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9A79B-A163-4A38-8ECC-3ACEBAE6DCB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360FDFD0-95F1-4782-858D-7838C51B12DA}">
      <dgm:prSet/>
      <dgm:spPr/>
      <dgm:t>
        <a:bodyPr/>
        <a:lstStyle/>
        <a:p>
          <a:pPr rtl="0"/>
          <a:r>
            <a:rPr lang="sl-SI" b="1" dirty="0" smtClean="0"/>
            <a:t>NALOGA</a:t>
          </a:r>
          <a:r>
            <a:rPr lang="sl-SI" b="1" dirty="0" smtClean="0"/>
            <a:t>:</a:t>
          </a:r>
          <a:endParaRPr lang="sl-SI" dirty="0"/>
        </a:p>
      </dgm:t>
    </dgm:pt>
    <dgm:pt modelId="{3033FEA6-987C-4C7A-ADA9-E6BFAE4DF9E5}" type="parTrans" cxnId="{67C94AF7-ED8E-42BC-B1AC-A2514BC9A66B}">
      <dgm:prSet/>
      <dgm:spPr/>
      <dgm:t>
        <a:bodyPr/>
        <a:lstStyle/>
        <a:p>
          <a:endParaRPr lang="sl-SI"/>
        </a:p>
      </dgm:t>
    </dgm:pt>
    <dgm:pt modelId="{7AA16474-D1CE-489B-BE0E-1CE214285D1B}" type="sibTrans" cxnId="{67C94AF7-ED8E-42BC-B1AC-A2514BC9A66B}">
      <dgm:prSet/>
      <dgm:spPr/>
      <dgm:t>
        <a:bodyPr/>
        <a:lstStyle/>
        <a:p>
          <a:endParaRPr lang="sl-SI"/>
        </a:p>
      </dgm:t>
    </dgm:pt>
    <dgm:pt modelId="{911F0DC7-7C46-4B49-8BBB-666B24878067}">
      <dgm:prSet/>
      <dgm:spPr/>
      <dgm:t>
        <a:bodyPr/>
        <a:lstStyle/>
        <a:p>
          <a:pPr rtl="0"/>
          <a:r>
            <a:rPr lang="sl-SI" b="1" dirty="0" smtClean="0"/>
            <a:t>Izdelava </a:t>
          </a:r>
          <a:r>
            <a:rPr lang="sl-SI" b="1" dirty="0" smtClean="0"/>
            <a:t>novoletnega okraska </a:t>
          </a:r>
          <a:r>
            <a:rPr lang="sl-SI" b="1" dirty="0" smtClean="0"/>
            <a:t>iz odpadne embalaže.</a:t>
          </a:r>
          <a:endParaRPr lang="sl-SI" dirty="0"/>
        </a:p>
      </dgm:t>
    </dgm:pt>
    <dgm:pt modelId="{5D11E59D-4D94-4FE5-B171-AA4075FD8E49}" type="parTrans" cxnId="{F2F7EEBD-BAAC-490C-9FA3-216D871CF6F7}">
      <dgm:prSet/>
      <dgm:spPr/>
      <dgm:t>
        <a:bodyPr/>
        <a:lstStyle/>
        <a:p>
          <a:endParaRPr lang="sl-SI"/>
        </a:p>
      </dgm:t>
    </dgm:pt>
    <dgm:pt modelId="{736CCA34-F4D3-45EE-87F7-C935896C1709}" type="sibTrans" cxnId="{F2F7EEBD-BAAC-490C-9FA3-216D871CF6F7}">
      <dgm:prSet/>
      <dgm:spPr/>
      <dgm:t>
        <a:bodyPr/>
        <a:lstStyle/>
        <a:p>
          <a:endParaRPr lang="sl-SI"/>
        </a:p>
      </dgm:t>
    </dgm:pt>
    <dgm:pt modelId="{B5D231F6-5ABD-436E-84BA-21F79D473877}" type="pres">
      <dgm:prSet presAssocID="{BCB9A79B-A163-4A38-8ECC-3ACEBAE6DC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21B9F1E7-0607-4997-A7F9-9813A020FF7D}" type="pres">
      <dgm:prSet presAssocID="{360FDFD0-95F1-4782-858D-7838C51B12DA}" presName="parentText" presStyleLbl="node1" presStyleIdx="0" presStyleCnt="2" custScaleX="91429" custScaleY="64417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CF4D0B4-902E-4442-B80B-2E99ED7BAFC1}" type="pres">
      <dgm:prSet presAssocID="{7AA16474-D1CE-489B-BE0E-1CE214285D1B}" presName="spacer" presStyleCnt="0"/>
      <dgm:spPr/>
    </dgm:pt>
    <dgm:pt modelId="{59444ED7-1272-4469-9BF1-850EB82C98E8}" type="pres">
      <dgm:prSet presAssocID="{911F0DC7-7C46-4B49-8BBB-666B248780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2F7EEBD-BAAC-490C-9FA3-216D871CF6F7}" srcId="{BCB9A79B-A163-4A38-8ECC-3ACEBAE6DCBE}" destId="{911F0DC7-7C46-4B49-8BBB-666B24878067}" srcOrd="1" destOrd="0" parTransId="{5D11E59D-4D94-4FE5-B171-AA4075FD8E49}" sibTransId="{736CCA34-F4D3-45EE-87F7-C935896C1709}"/>
    <dgm:cxn modelId="{53B693E2-D9DC-4607-BBE5-C9A2A54550CB}" type="presOf" srcId="{BCB9A79B-A163-4A38-8ECC-3ACEBAE6DCBE}" destId="{B5D231F6-5ABD-436E-84BA-21F79D473877}" srcOrd="0" destOrd="0" presId="urn:microsoft.com/office/officeart/2005/8/layout/vList2"/>
    <dgm:cxn modelId="{06593EF8-7407-405B-B86C-95BA5D5F71FD}" type="presOf" srcId="{360FDFD0-95F1-4782-858D-7838C51B12DA}" destId="{21B9F1E7-0607-4997-A7F9-9813A020FF7D}" srcOrd="0" destOrd="0" presId="urn:microsoft.com/office/officeart/2005/8/layout/vList2"/>
    <dgm:cxn modelId="{67C94AF7-ED8E-42BC-B1AC-A2514BC9A66B}" srcId="{BCB9A79B-A163-4A38-8ECC-3ACEBAE6DCBE}" destId="{360FDFD0-95F1-4782-858D-7838C51B12DA}" srcOrd="0" destOrd="0" parTransId="{3033FEA6-987C-4C7A-ADA9-E6BFAE4DF9E5}" sibTransId="{7AA16474-D1CE-489B-BE0E-1CE214285D1B}"/>
    <dgm:cxn modelId="{010FF1A5-271A-49D6-BEF3-44139370C51A}" type="presOf" srcId="{911F0DC7-7C46-4B49-8BBB-666B24878067}" destId="{59444ED7-1272-4469-9BF1-850EB82C98E8}" srcOrd="0" destOrd="0" presId="urn:microsoft.com/office/officeart/2005/8/layout/vList2"/>
    <dgm:cxn modelId="{C05A0C8A-1387-441C-B83A-07719DD5726B}" type="presParOf" srcId="{B5D231F6-5ABD-436E-84BA-21F79D473877}" destId="{21B9F1E7-0607-4997-A7F9-9813A020FF7D}" srcOrd="0" destOrd="0" presId="urn:microsoft.com/office/officeart/2005/8/layout/vList2"/>
    <dgm:cxn modelId="{83D8766B-B796-4133-9C54-ED4C20199CE6}" type="presParOf" srcId="{B5D231F6-5ABD-436E-84BA-21F79D473877}" destId="{7CF4D0B4-902E-4442-B80B-2E99ED7BAFC1}" srcOrd="1" destOrd="0" presId="urn:microsoft.com/office/officeart/2005/8/layout/vList2"/>
    <dgm:cxn modelId="{992A283A-7855-4FCA-AD2C-AEB49A71B019}" type="presParOf" srcId="{B5D231F6-5ABD-436E-84BA-21F79D473877}" destId="{59444ED7-1272-4469-9BF1-850EB82C98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325062-D833-4D16-B36F-07E0B645816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12531252-0FD2-4AA5-9B79-A37D8BA19D8A}">
      <dgm:prSet/>
      <dgm:spPr>
        <a:solidFill>
          <a:srgbClr val="FFC000"/>
        </a:solidFill>
      </dgm:spPr>
      <dgm:t>
        <a:bodyPr/>
        <a:lstStyle/>
        <a:p>
          <a:pPr rtl="0"/>
          <a:r>
            <a:rPr lang="sl-SI" b="1" baseline="0" dirty="0" smtClean="0"/>
            <a:t>NALOGA</a:t>
          </a:r>
          <a:r>
            <a:rPr lang="sl-SI" b="1" baseline="0" dirty="0" smtClean="0"/>
            <a:t>: </a:t>
          </a:r>
          <a:br>
            <a:rPr lang="sl-SI" b="1" baseline="0" dirty="0" smtClean="0"/>
          </a:br>
          <a:r>
            <a:rPr lang="sl-SI" b="1" baseline="0" dirty="0" smtClean="0"/>
            <a:t>NOVOLETNI </a:t>
          </a:r>
          <a:r>
            <a:rPr lang="sl-SI" b="1" baseline="0" dirty="0" smtClean="0"/>
            <a:t>OKRASEK </a:t>
          </a:r>
          <a:r>
            <a:rPr lang="sl-SI" b="1" baseline="0" dirty="0" smtClean="0"/>
            <a:t>IZ ODPADNE EMBALAŽE</a:t>
          </a:r>
          <a:endParaRPr lang="sl-SI" dirty="0"/>
        </a:p>
      </dgm:t>
    </dgm:pt>
    <dgm:pt modelId="{440207C4-303B-41CC-9C29-6B72F37DB5EA}" type="parTrans" cxnId="{26A99343-D2C8-4C87-800B-7F61981BA121}">
      <dgm:prSet/>
      <dgm:spPr/>
      <dgm:t>
        <a:bodyPr/>
        <a:lstStyle/>
        <a:p>
          <a:endParaRPr lang="sl-SI"/>
        </a:p>
      </dgm:t>
    </dgm:pt>
    <dgm:pt modelId="{345211A9-D626-4838-B5F1-521A6EE404DE}" type="sibTrans" cxnId="{26A99343-D2C8-4C87-800B-7F61981BA121}">
      <dgm:prSet/>
      <dgm:spPr/>
      <dgm:t>
        <a:bodyPr/>
        <a:lstStyle/>
        <a:p>
          <a:endParaRPr lang="sl-SI"/>
        </a:p>
      </dgm:t>
    </dgm:pt>
    <dgm:pt modelId="{0407670F-3FDA-4107-9744-53796B7854DD}" type="pres">
      <dgm:prSet presAssocID="{4D325062-D833-4D16-B36F-07E0B64581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D81BB040-9C6F-48CD-A462-879CC5C24730}" type="pres">
      <dgm:prSet presAssocID="{12531252-0FD2-4AA5-9B79-A37D8BA19D8A}" presName="parentText" presStyleLbl="node1" presStyleIdx="0" presStyleCnt="1" custLinFactNeighborX="-7088" custLinFactNeighborY="830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26A99343-D2C8-4C87-800B-7F61981BA121}" srcId="{4D325062-D833-4D16-B36F-07E0B645816D}" destId="{12531252-0FD2-4AA5-9B79-A37D8BA19D8A}" srcOrd="0" destOrd="0" parTransId="{440207C4-303B-41CC-9C29-6B72F37DB5EA}" sibTransId="{345211A9-D626-4838-B5F1-521A6EE404DE}"/>
    <dgm:cxn modelId="{07A51B4E-9601-4E0F-9824-2E429761936C}" type="presOf" srcId="{12531252-0FD2-4AA5-9B79-A37D8BA19D8A}" destId="{D81BB040-9C6F-48CD-A462-879CC5C24730}" srcOrd="0" destOrd="0" presId="urn:microsoft.com/office/officeart/2005/8/layout/vList2"/>
    <dgm:cxn modelId="{E46A8958-A89A-42FA-A418-9E4B74CEE22B}" type="presOf" srcId="{4D325062-D833-4D16-B36F-07E0B645816D}" destId="{0407670F-3FDA-4107-9744-53796B7854DD}" srcOrd="0" destOrd="0" presId="urn:microsoft.com/office/officeart/2005/8/layout/vList2"/>
    <dgm:cxn modelId="{BB4339EC-827F-43F6-B59E-1ECB26AB2A8E}" type="presParOf" srcId="{0407670F-3FDA-4107-9744-53796B7854DD}" destId="{D81BB040-9C6F-48CD-A462-879CC5C247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EB449-694D-4491-AB34-FA3B666A361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023DA589-DCDA-4894-8892-D55A387039AE}">
      <dgm:prSet/>
      <dgm:spPr>
        <a:solidFill>
          <a:srgbClr val="FFFF00"/>
        </a:solidFill>
      </dgm:spPr>
      <dgm:t>
        <a:bodyPr/>
        <a:lstStyle/>
        <a:p>
          <a:pPr rtl="0"/>
          <a:r>
            <a:rPr lang="sl-SI" b="1" baseline="0" dirty="0" smtClean="0"/>
            <a:t>PRIPOMOČKI ZA DELO:</a:t>
          </a:r>
          <a:endParaRPr lang="sl-SI" dirty="0"/>
        </a:p>
      </dgm:t>
    </dgm:pt>
    <dgm:pt modelId="{22DD939E-C632-4F38-937A-F18DC37E3600}" type="parTrans" cxnId="{32DE6270-57A6-4EC5-8C95-79AA075E3BB5}">
      <dgm:prSet/>
      <dgm:spPr/>
      <dgm:t>
        <a:bodyPr/>
        <a:lstStyle/>
        <a:p>
          <a:endParaRPr lang="sl-SI"/>
        </a:p>
      </dgm:t>
    </dgm:pt>
    <dgm:pt modelId="{B61B66C7-1F56-4886-B710-B3CC1AEC96F1}" type="sibTrans" cxnId="{32DE6270-57A6-4EC5-8C95-79AA075E3BB5}">
      <dgm:prSet/>
      <dgm:spPr/>
      <dgm:t>
        <a:bodyPr/>
        <a:lstStyle/>
        <a:p>
          <a:endParaRPr lang="sl-SI"/>
        </a:p>
      </dgm:t>
    </dgm:pt>
    <dgm:pt modelId="{A0550B50-3981-4DE3-B412-677269EFC4C0}" type="pres">
      <dgm:prSet presAssocID="{140EB449-694D-4491-AB34-FA3B666A36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FFAD7F0-905D-4215-A0EE-A3C8564DA968}" type="pres">
      <dgm:prSet presAssocID="{023DA589-DCDA-4894-8892-D55A387039AE}" presName="parentText" presStyleLbl="node1" presStyleIdx="0" presStyleCnt="1" custScaleX="71354" custLinFactNeighborX="-2509" custLinFactNeighborY="-15940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08AA0C29-7F8F-40B7-BB95-BDA3A8C2349F}" type="presOf" srcId="{023DA589-DCDA-4894-8892-D55A387039AE}" destId="{9FFAD7F0-905D-4215-A0EE-A3C8564DA968}" srcOrd="0" destOrd="0" presId="urn:microsoft.com/office/officeart/2005/8/layout/vList2"/>
    <dgm:cxn modelId="{5EC46DAD-175B-44E7-B12F-39ED3F32AEFC}" type="presOf" srcId="{140EB449-694D-4491-AB34-FA3B666A361B}" destId="{A0550B50-3981-4DE3-B412-677269EFC4C0}" srcOrd="0" destOrd="0" presId="urn:microsoft.com/office/officeart/2005/8/layout/vList2"/>
    <dgm:cxn modelId="{32DE6270-57A6-4EC5-8C95-79AA075E3BB5}" srcId="{140EB449-694D-4491-AB34-FA3B666A361B}" destId="{023DA589-DCDA-4894-8892-D55A387039AE}" srcOrd="0" destOrd="0" parTransId="{22DD939E-C632-4F38-937A-F18DC37E3600}" sibTransId="{B61B66C7-1F56-4886-B710-B3CC1AEC96F1}"/>
    <dgm:cxn modelId="{0CAB4C2B-C569-4A5F-96C0-A5EBBE171B8C}" type="presParOf" srcId="{A0550B50-3981-4DE3-B412-677269EFC4C0}" destId="{9FFAD7F0-905D-4215-A0EE-A3C8564DA9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0936FA-C93C-48C9-A2D9-2C89478EAD3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1BACAAC4-94F5-4254-9321-D093DF494D10}">
      <dgm:prSet/>
      <dgm:spPr>
        <a:solidFill>
          <a:srgbClr val="FFFF00"/>
        </a:solidFill>
      </dgm:spPr>
      <dgm:t>
        <a:bodyPr/>
        <a:lstStyle/>
        <a:p>
          <a:pPr rtl="0"/>
          <a:r>
            <a:rPr lang="sl-SI" baseline="0" dirty="0" smtClean="0"/>
            <a:t>Okrasek iz plastenke.</a:t>
          </a:r>
          <a:endParaRPr lang="sl-SI" dirty="0"/>
        </a:p>
      </dgm:t>
    </dgm:pt>
    <dgm:pt modelId="{4ECC759D-74B2-44B5-AC9D-5A1D3BBD5A2E}" type="parTrans" cxnId="{1967348D-9239-44A4-BAFD-B8B7E64219E6}">
      <dgm:prSet/>
      <dgm:spPr/>
      <dgm:t>
        <a:bodyPr/>
        <a:lstStyle/>
        <a:p>
          <a:endParaRPr lang="sl-SI"/>
        </a:p>
      </dgm:t>
    </dgm:pt>
    <dgm:pt modelId="{A44CF0DB-665C-457B-BA2D-CC111DC993C4}" type="sibTrans" cxnId="{1967348D-9239-44A4-BAFD-B8B7E64219E6}">
      <dgm:prSet/>
      <dgm:spPr/>
      <dgm:t>
        <a:bodyPr/>
        <a:lstStyle/>
        <a:p>
          <a:endParaRPr lang="sl-SI"/>
        </a:p>
      </dgm:t>
    </dgm:pt>
    <dgm:pt modelId="{0D7DDB86-7288-4515-A6B6-45ADB15451DD}" type="pres">
      <dgm:prSet presAssocID="{3D0936FA-C93C-48C9-A2D9-2C89478EAD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BFEA2E0-6F05-42F6-97EE-59EAD7AD368D}" type="pres">
      <dgm:prSet presAssocID="{1BACAAC4-94F5-4254-9321-D093DF494D10}" presName="parentText" presStyleLbl="node1" presStyleIdx="0" presStyleCnt="1" custScaleX="66163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38A811E-B49E-4AD2-9055-B359E9779F75}" type="presOf" srcId="{3D0936FA-C93C-48C9-A2D9-2C89478EAD3F}" destId="{0D7DDB86-7288-4515-A6B6-45ADB15451DD}" srcOrd="0" destOrd="0" presId="urn:microsoft.com/office/officeart/2005/8/layout/vList2"/>
    <dgm:cxn modelId="{702DE0C1-DA32-417D-83DE-B60ACA1A6E89}" type="presOf" srcId="{1BACAAC4-94F5-4254-9321-D093DF494D10}" destId="{4BFEA2E0-6F05-42F6-97EE-59EAD7AD368D}" srcOrd="0" destOrd="0" presId="urn:microsoft.com/office/officeart/2005/8/layout/vList2"/>
    <dgm:cxn modelId="{1967348D-9239-44A4-BAFD-B8B7E64219E6}" srcId="{3D0936FA-C93C-48C9-A2D9-2C89478EAD3F}" destId="{1BACAAC4-94F5-4254-9321-D093DF494D10}" srcOrd="0" destOrd="0" parTransId="{4ECC759D-74B2-44B5-AC9D-5A1D3BBD5A2E}" sibTransId="{A44CF0DB-665C-457B-BA2D-CC111DC993C4}"/>
    <dgm:cxn modelId="{D13CEA15-0C6D-4471-901E-E552121A1CAC}" type="presParOf" srcId="{0D7DDB86-7288-4515-A6B6-45ADB15451DD}" destId="{4BFEA2E0-6F05-42F6-97EE-59EAD7AD36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C4EECB-F5BF-4154-918B-43D3E082790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78E97530-61BD-41A9-998C-A03C57972F02}">
      <dgm:prSet/>
      <dgm:spPr>
        <a:solidFill>
          <a:srgbClr val="92D050"/>
        </a:solidFill>
      </dgm:spPr>
      <dgm:t>
        <a:bodyPr/>
        <a:lstStyle/>
        <a:p>
          <a:pPr rtl="0"/>
          <a:r>
            <a:rPr lang="sl-SI" baseline="0" dirty="0" smtClean="0"/>
            <a:t>Okrasek iz tetrapaka.</a:t>
          </a:r>
          <a:br>
            <a:rPr lang="sl-SI" baseline="0" dirty="0" smtClean="0"/>
          </a:br>
          <a:r>
            <a:rPr lang="sl-SI" baseline="0" dirty="0" smtClean="0"/>
            <a:t>Tetrapak narežeš na trakove in oblikuješ okrasek različnih oblik.</a:t>
          </a:r>
          <a:endParaRPr lang="sl-SI" dirty="0"/>
        </a:p>
      </dgm:t>
    </dgm:pt>
    <dgm:pt modelId="{13D71FEB-A998-4563-AE4A-85EF6A78357F}" type="parTrans" cxnId="{BEE49E34-9B42-4C12-8C24-DF9DEC31AE89}">
      <dgm:prSet/>
      <dgm:spPr/>
      <dgm:t>
        <a:bodyPr/>
        <a:lstStyle/>
        <a:p>
          <a:endParaRPr lang="sl-SI"/>
        </a:p>
      </dgm:t>
    </dgm:pt>
    <dgm:pt modelId="{2D8BC17A-9C34-453E-96A1-E4B3F45CEDB5}" type="sibTrans" cxnId="{BEE49E34-9B42-4C12-8C24-DF9DEC31AE89}">
      <dgm:prSet/>
      <dgm:spPr/>
      <dgm:t>
        <a:bodyPr/>
        <a:lstStyle/>
        <a:p>
          <a:endParaRPr lang="sl-SI"/>
        </a:p>
      </dgm:t>
    </dgm:pt>
    <dgm:pt modelId="{2632B4D0-7A5A-470B-B303-17784ACFDD3F}" type="pres">
      <dgm:prSet presAssocID="{0EC4EECB-F5BF-4154-918B-43D3E08279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7953215-240A-4305-B4BE-6B7B0967D0AD}" type="pres">
      <dgm:prSet presAssocID="{78E97530-61BD-41A9-998C-A03C57972F02}" presName="parentText" presStyleLbl="node1" presStyleIdx="0" presStyleCnt="1" custScaleX="87542" custLinFactNeighborX="1472" custLinFactNeighborY="-286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BEE49E34-9B42-4C12-8C24-DF9DEC31AE89}" srcId="{0EC4EECB-F5BF-4154-918B-43D3E0827903}" destId="{78E97530-61BD-41A9-998C-A03C57972F02}" srcOrd="0" destOrd="0" parTransId="{13D71FEB-A998-4563-AE4A-85EF6A78357F}" sibTransId="{2D8BC17A-9C34-453E-96A1-E4B3F45CEDB5}"/>
    <dgm:cxn modelId="{A0D636BF-82AC-4A09-8979-920DBC564866}" type="presOf" srcId="{78E97530-61BD-41A9-998C-A03C57972F02}" destId="{C7953215-240A-4305-B4BE-6B7B0967D0AD}" srcOrd="0" destOrd="0" presId="urn:microsoft.com/office/officeart/2005/8/layout/vList2"/>
    <dgm:cxn modelId="{F643A2CB-4BA2-4DBB-9B3C-D349419AEFEE}" type="presOf" srcId="{0EC4EECB-F5BF-4154-918B-43D3E0827903}" destId="{2632B4D0-7A5A-470B-B303-17784ACFDD3F}" srcOrd="0" destOrd="0" presId="urn:microsoft.com/office/officeart/2005/8/layout/vList2"/>
    <dgm:cxn modelId="{491051F7-C561-4E9F-ABE2-47B65F087EF8}" type="presParOf" srcId="{2632B4D0-7A5A-470B-B303-17784ACFDD3F}" destId="{C7953215-240A-4305-B4BE-6B7B0967D0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9F1E7-0607-4997-A7F9-9813A020FF7D}">
      <dsp:nvSpPr>
        <dsp:cNvPr id="0" name=""/>
        <dsp:cNvSpPr/>
      </dsp:nvSpPr>
      <dsp:spPr>
        <a:xfrm>
          <a:off x="228588" y="36500"/>
          <a:ext cx="4876822" cy="15006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200" b="1" kern="1200" dirty="0" smtClean="0"/>
            <a:t>NALOGA</a:t>
          </a:r>
          <a:r>
            <a:rPr lang="sl-SI" sz="4200" b="1" kern="1200" dirty="0" smtClean="0"/>
            <a:t>:</a:t>
          </a:r>
          <a:endParaRPr lang="sl-SI" sz="4200" kern="1200" dirty="0"/>
        </a:p>
      </dsp:txBody>
      <dsp:txXfrm>
        <a:off x="301842" y="109754"/>
        <a:ext cx="4730314" cy="1354113"/>
      </dsp:txXfrm>
    </dsp:sp>
    <dsp:sp modelId="{59444ED7-1272-4469-9BF1-850EB82C98E8}">
      <dsp:nvSpPr>
        <dsp:cNvPr id="0" name=""/>
        <dsp:cNvSpPr/>
      </dsp:nvSpPr>
      <dsp:spPr>
        <a:xfrm>
          <a:off x="0" y="1658081"/>
          <a:ext cx="5334000" cy="23295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200" b="1" kern="1200" dirty="0" smtClean="0"/>
            <a:t>Izdelava </a:t>
          </a:r>
          <a:r>
            <a:rPr lang="sl-SI" sz="4200" b="1" kern="1200" dirty="0" smtClean="0"/>
            <a:t>novoletnega okraska </a:t>
          </a:r>
          <a:r>
            <a:rPr lang="sl-SI" sz="4200" b="1" kern="1200" dirty="0" smtClean="0"/>
            <a:t>iz odpadne embalaže.</a:t>
          </a:r>
          <a:endParaRPr lang="sl-SI" sz="4200" kern="1200" dirty="0"/>
        </a:p>
      </dsp:txBody>
      <dsp:txXfrm>
        <a:off x="113719" y="1771800"/>
        <a:ext cx="5106562" cy="2102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BB040-9C6F-48CD-A462-879CC5C24730}">
      <dsp:nvSpPr>
        <dsp:cNvPr id="0" name=""/>
        <dsp:cNvSpPr/>
      </dsp:nvSpPr>
      <dsp:spPr>
        <a:xfrm>
          <a:off x="0" y="267980"/>
          <a:ext cx="8477795" cy="13127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300" b="1" kern="1200" baseline="0" dirty="0" smtClean="0"/>
            <a:t>NALOGA</a:t>
          </a:r>
          <a:r>
            <a:rPr lang="sl-SI" sz="3300" b="1" kern="1200" baseline="0" dirty="0" smtClean="0"/>
            <a:t>: </a:t>
          </a:r>
          <a:br>
            <a:rPr lang="sl-SI" sz="3300" b="1" kern="1200" baseline="0" dirty="0" smtClean="0"/>
          </a:br>
          <a:r>
            <a:rPr lang="sl-SI" sz="3300" b="1" kern="1200" baseline="0" dirty="0" smtClean="0"/>
            <a:t>NOVOLETNI </a:t>
          </a:r>
          <a:r>
            <a:rPr lang="sl-SI" sz="3300" b="1" kern="1200" baseline="0" dirty="0" smtClean="0"/>
            <a:t>OKRASEK </a:t>
          </a:r>
          <a:r>
            <a:rPr lang="sl-SI" sz="3300" b="1" kern="1200" baseline="0" dirty="0" smtClean="0"/>
            <a:t>IZ ODPADNE EMBALAŽE</a:t>
          </a:r>
          <a:endParaRPr lang="sl-SI" sz="3300" kern="1200" dirty="0"/>
        </a:p>
      </dsp:txBody>
      <dsp:txXfrm>
        <a:off x="64083" y="332063"/>
        <a:ext cx="8349629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AD7F0-905D-4215-A0EE-A3C8564DA968}">
      <dsp:nvSpPr>
        <dsp:cNvPr id="0" name=""/>
        <dsp:cNvSpPr/>
      </dsp:nvSpPr>
      <dsp:spPr>
        <a:xfrm>
          <a:off x="984076" y="0"/>
          <a:ext cx="5943609" cy="98338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100" b="1" kern="1200" baseline="0" dirty="0" smtClean="0"/>
            <a:t>PRIPOMOČKI ZA DELO:</a:t>
          </a:r>
          <a:endParaRPr lang="sl-SI" sz="4100" kern="1200" dirty="0"/>
        </a:p>
      </dsp:txBody>
      <dsp:txXfrm>
        <a:off x="1032081" y="48005"/>
        <a:ext cx="5847599" cy="887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EA2E0-6F05-42F6-97EE-59EAD7AD368D}">
      <dsp:nvSpPr>
        <dsp:cNvPr id="0" name=""/>
        <dsp:cNvSpPr/>
      </dsp:nvSpPr>
      <dsp:spPr>
        <a:xfrm>
          <a:off x="1195262" y="11184"/>
          <a:ext cx="4674302" cy="91143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800" kern="1200" baseline="0" dirty="0" smtClean="0"/>
            <a:t>Okrasek iz plastenke.</a:t>
          </a:r>
          <a:endParaRPr lang="sl-SI" sz="3800" kern="1200" dirty="0"/>
        </a:p>
      </dsp:txBody>
      <dsp:txXfrm>
        <a:off x="1239754" y="55676"/>
        <a:ext cx="4585318" cy="822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53215-240A-4305-B4BE-6B7B0967D0AD}">
      <dsp:nvSpPr>
        <dsp:cNvPr id="0" name=""/>
        <dsp:cNvSpPr/>
      </dsp:nvSpPr>
      <dsp:spPr>
        <a:xfrm>
          <a:off x="592181" y="0"/>
          <a:ext cx="6731689" cy="197964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baseline="0" dirty="0" smtClean="0"/>
            <a:t>Okrasek iz tetrapaka.</a:t>
          </a:r>
          <a:br>
            <a:rPr lang="sl-SI" sz="3600" kern="1200" baseline="0" dirty="0" smtClean="0"/>
          </a:br>
          <a:r>
            <a:rPr lang="sl-SI" sz="3600" kern="1200" baseline="0" dirty="0" smtClean="0"/>
            <a:t>Tetrapak narežeš na trakove in oblikuješ okrasek različnih oblik.</a:t>
          </a:r>
          <a:endParaRPr lang="sl-SI" sz="3600" kern="1200" dirty="0"/>
        </a:p>
      </dsp:txBody>
      <dsp:txXfrm>
        <a:off x="688819" y="96638"/>
        <a:ext cx="6538413" cy="1786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02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309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05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12837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703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940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78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616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636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147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966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304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6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338631"/>
            <a:ext cx="9144000" cy="2387600"/>
          </a:xfrm>
        </p:spPr>
        <p:txBody>
          <a:bodyPr/>
          <a:lstStyle/>
          <a:p>
            <a:r>
              <a:rPr lang="sl-SI" b="1" dirty="0" smtClean="0"/>
              <a:t>LUM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97488" y="3967553"/>
            <a:ext cx="9144000" cy="1655762"/>
          </a:xfrm>
        </p:spPr>
        <p:txBody>
          <a:bodyPr/>
          <a:lstStyle/>
          <a:p>
            <a:r>
              <a:rPr lang="sl-SI" b="1" dirty="0" smtClean="0"/>
              <a:t>Kiparstvo: </a:t>
            </a:r>
          </a:p>
          <a:p>
            <a:r>
              <a:rPr lang="sl-SI" b="1" dirty="0" smtClean="0"/>
              <a:t>Oblikovanje novoletnega okraska </a:t>
            </a:r>
          </a:p>
          <a:p>
            <a:r>
              <a:rPr lang="sl-SI" b="1" dirty="0" smtClean="0"/>
              <a:t>iz odpadne embalaže</a:t>
            </a:r>
            <a:endParaRPr lang="sl-SI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" y="387775"/>
            <a:ext cx="3122188" cy="3122188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3477296" y="269428"/>
            <a:ext cx="4997002" cy="2138407"/>
          </a:xfrm>
          <a:prstGeom prst="wedgeEllipseCallout">
            <a:avLst>
              <a:gd name="adj1" fmla="val -72214"/>
              <a:gd name="adj2" fmla="val 532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Danes bomo likovno umetnost združili z ekologijo.  Kako? Oglej si navodila na naslednjih straneh.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13029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3" y="1832216"/>
            <a:ext cx="5754139" cy="38334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88" y="1530350"/>
            <a:ext cx="5048986" cy="46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" y="1403017"/>
            <a:ext cx="5434584" cy="44913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97" y="1097333"/>
            <a:ext cx="3502263" cy="510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DIY Christmas Decorations Using Recycling Materials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6" y="1825625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gram poteka: nadomestni process 3"/>
          <p:cNvSpPr/>
          <p:nvPr/>
        </p:nvSpPr>
        <p:spPr>
          <a:xfrm>
            <a:off x="489396" y="210578"/>
            <a:ext cx="6478073" cy="1460500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b="1" dirty="0" smtClean="0"/>
              <a:t>Lahko pa tudi iz kartona ali tulcev od papirnatih brisačk:</a:t>
            </a:r>
            <a:endParaRPr lang="sl-SI" sz="3200" b="1" dirty="0"/>
          </a:p>
        </p:txBody>
      </p:sp>
    </p:spTree>
    <p:extLst>
      <p:ext uri="{BB962C8B-B14F-4D97-AF65-F5344CB8AC3E}">
        <p14:creationId xmlns:p14="http://schemas.microsoft.com/office/powerpoint/2010/main" val="27997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ardboard Christmas Decorations - Bren Di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62" y="859858"/>
            <a:ext cx="6107653" cy="57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endParaRPr lang="sl-SI" sz="1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54" y="2692623"/>
            <a:ext cx="3790950" cy="3790950"/>
          </a:xfrm>
          <a:prstGeom prst="rect">
            <a:avLst/>
          </a:prstGeom>
        </p:spPr>
      </p:pic>
      <p:sp>
        <p:nvSpPr>
          <p:cNvPr id="6" name="Ovalni oblaček 5"/>
          <p:cNvSpPr/>
          <p:nvPr/>
        </p:nvSpPr>
        <p:spPr>
          <a:xfrm>
            <a:off x="3876539" y="1467499"/>
            <a:ext cx="6168981" cy="2382592"/>
          </a:xfrm>
          <a:prstGeom prst="wedgeEllipseCallout">
            <a:avLst>
              <a:gd name="adj1" fmla="val -57159"/>
              <a:gd name="adj2" fmla="val 500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Prepričana sem, da imaš sedaj že zagotovo kakšno dobro </a:t>
            </a:r>
            <a:r>
              <a:rPr lang="sl-SI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idejo o tem, kako bo izgledal tvoj okrasek, kajne? Komaj čakam, da ga vidim!</a:t>
            </a: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8794" y="709942"/>
            <a:ext cx="10488218" cy="1293028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latin typeface="+mn-lt"/>
              </a:rPr>
              <a:t>V okviru tehniškega </a:t>
            </a:r>
            <a:r>
              <a:rPr lang="sl-SI" sz="3200" b="1" dirty="0" smtClean="0">
                <a:latin typeface="+mn-lt"/>
              </a:rPr>
              <a:t>LUM</a:t>
            </a:r>
            <a:r>
              <a:rPr lang="sl-SI" sz="3200" b="1" dirty="0" smtClean="0">
                <a:latin typeface="+mn-lt"/>
              </a:rPr>
              <a:t> </a:t>
            </a:r>
            <a:r>
              <a:rPr lang="sl-SI" sz="3200" b="1" dirty="0" smtClean="0">
                <a:latin typeface="+mn-lt"/>
              </a:rPr>
              <a:t>boš opravil </a:t>
            </a:r>
            <a:r>
              <a:rPr lang="sl-SI" sz="3200" b="1" dirty="0" smtClean="0">
                <a:latin typeface="+mn-lt"/>
              </a:rPr>
              <a:t>naslednjo nalogo.</a:t>
            </a:r>
            <a:endParaRPr lang="sl-SI" sz="3200" b="1" dirty="0">
              <a:latin typeface="+mn-lt"/>
            </a:endParaRPr>
          </a:p>
        </p:txBody>
      </p:sp>
      <p:graphicFrame>
        <p:nvGraphicFramePr>
          <p:cNvPr id="6" name="Označba mesta vsebine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5098887"/>
              </p:ext>
            </p:extLst>
          </p:nvPr>
        </p:nvGraphicFramePr>
        <p:xfrm>
          <a:off x="3112057" y="2002970"/>
          <a:ext cx="53340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330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793035"/>
              </p:ext>
            </p:extLst>
          </p:nvPr>
        </p:nvGraphicFramePr>
        <p:xfrm>
          <a:off x="1690383" y="403322"/>
          <a:ext cx="8477795" cy="163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5765" y="2194560"/>
            <a:ext cx="10905309" cy="4537166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odpadne embalaže izdelaj </a:t>
            </a:r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novoletni okrasek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l-SI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okraska naj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 15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20 cm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AutoNum type="arabicPeriod"/>
            </a:pP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 ustvarjanju in izdelavi bodi ustvarjalen, uporabi domišljijo, da bo tvoj novoletni okrasek čimbolj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UNIKATEN, POSEBEN, ZANIMIV in VPADLJIV.</a:t>
            </a:r>
          </a:p>
          <a:p>
            <a:pPr marL="457200" indent="-457200">
              <a:buAutoNum type="arabicPeriod"/>
            </a:pP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okrasek zaveži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vrvico.</a:t>
            </a:r>
            <a:endParaRPr lang="sl-SI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krasek obesi, lahko </a:t>
            </a: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zunaj (pred hišo, na balkonu), če bo vodoodporen, lahko pa nekje v prostoru. </a:t>
            </a:r>
          </a:p>
          <a:p>
            <a:pPr marL="457200" indent="-457200">
              <a:buAutoNum type="arabicPeriod"/>
            </a:pPr>
            <a:r>
              <a:rPr lang="sl-SI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 boš tudi ti s svojim lastnim delom prispeval k prazničnemu decembrskemu vzdušju. Poleg vsega pa boš tudi recikliral in tako poskrbel za ponovno uporabo odpadnih stvari.</a:t>
            </a:r>
            <a:endParaRPr lang="sl-SI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sl-SI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Rumen zabojnik - embalaž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9872875" y="1056907"/>
            <a:ext cx="2069177" cy="17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0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3421309"/>
              </p:ext>
            </p:extLst>
          </p:nvPr>
        </p:nvGraphicFramePr>
        <p:xfrm>
          <a:off x="2225040" y="888275"/>
          <a:ext cx="8329749" cy="99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75009" y="2063931"/>
            <a:ext cx="9662958" cy="4401263"/>
          </a:xfrm>
          <a:solidFill>
            <a:srgbClr val="FFC000"/>
          </a:solidFill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r</a:t>
            </a:r>
            <a:r>
              <a:rPr lang="sl-SI" sz="3300" b="1" dirty="0" smtClean="0"/>
              <a:t>azlična odpadna embalaža </a:t>
            </a:r>
            <a:r>
              <a:rPr lang="sl-SI" sz="3300" dirty="0" smtClean="0"/>
              <a:t>(plastični jogurtovi lončki, plastenka, plastični pokrovčki, tetrapak</a:t>
            </a:r>
            <a:r>
              <a:rPr lang="sl-SI" sz="3300" dirty="0" smtClean="0"/>
              <a:t>, karton </a:t>
            </a:r>
            <a:r>
              <a:rPr lang="sl-SI" sz="3300" dirty="0" smtClean="0"/>
              <a:t>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š</a:t>
            </a:r>
            <a:r>
              <a:rPr lang="sl-SI" sz="3300" b="1" dirty="0" smtClean="0"/>
              <a:t>karje</a:t>
            </a:r>
            <a:r>
              <a:rPr lang="sl-SI" sz="3300" dirty="0" smtClean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s</a:t>
            </a:r>
            <a:r>
              <a:rPr lang="sl-SI" sz="3300" b="1" dirty="0" smtClean="0"/>
              <a:t>elotejp</a:t>
            </a:r>
            <a:r>
              <a:rPr lang="sl-SI" sz="3300" dirty="0" smtClean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 smtClean="0"/>
              <a:t>vrvica</a:t>
            </a:r>
            <a:r>
              <a:rPr lang="sl-SI" sz="3300" dirty="0" smtClean="0"/>
              <a:t> </a:t>
            </a:r>
            <a:r>
              <a:rPr lang="sl-SI" sz="3300" dirty="0" smtClean="0"/>
              <a:t>(</a:t>
            </a:r>
            <a:r>
              <a:rPr lang="sl-SI" sz="3300" dirty="0" smtClean="0"/>
              <a:t>cca.</a:t>
            </a:r>
            <a:r>
              <a:rPr lang="sl-SI" sz="3300" dirty="0" smtClean="0"/>
              <a:t> </a:t>
            </a:r>
            <a:r>
              <a:rPr lang="sl-SI" sz="3300" dirty="0" smtClean="0"/>
              <a:t>50 cm),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 smtClean="0"/>
              <a:t>trakovi, koščki blaga </a:t>
            </a:r>
            <a:r>
              <a:rPr lang="sl-SI" sz="3300" i="1" dirty="0" smtClean="0"/>
              <a:t>iz zavrženih, starih in neuporabnih oblačil,(če imaš)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 err="1"/>
              <a:t>a</a:t>
            </a:r>
            <a:r>
              <a:rPr lang="sl-SI" sz="3300" b="1" i="1" dirty="0" err="1" smtClean="0"/>
              <a:t>lufolija</a:t>
            </a:r>
            <a:r>
              <a:rPr lang="sl-SI" sz="3300" i="1" dirty="0" smtClean="0"/>
              <a:t> </a:t>
            </a:r>
            <a:r>
              <a:rPr lang="sl-SI" sz="3300" dirty="0" smtClean="0"/>
              <a:t>(če jo imaš),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/>
              <a:t>s</a:t>
            </a:r>
            <a:r>
              <a:rPr lang="sl-SI" sz="3300" b="1" i="1" dirty="0" smtClean="0"/>
              <a:t>penjač</a:t>
            </a:r>
            <a:r>
              <a:rPr lang="sl-SI" sz="3300" dirty="0" smtClean="0"/>
              <a:t> (če ga imaš),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/>
              <a:t>s</a:t>
            </a:r>
            <a:r>
              <a:rPr lang="sl-SI" sz="3300" b="1" i="1" dirty="0" smtClean="0"/>
              <a:t>ilikonska pištola z lepilom </a:t>
            </a:r>
            <a:r>
              <a:rPr lang="sl-SI" sz="3300" dirty="0" smtClean="0"/>
              <a:t>(če jo imaš</a:t>
            </a:r>
            <a:r>
              <a:rPr lang="sl-SI" sz="3300" dirty="0" smtClean="0"/>
              <a:t>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dirty="0"/>
              <a:t>l</a:t>
            </a:r>
            <a:r>
              <a:rPr lang="sl-SI" sz="3300" dirty="0" smtClean="0"/>
              <a:t>ahko še dodatni okraski, bleščice…</a:t>
            </a:r>
            <a:endParaRPr lang="sl-SI" sz="33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405052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5759" y="657739"/>
            <a:ext cx="10151533" cy="2604495"/>
          </a:xfrm>
        </p:spPr>
        <p:txBody>
          <a:bodyPr>
            <a:normAutofit/>
          </a:bodyPr>
          <a:lstStyle/>
          <a:p>
            <a:pPr algn="just"/>
            <a:r>
              <a:rPr lang="sl-SI" sz="4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Razmišljaš, kako uporabiti odpadno embalažo. Tukaj imaš nekaj idej, ki jih lahko uporabiš ali pa so ti lahko le navdih pri ustvarjanju novoletnega okraska.</a:t>
            </a:r>
            <a:endParaRPr lang="sl-SI" sz="4400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3262234"/>
            <a:ext cx="4149634" cy="22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1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2042212"/>
            <a:ext cx="5549536" cy="42957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7" y="2042212"/>
            <a:ext cx="5323114" cy="4299438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79014349"/>
              </p:ext>
            </p:extLst>
          </p:nvPr>
        </p:nvGraphicFramePr>
        <p:xfrm>
          <a:off x="4267201" y="633745"/>
          <a:ext cx="7064828" cy="933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22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3"/>
          <a:stretch/>
        </p:blipFill>
        <p:spPr>
          <a:xfrm>
            <a:off x="191588" y="2072640"/>
            <a:ext cx="6659177" cy="3608654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5" y="534529"/>
            <a:ext cx="4605202" cy="6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59632"/>
          <a:stretch/>
        </p:blipFill>
        <p:spPr>
          <a:xfrm>
            <a:off x="5593320" y="1693816"/>
            <a:ext cx="6598680" cy="41633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b="40563"/>
          <a:stretch/>
        </p:blipFill>
        <p:spPr>
          <a:xfrm>
            <a:off x="0" y="1028204"/>
            <a:ext cx="5751149" cy="53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76719478"/>
              </p:ext>
            </p:extLst>
          </p:nvPr>
        </p:nvGraphicFramePr>
        <p:xfrm>
          <a:off x="4650378" y="271554"/>
          <a:ext cx="7689668" cy="2004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685" y="2464523"/>
            <a:ext cx="4084321" cy="40843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7066" t="8271" r="1340" b="12696"/>
          <a:stretch/>
        </p:blipFill>
        <p:spPr>
          <a:xfrm>
            <a:off x="674461" y="2276506"/>
            <a:ext cx="4951275" cy="42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311</Words>
  <Application>Microsoft Office PowerPoint</Application>
  <PresentationFormat>Širokozaslonsko</PresentationFormat>
  <Paragraphs>30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Officeova tema</vt:lpstr>
      <vt:lpstr>LUM</vt:lpstr>
      <vt:lpstr>V okviru tehniškega LUM boš opravil naslednjo nalogo.</vt:lpstr>
      <vt:lpstr>PowerPointova predstavitev</vt:lpstr>
      <vt:lpstr>PowerPointova predstavitev</vt:lpstr>
      <vt:lpstr>Razmišljaš, kako uporabiti odpadno embalažo. Tukaj imaš nekaj idej, ki jih lahko uporabiš ali pa so ti lahko le navdih pri ustvarjanju novoletnega okraska.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</dc:title>
  <dc:creator>petra.bergoc@gmail.com</dc:creator>
  <cp:lastModifiedBy>petra.bergoc@gmail.com</cp:lastModifiedBy>
  <cp:revision>4</cp:revision>
  <dcterms:created xsi:type="dcterms:W3CDTF">2020-12-06T15:01:49Z</dcterms:created>
  <dcterms:modified xsi:type="dcterms:W3CDTF">2020-12-06T15:36:05Z</dcterms:modified>
</cp:coreProperties>
</file>