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8" r:id="rId3"/>
    <p:sldId id="261" r:id="rId4"/>
    <p:sldId id="264" r:id="rId5"/>
    <p:sldId id="257" r:id="rId6"/>
    <p:sldId id="262" r:id="rId7"/>
    <p:sldId id="263" r:id="rId8"/>
    <p:sldId id="259" r:id="rId9"/>
    <p:sldId id="260"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B0E78-87A2-43D9-BA3B-DFE556675FF8}" type="datetimeFigureOut">
              <a:rPr lang="sl-SI" smtClean="0"/>
              <a:t>10. 12. 2020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4F642-4259-475A-BF4F-F19AADDCDAD8}" type="slidenum">
              <a:rPr lang="sl-SI" smtClean="0"/>
              <a:t>‹#›</a:t>
            </a:fld>
            <a:endParaRPr lang="sl-SI"/>
          </a:p>
        </p:txBody>
      </p:sp>
    </p:spTree>
    <p:extLst>
      <p:ext uri="{BB962C8B-B14F-4D97-AF65-F5344CB8AC3E}">
        <p14:creationId xmlns:p14="http://schemas.microsoft.com/office/powerpoint/2010/main" val="130286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74A74C4B-F0C0-444E-A732-F74B42862B01}" type="datetime1">
              <a:rPr lang="sl-SI" smtClean="0"/>
              <a:t>10. 12. 2020</a:t>
            </a:fld>
            <a:endParaRPr lang="sl-SI"/>
          </a:p>
        </p:txBody>
      </p:sp>
      <p:sp>
        <p:nvSpPr>
          <p:cNvPr id="5" name="Označba mesta noge 4"/>
          <p:cNvSpPr>
            <a:spLocks noGrp="1"/>
          </p:cNvSpPr>
          <p:nvPr>
            <p:ph type="ftr" sz="quarter" idx="11"/>
          </p:nvPr>
        </p:nvSpPr>
        <p:spPr/>
        <p:txBody>
          <a:bodyPr/>
          <a:lstStyle/>
          <a:p>
            <a:r>
              <a:rPr lang="sl-SI" smtClean="0"/>
              <a:t>Petra Bergoč, OŠ PIVKA</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346132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4D258AC-AA51-4D26-A21B-7256717C0147}" type="datetime1">
              <a:rPr lang="sl-SI" smtClean="0"/>
              <a:t>10. 12. 2020</a:t>
            </a:fld>
            <a:endParaRPr lang="sl-SI"/>
          </a:p>
        </p:txBody>
      </p:sp>
      <p:sp>
        <p:nvSpPr>
          <p:cNvPr id="5" name="Označba mesta noge 4"/>
          <p:cNvSpPr>
            <a:spLocks noGrp="1"/>
          </p:cNvSpPr>
          <p:nvPr>
            <p:ph type="ftr" sz="quarter" idx="11"/>
          </p:nvPr>
        </p:nvSpPr>
        <p:spPr/>
        <p:txBody>
          <a:bodyPr/>
          <a:lstStyle/>
          <a:p>
            <a:r>
              <a:rPr lang="sl-SI" smtClean="0"/>
              <a:t>Petra Bergoč, OŠ PIVKA</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117967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1C55758-4867-48F0-AAF9-F1985B08F67C}" type="datetime1">
              <a:rPr lang="sl-SI" smtClean="0"/>
              <a:t>10. 12. 2020</a:t>
            </a:fld>
            <a:endParaRPr lang="sl-SI"/>
          </a:p>
        </p:txBody>
      </p:sp>
      <p:sp>
        <p:nvSpPr>
          <p:cNvPr id="5" name="Označba mesta noge 4"/>
          <p:cNvSpPr>
            <a:spLocks noGrp="1"/>
          </p:cNvSpPr>
          <p:nvPr>
            <p:ph type="ftr" sz="quarter" idx="11"/>
          </p:nvPr>
        </p:nvSpPr>
        <p:spPr/>
        <p:txBody>
          <a:bodyPr/>
          <a:lstStyle/>
          <a:p>
            <a:r>
              <a:rPr lang="sl-SI" smtClean="0"/>
              <a:t>Petra Bergoč, OŠ PIVKA</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68133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BE173CDA-8429-44B7-8F44-46C2063E9E4A}" type="datetime1">
              <a:rPr lang="sl-SI" smtClean="0"/>
              <a:t>10. 12. 2020</a:t>
            </a:fld>
            <a:endParaRPr lang="sl-SI"/>
          </a:p>
        </p:txBody>
      </p:sp>
      <p:sp>
        <p:nvSpPr>
          <p:cNvPr id="5" name="Označba mesta noge 4"/>
          <p:cNvSpPr>
            <a:spLocks noGrp="1"/>
          </p:cNvSpPr>
          <p:nvPr>
            <p:ph type="ftr" sz="quarter" idx="11"/>
          </p:nvPr>
        </p:nvSpPr>
        <p:spPr/>
        <p:txBody>
          <a:bodyPr/>
          <a:lstStyle/>
          <a:p>
            <a:r>
              <a:rPr lang="sl-SI" smtClean="0"/>
              <a:t>Petra Bergoč, OŠ PIVKA</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84519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C3B95845-06BA-46AF-971E-76231521E399}" type="datetime1">
              <a:rPr lang="sl-SI" smtClean="0"/>
              <a:t>10. 12. 2020</a:t>
            </a:fld>
            <a:endParaRPr lang="sl-SI"/>
          </a:p>
        </p:txBody>
      </p:sp>
      <p:sp>
        <p:nvSpPr>
          <p:cNvPr id="5" name="Označba mesta noge 4"/>
          <p:cNvSpPr>
            <a:spLocks noGrp="1"/>
          </p:cNvSpPr>
          <p:nvPr>
            <p:ph type="ftr" sz="quarter" idx="11"/>
          </p:nvPr>
        </p:nvSpPr>
        <p:spPr/>
        <p:txBody>
          <a:bodyPr/>
          <a:lstStyle/>
          <a:p>
            <a:r>
              <a:rPr lang="sl-SI" smtClean="0"/>
              <a:t>Petra Bergoč, OŠ PIVKA</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297819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B0F026D7-8725-4A6A-9570-C0FC8D293729}" type="datetime1">
              <a:rPr lang="sl-SI" smtClean="0"/>
              <a:t>10. 12. 2020</a:t>
            </a:fld>
            <a:endParaRPr lang="sl-SI"/>
          </a:p>
        </p:txBody>
      </p:sp>
      <p:sp>
        <p:nvSpPr>
          <p:cNvPr id="6" name="Označba mesta noge 5"/>
          <p:cNvSpPr>
            <a:spLocks noGrp="1"/>
          </p:cNvSpPr>
          <p:nvPr>
            <p:ph type="ftr" sz="quarter" idx="11"/>
          </p:nvPr>
        </p:nvSpPr>
        <p:spPr/>
        <p:txBody>
          <a:bodyPr/>
          <a:lstStyle/>
          <a:p>
            <a:r>
              <a:rPr lang="sl-SI" smtClean="0"/>
              <a:t>Petra Bergoč, OŠ PIVKA</a:t>
            </a:r>
            <a:endParaRPr lang="sl-SI"/>
          </a:p>
        </p:txBody>
      </p:sp>
      <p:sp>
        <p:nvSpPr>
          <p:cNvPr id="7" name="Označba mesta številke diapozitiva 6"/>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189440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D5508377-F1F4-4197-9A89-E05679D9B6E4}" type="datetime1">
              <a:rPr lang="sl-SI" smtClean="0"/>
              <a:t>10. 12. 2020</a:t>
            </a:fld>
            <a:endParaRPr lang="sl-SI"/>
          </a:p>
        </p:txBody>
      </p:sp>
      <p:sp>
        <p:nvSpPr>
          <p:cNvPr id="8" name="Označba mesta noge 7"/>
          <p:cNvSpPr>
            <a:spLocks noGrp="1"/>
          </p:cNvSpPr>
          <p:nvPr>
            <p:ph type="ftr" sz="quarter" idx="11"/>
          </p:nvPr>
        </p:nvSpPr>
        <p:spPr/>
        <p:txBody>
          <a:bodyPr/>
          <a:lstStyle/>
          <a:p>
            <a:r>
              <a:rPr lang="sl-SI" smtClean="0"/>
              <a:t>Petra Bergoč, OŠ PIVKA</a:t>
            </a:r>
            <a:endParaRPr lang="sl-SI"/>
          </a:p>
        </p:txBody>
      </p:sp>
      <p:sp>
        <p:nvSpPr>
          <p:cNvPr id="9" name="Označba mesta številke diapozitiva 8"/>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299011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E2AA9F65-196F-4A74-88A2-2DE53F839856}" type="datetime1">
              <a:rPr lang="sl-SI" smtClean="0"/>
              <a:t>10. 12. 2020</a:t>
            </a:fld>
            <a:endParaRPr lang="sl-SI"/>
          </a:p>
        </p:txBody>
      </p:sp>
      <p:sp>
        <p:nvSpPr>
          <p:cNvPr id="4" name="Označba mesta noge 3"/>
          <p:cNvSpPr>
            <a:spLocks noGrp="1"/>
          </p:cNvSpPr>
          <p:nvPr>
            <p:ph type="ftr" sz="quarter" idx="11"/>
          </p:nvPr>
        </p:nvSpPr>
        <p:spPr/>
        <p:txBody>
          <a:bodyPr/>
          <a:lstStyle/>
          <a:p>
            <a:r>
              <a:rPr lang="sl-SI" smtClean="0"/>
              <a:t>Petra Bergoč, OŠ PIVKA</a:t>
            </a:r>
            <a:endParaRPr lang="sl-SI"/>
          </a:p>
        </p:txBody>
      </p:sp>
      <p:sp>
        <p:nvSpPr>
          <p:cNvPr id="5" name="Označba mesta številke diapozitiva 4"/>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200766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E0E7151D-838E-42D3-B00F-C0A3F3009AC8}" type="datetime1">
              <a:rPr lang="sl-SI" smtClean="0"/>
              <a:t>10. 12. 2020</a:t>
            </a:fld>
            <a:endParaRPr lang="sl-SI"/>
          </a:p>
        </p:txBody>
      </p:sp>
      <p:sp>
        <p:nvSpPr>
          <p:cNvPr id="3" name="Označba mesta noge 2"/>
          <p:cNvSpPr>
            <a:spLocks noGrp="1"/>
          </p:cNvSpPr>
          <p:nvPr>
            <p:ph type="ftr" sz="quarter" idx="11"/>
          </p:nvPr>
        </p:nvSpPr>
        <p:spPr/>
        <p:txBody>
          <a:bodyPr/>
          <a:lstStyle/>
          <a:p>
            <a:r>
              <a:rPr lang="sl-SI" smtClean="0"/>
              <a:t>Petra Bergoč, OŠ PIVKA</a:t>
            </a:r>
            <a:endParaRPr lang="sl-SI"/>
          </a:p>
        </p:txBody>
      </p:sp>
      <p:sp>
        <p:nvSpPr>
          <p:cNvPr id="4" name="Označba mesta številke diapozitiva 3"/>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333389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944F10A-8AE0-469B-A7E8-83946EB7E8EC}" type="datetime1">
              <a:rPr lang="sl-SI" smtClean="0"/>
              <a:t>10. 12. 2020</a:t>
            </a:fld>
            <a:endParaRPr lang="sl-SI"/>
          </a:p>
        </p:txBody>
      </p:sp>
      <p:sp>
        <p:nvSpPr>
          <p:cNvPr id="6" name="Označba mesta noge 5"/>
          <p:cNvSpPr>
            <a:spLocks noGrp="1"/>
          </p:cNvSpPr>
          <p:nvPr>
            <p:ph type="ftr" sz="quarter" idx="11"/>
          </p:nvPr>
        </p:nvSpPr>
        <p:spPr/>
        <p:txBody>
          <a:bodyPr/>
          <a:lstStyle/>
          <a:p>
            <a:r>
              <a:rPr lang="sl-SI" smtClean="0"/>
              <a:t>Petra Bergoč, OŠ PIVKA</a:t>
            </a:r>
            <a:endParaRPr lang="sl-SI"/>
          </a:p>
        </p:txBody>
      </p:sp>
      <p:sp>
        <p:nvSpPr>
          <p:cNvPr id="7" name="Označba mesta številke diapozitiva 6"/>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225248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E5C9249E-67FB-4BCF-9FE4-BB4F586B50D5}" type="datetime1">
              <a:rPr lang="sl-SI" smtClean="0"/>
              <a:t>10. 12. 2020</a:t>
            </a:fld>
            <a:endParaRPr lang="sl-SI"/>
          </a:p>
        </p:txBody>
      </p:sp>
      <p:sp>
        <p:nvSpPr>
          <p:cNvPr id="6" name="Označba mesta noge 5"/>
          <p:cNvSpPr>
            <a:spLocks noGrp="1"/>
          </p:cNvSpPr>
          <p:nvPr>
            <p:ph type="ftr" sz="quarter" idx="11"/>
          </p:nvPr>
        </p:nvSpPr>
        <p:spPr/>
        <p:txBody>
          <a:bodyPr/>
          <a:lstStyle/>
          <a:p>
            <a:r>
              <a:rPr lang="sl-SI" smtClean="0"/>
              <a:t>Petra Bergoč, OŠ PIVKA</a:t>
            </a:r>
            <a:endParaRPr lang="sl-SI"/>
          </a:p>
        </p:txBody>
      </p:sp>
      <p:sp>
        <p:nvSpPr>
          <p:cNvPr id="7" name="Označba mesta številke diapozitiva 6"/>
          <p:cNvSpPr>
            <a:spLocks noGrp="1"/>
          </p:cNvSpPr>
          <p:nvPr>
            <p:ph type="sldNum" sz="quarter" idx="12"/>
          </p:nvPr>
        </p:nvSpPr>
        <p:spPr/>
        <p:txBody>
          <a:bodyPr/>
          <a:lstStyle/>
          <a:p>
            <a:fld id="{40C76C50-9659-4DA8-B10C-914A52B27DDD}" type="slidenum">
              <a:rPr lang="sl-SI" smtClean="0"/>
              <a:t>‹#›</a:t>
            </a:fld>
            <a:endParaRPr lang="sl-SI"/>
          </a:p>
        </p:txBody>
      </p:sp>
    </p:spTree>
    <p:extLst>
      <p:ext uri="{BB962C8B-B14F-4D97-AF65-F5344CB8AC3E}">
        <p14:creationId xmlns:p14="http://schemas.microsoft.com/office/powerpoint/2010/main" val="21621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B9EF0-5032-4BD3-BB4D-1CFF23194DDE}" type="datetime1">
              <a:rPr lang="sl-SI" smtClean="0"/>
              <a:t>10. 12. 2020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Petra Bergoč, OŠ PIVKA</a:t>
            </a:r>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76C50-9659-4DA8-B10C-914A52B27DDD}" type="slidenum">
              <a:rPr lang="sl-SI" smtClean="0"/>
              <a:t>‹#›</a:t>
            </a:fld>
            <a:endParaRPr lang="sl-SI"/>
          </a:p>
        </p:txBody>
      </p:sp>
    </p:spTree>
    <p:extLst>
      <p:ext uri="{BB962C8B-B14F-4D97-AF65-F5344CB8AC3E}">
        <p14:creationId xmlns:p14="http://schemas.microsoft.com/office/powerpoint/2010/main" val="224612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047265" y="5007147"/>
            <a:ext cx="7315200" cy="914400"/>
          </a:xfrm>
        </p:spPr>
        <p:txBody>
          <a:bodyPr>
            <a:normAutofit fontScale="77500" lnSpcReduction="20000"/>
          </a:bodyPr>
          <a:lstStyle/>
          <a:p>
            <a:r>
              <a:rPr lang="sl-SI" sz="4400" b="1" dirty="0" smtClean="0">
                <a:solidFill>
                  <a:schemeClr val="tx1"/>
                </a:solidFill>
              </a:rPr>
              <a:t>BEREMO GLASNO: KDO JE BIL V RESNICI PRVI EVROPEJEC V AMERIKI?</a:t>
            </a:r>
            <a:endParaRPr lang="sl-SI" sz="4400" b="1" dirty="0">
              <a:solidFill>
                <a:schemeClr val="tx1"/>
              </a:solidFill>
            </a:endParaRPr>
          </a:p>
        </p:txBody>
      </p:sp>
      <p:pic>
        <p:nvPicPr>
          <p:cNvPr id="4" name="Označba mesta vsebine 5"/>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9898063" y="1095375"/>
            <a:ext cx="2293937" cy="2292350"/>
          </a:xfrm>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308" y="1780921"/>
            <a:ext cx="2070314" cy="2070314"/>
          </a:xfrm>
          <a:prstGeom prst="rect">
            <a:avLst/>
          </a:prstGeom>
        </p:spPr>
      </p:pic>
      <p:pic>
        <p:nvPicPr>
          <p:cNvPr id="6" name="Slika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497" y="3387881"/>
            <a:ext cx="2533666" cy="2533666"/>
          </a:xfrm>
          <a:prstGeom prst="rect">
            <a:avLst/>
          </a:prstGeom>
        </p:spPr>
      </p:pic>
      <p:pic>
        <p:nvPicPr>
          <p:cNvPr id="1026" name="Picture 2" descr="Misli o knjigi : Pozitivne mis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235" y="384047"/>
            <a:ext cx="4510057" cy="4510057"/>
          </a:xfrm>
          <a:prstGeom prst="rect">
            <a:avLst/>
          </a:prstGeom>
          <a:noFill/>
          <a:extLst>
            <a:ext uri="{909E8E84-426E-40DD-AFC4-6F175D3DCCD1}">
              <a14:hiddenFill xmlns:a14="http://schemas.microsoft.com/office/drawing/2010/main">
                <a:solidFill>
                  <a:srgbClr val="FFFFFF"/>
                </a:solidFill>
              </a14:hiddenFill>
            </a:ext>
          </a:extLst>
        </p:spPr>
      </p:pic>
      <p:pic>
        <p:nvPicPr>
          <p:cNvPr id="8" name="Označba mesta vseb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242" y="610519"/>
            <a:ext cx="2028557" cy="2028557"/>
          </a:xfrm>
          <a:prstGeom prst="rect">
            <a:avLst/>
          </a:prstGeom>
        </p:spPr>
      </p:pic>
      <p:sp>
        <p:nvSpPr>
          <p:cNvPr id="7" name="Označba mesta noge 6"/>
          <p:cNvSpPr>
            <a:spLocks noGrp="1"/>
          </p:cNvSpPr>
          <p:nvPr>
            <p:ph type="ftr" sz="quarter" idx="11"/>
          </p:nvPr>
        </p:nvSpPr>
        <p:spPr/>
        <p:txBody>
          <a:bodyPr/>
          <a:lstStyle/>
          <a:p>
            <a:r>
              <a:rPr lang="sl-SI" smtClean="0"/>
              <a:t>Petra Bergoč, OŠ PIVKA</a:t>
            </a:r>
            <a:endParaRPr lang="sl-SI"/>
          </a:p>
        </p:txBody>
      </p:sp>
      <p:sp>
        <p:nvSpPr>
          <p:cNvPr id="9" name="Označba mesta številke diapozitiva 8"/>
          <p:cNvSpPr>
            <a:spLocks noGrp="1"/>
          </p:cNvSpPr>
          <p:nvPr>
            <p:ph type="sldNum" sz="quarter" idx="12"/>
          </p:nvPr>
        </p:nvSpPr>
        <p:spPr/>
        <p:txBody>
          <a:bodyPr/>
          <a:lstStyle/>
          <a:p>
            <a:fld id="{40C76C50-9659-4DA8-B10C-914A52B27DDD}" type="slidenum">
              <a:rPr lang="sl-SI" smtClean="0"/>
              <a:t>1</a:t>
            </a:fld>
            <a:endParaRPr lang="sl-SI"/>
          </a:p>
        </p:txBody>
      </p:sp>
      <p:pic>
        <p:nvPicPr>
          <p:cNvPr id="10" name="Zvok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01686930"/>
      </p:ext>
    </p:extLst>
  </p:cSld>
  <p:clrMapOvr>
    <a:masterClrMapping/>
  </p:clrMapOvr>
  <mc:AlternateContent xmlns:mc="http://schemas.openxmlformats.org/markup-compatibility/2006">
    <mc:Choice xmlns:p14="http://schemas.microsoft.com/office/powerpoint/2010/main" Requires="p14">
      <p:transition spd="slow" p14:dur="2000" advTm="10752"/>
    </mc:Choice>
    <mc:Fallback>
      <p:transition spd="slow" advTm="10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SLOVARČEK NOVIH BESED</a:t>
            </a:r>
            <a:endParaRPr lang="sl-SI" dirty="0"/>
          </a:p>
        </p:txBody>
      </p:sp>
      <p:sp>
        <p:nvSpPr>
          <p:cNvPr id="3" name="Označba mesta vsebine 2"/>
          <p:cNvSpPr>
            <a:spLocks noGrp="1"/>
          </p:cNvSpPr>
          <p:nvPr>
            <p:ph idx="1"/>
          </p:nvPr>
        </p:nvSpPr>
        <p:spPr/>
        <p:txBody>
          <a:bodyPr/>
          <a:lstStyle/>
          <a:p>
            <a:pPr>
              <a:buFontTx/>
              <a:buChar char="-"/>
            </a:pPr>
            <a:r>
              <a:rPr lang="sl-SI" sz="3200" dirty="0" smtClean="0"/>
              <a:t>Evropejec</a:t>
            </a:r>
          </a:p>
          <a:p>
            <a:pPr>
              <a:buFontTx/>
              <a:buChar char="-"/>
            </a:pPr>
            <a:r>
              <a:rPr lang="sl-SI" sz="3200" dirty="0" smtClean="0"/>
              <a:t>Viking</a:t>
            </a:r>
          </a:p>
          <a:p>
            <a:pPr>
              <a:buFontTx/>
              <a:buChar char="-"/>
            </a:pPr>
            <a:r>
              <a:rPr lang="sl-SI" sz="3200" dirty="0" smtClean="0"/>
              <a:t>Posadka</a:t>
            </a:r>
          </a:p>
          <a:p>
            <a:pPr>
              <a:buFontTx/>
              <a:buChar char="-"/>
            </a:pPr>
            <a:r>
              <a:rPr lang="sl-SI" sz="3200" dirty="0" smtClean="0"/>
              <a:t>Grenlandija</a:t>
            </a:r>
          </a:p>
          <a:p>
            <a:pPr>
              <a:buFontTx/>
              <a:buChar char="-"/>
            </a:pPr>
            <a:r>
              <a:rPr lang="sl-SI" sz="3200" dirty="0" err="1"/>
              <a:t>Bjørn</a:t>
            </a:r>
            <a:r>
              <a:rPr lang="sl-SI" sz="3200" dirty="0"/>
              <a:t> </a:t>
            </a:r>
            <a:r>
              <a:rPr lang="sl-SI" sz="3200" dirty="0" err="1"/>
              <a:t>Herjulfsson</a:t>
            </a:r>
            <a:endParaRPr lang="sl-SI" sz="3200" dirty="0" smtClean="0"/>
          </a:p>
          <a:p>
            <a:pPr>
              <a:buFontTx/>
              <a:buChar char="-"/>
            </a:pPr>
            <a:endParaRPr lang="sl-SI" dirty="0" smtClean="0"/>
          </a:p>
          <a:p>
            <a:pPr>
              <a:buFontTx/>
              <a:buChar char="-"/>
            </a:pPr>
            <a:endParaRPr lang="sl-SI" dirty="0"/>
          </a:p>
        </p:txBody>
      </p:sp>
      <p:sp>
        <p:nvSpPr>
          <p:cNvPr id="4" name="Označba mesta noge 3"/>
          <p:cNvSpPr>
            <a:spLocks noGrp="1"/>
          </p:cNvSpPr>
          <p:nvPr>
            <p:ph type="ftr" sz="quarter" idx="11"/>
          </p:nvPr>
        </p:nvSpPr>
        <p:spPr/>
        <p:txBody>
          <a:bodyPr/>
          <a:lstStyle/>
          <a:p>
            <a:r>
              <a:rPr lang="sl-SI" smtClean="0"/>
              <a:t>Petra Bergoč, OŠ PIVKA</a:t>
            </a:r>
            <a:endParaRPr lang="sl-SI"/>
          </a:p>
        </p:txBody>
      </p:sp>
      <p:sp>
        <p:nvSpPr>
          <p:cNvPr id="5" name="Označba mesta številke diapozitiva 4"/>
          <p:cNvSpPr>
            <a:spLocks noGrp="1"/>
          </p:cNvSpPr>
          <p:nvPr>
            <p:ph type="sldNum" sz="quarter" idx="12"/>
          </p:nvPr>
        </p:nvSpPr>
        <p:spPr/>
        <p:txBody>
          <a:bodyPr/>
          <a:lstStyle/>
          <a:p>
            <a:fld id="{40C76C50-9659-4DA8-B10C-914A52B27DDD}" type="slidenum">
              <a:rPr lang="sl-SI" smtClean="0"/>
              <a:t>2</a:t>
            </a:fld>
            <a:endParaRPr lang="sl-SI"/>
          </a:p>
        </p:txBody>
      </p:sp>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37122586"/>
      </p:ext>
    </p:extLst>
  </p:cSld>
  <p:clrMapOvr>
    <a:masterClrMapping/>
  </p:clrMapOvr>
  <mc:AlternateContent xmlns:mc="http://schemas.openxmlformats.org/markup-compatibility/2006">
    <mc:Choice xmlns:p14="http://schemas.microsoft.com/office/powerpoint/2010/main" Requires="p14">
      <p:transition spd="slow" p14:dur="2000" advTm="28397"/>
    </mc:Choice>
    <mc:Fallback>
      <p:transition spd="slow" advTm="28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pPr marL="0" indent="0">
              <a:buNone/>
            </a:pPr>
            <a:r>
              <a:rPr lang="sl-SI" dirty="0" smtClean="0"/>
              <a:t>NAVODILA!</a:t>
            </a:r>
            <a:endParaRPr lang="sl-SI" dirty="0"/>
          </a:p>
        </p:txBody>
      </p:sp>
      <p:sp>
        <p:nvSpPr>
          <p:cNvPr id="4" name="Označba mesta noge 3"/>
          <p:cNvSpPr>
            <a:spLocks noGrp="1"/>
          </p:cNvSpPr>
          <p:nvPr>
            <p:ph type="ftr" sz="quarter" idx="11"/>
          </p:nvPr>
        </p:nvSpPr>
        <p:spPr/>
        <p:txBody>
          <a:bodyPr/>
          <a:lstStyle/>
          <a:p>
            <a:r>
              <a:rPr lang="sl-SI" smtClean="0"/>
              <a:t>Petra Bergoč, OŠ PIVKA</a:t>
            </a:r>
            <a:endParaRPr lang="sl-SI"/>
          </a:p>
        </p:txBody>
      </p:sp>
      <p:sp>
        <p:nvSpPr>
          <p:cNvPr id="5" name="Označba mesta številke diapozitiva 4"/>
          <p:cNvSpPr>
            <a:spLocks noGrp="1"/>
          </p:cNvSpPr>
          <p:nvPr>
            <p:ph type="sldNum" sz="quarter" idx="12"/>
          </p:nvPr>
        </p:nvSpPr>
        <p:spPr/>
        <p:txBody>
          <a:bodyPr/>
          <a:lstStyle/>
          <a:p>
            <a:fld id="{40C76C50-9659-4DA8-B10C-914A52B27DDD}" type="slidenum">
              <a:rPr lang="sl-SI" smtClean="0"/>
              <a:t>3</a:t>
            </a:fld>
            <a:endParaRPr lang="sl-SI"/>
          </a:p>
        </p:txBody>
      </p:sp>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94295948"/>
      </p:ext>
    </p:extLst>
  </p:cSld>
  <p:clrMapOvr>
    <a:masterClrMapping/>
  </p:clrMapOvr>
  <mc:AlternateContent xmlns:mc="http://schemas.openxmlformats.org/markup-compatibility/2006">
    <mc:Choice xmlns:p14="http://schemas.microsoft.com/office/powerpoint/2010/main" Requires="p14">
      <p:transition spd="slow" p14:dur="2000" advTm="39276"/>
    </mc:Choice>
    <mc:Fallback>
      <p:transition spd="slow" advTm="39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r>
              <a:rPr lang="sl-SI" dirty="0" smtClean="0"/>
              <a:t>KAJ JE PRI BRANJU POMEMBNO?</a:t>
            </a:r>
            <a:endParaRPr lang="sl-SI" dirty="0"/>
          </a:p>
        </p:txBody>
      </p:sp>
      <p:sp>
        <p:nvSpPr>
          <p:cNvPr id="4" name="Označba mesta noge 3"/>
          <p:cNvSpPr>
            <a:spLocks noGrp="1"/>
          </p:cNvSpPr>
          <p:nvPr>
            <p:ph type="ftr" sz="quarter" idx="11"/>
          </p:nvPr>
        </p:nvSpPr>
        <p:spPr/>
        <p:txBody>
          <a:bodyPr/>
          <a:lstStyle/>
          <a:p>
            <a:r>
              <a:rPr lang="sl-SI" smtClean="0"/>
              <a:t>Petra Bergoč, OŠ PIVKA</a:t>
            </a:r>
            <a:endParaRPr lang="sl-SI"/>
          </a:p>
        </p:txBody>
      </p:sp>
      <p:sp>
        <p:nvSpPr>
          <p:cNvPr id="5" name="Označba mesta številke diapozitiva 4"/>
          <p:cNvSpPr>
            <a:spLocks noGrp="1"/>
          </p:cNvSpPr>
          <p:nvPr>
            <p:ph type="sldNum" sz="quarter" idx="12"/>
          </p:nvPr>
        </p:nvSpPr>
        <p:spPr/>
        <p:txBody>
          <a:bodyPr/>
          <a:lstStyle/>
          <a:p>
            <a:fld id="{40C76C50-9659-4DA8-B10C-914A52B27DDD}" type="slidenum">
              <a:rPr lang="sl-SI" smtClean="0"/>
              <a:t>4</a:t>
            </a:fld>
            <a:endParaRPr lang="sl-SI"/>
          </a:p>
        </p:txBody>
      </p:sp>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17245303"/>
      </p:ext>
    </p:extLst>
  </p:cSld>
  <p:clrMapOvr>
    <a:masterClrMapping/>
  </p:clrMapOvr>
  <mc:AlternateContent xmlns:mc="http://schemas.openxmlformats.org/markup-compatibility/2006">
    <mc:Choice xmlns:p14="http://schemas.microsoft.com/office/powerpoint/2010/main" Requires="p14">
      <p:transition spd="slow" p14:dur="2000" advTm="29346"/>
    </mc:Choice>
    <mc:Fallback>
      <p:transition spd="slow" advTm="29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1" y="334850"/>
            <a:ext cx="8151254" cy="6336405"/>
          </a:xfrm>
        </p:spPr>
        <p:txBody>
          <a:bodyPr/>
          <a:lstStyle/>
          <a:p>
            <a:pPr marL="0" indent="0">
              <a:buNone/>
            </a:pPr>
            <a:r>
              <a:rPr lang="sl-SI" sz="3200" dirty="0"/>
              <a:t>Prvi Evropejec, ki je videl Ameriko, je bil Viking. Po morju je s posadko iskal svojega izgubljenega očeta in zašel predaleč. Pluli so 5 dni. Zagledali so kopno in se pogovarjali, katera zemlja bi to bila. Vedeli so, da to ni Grenlandija, ker nima visokih gora in ledenikov, ampak je bila nizka in pokrita z gozdovi.</a:t>
            </a:r>
          </a:p>
          <a:p>
            <a:pPr marL="0" indent="0">
              <a:buNone/>
            </a:pPr>
            <a:r>
              <a:rPr lang="sl-SI" sz="3200" dirty="0"/>
              <a:t>To je bilo okoli leta 1000 – mladenič pa je bil </a:t>
            </a:r>
            <a:r>
              <a:rPr lang="sl-SI" sz="3200" dirty="0" err="1" smtClean="0"/>
              <a:t>Bjørn</a:t>
            </a:r>
            <a:r>
              <a:rPr lang="sl-SI" sz="3200" dirty="0" smtClean="0"/>
              <a:t> </a:t>
            </a:r>
            <a:r>
              <a:rPr lang="sl-SI" sz="3200" dirty="0" err="1"/>
              <a:t>Herjulfsson</a:t>
            </a:r>
            <a:r>
              <a:rPr lang="sl-SI" sz="3200" dirty="0"/>
              <a:t> – pripadla mu je čast, da je prvi Evropejec, ki je videl obale nove celine, ki se je kasneje imenovala Amerika. To se je zgodilo 500 let predno je Kolumb odkril novi svet.</a:t>
            </a:r>
          </a:p>
          <a:p>
            <a:pPr marL="0" indent="0">
              <a:buNone/>
            </a:pPr>
            <a:endParaRPr lang="sl-SI" dirty="0"/>
          </a:p>
        </p:txBody>
      </p:sp>
      <p:sp>
        <p:nvSpPr>
          <p:cNvPr id="4" name="PoljeZBesedilom 3"/>
          <p:cNvSpPr txBox="1"/>
          <p:nvPr/>
        </p:nvSpPr>
        <p:spPr>
          <a:xfrm>
            <a:off x="9169757" y="218940"/>
            <a:ext cx="927279" cy="6053965"/>
          </a:xfrm>
          <a:prstGeom prst="rect">
            <a:avLst/>
          </a:prstGeom>
          <a:noFill/>
        </p:spPr>
        <p:txBody>
          <a:bodyPr wrap="square" rtlCol="0">
            <a:spAutoFit/>
          </a:bodyPr>
          <a:lstStyle/>
          <a:p>
            <a:r>
              <a:rPr lang="sl-SI" sz="2980" dirty="0" smtClean="0"/>
              <a:t>9</a:t>
            </a:r>
          </a:p>
          <a:p>
            <a:r>
              <a:rPr lang="sl-SI" sz="2980" dirty="0" smtClean="0"/>
              <a:t>8</a:t>
            </a:r>
          </a:p>
          <a:p>
            <a:r>
              <a:rPr lang="sl-SI" sz="2980" dirty="0" smtClean="0"/>
              <a:t>9</a:t>
            </a:r>
          </a:p>
          <a:p>
            <a:r>
              <a:rPr lang="sl-SI" sz="2980" dirty="0" smtClean="0"/>
              <a:t>9</a:t>
            </a:r>
          </a:p>
          <a:p>
            <a:r>
              <a:rPr lang="sl-SI" sz="2980" dirty="0" smtClean="0"/>
              <a:t>9</a:t>
            </a:r>
          </a:p>
          <a:p>
            <a:r>
              <a:rPr lang="sl-SI" sz="2980" dirty="0" smtClean="0"/>
              <a:t>9</a:t>
            </a:r>
          </a:p>
          <a:p>
            <a:r>
              <a:rPr lang="sl-SI" sz="2980" dirty="0" smtClean="0"/>
              <a:t>3</a:t>
            </a:r>
          </a:p>
          <a:p>
            <a:r>
              <a:rPr lang="sl-SI" sz="2980" dirty="0" smtClean="0"/>
              <a:t>10</a:t>
            </a:r>
          </a:p>
          <a:p>
            <a:r>
              <a:rPr lang="sl-SI" sz="2980" dirty="0" smtClean="0"/>
              <a:t>8</a:t>
            </a:r>
          </a:p>
          <a:p>
            <a:r>
              <a:rPr lang="sl-SI" sz="2980" dirty="0" smtClean="0"/>
              <a:t>9</a:t>
            </a:r>
          </a:p>
          <a:p>
            <a:r>
              <a:rPr lang="sl-SI" sz="2980" dirty="0" smtClean="0"/>
              <a:t>8</a:t>
            </a:r>
          </a:p>
          <a:p>
            <a:r>
              <a:rPr lang="sl-SI" sz="2980" dirty="0" smtClean="0"/>
              <a:t>8</a:t>
            </a:r>
          </a:p>
          <a:p>
            <a:r>
              <a:rPr lang="sl-SI" sz="2980" dirty="0"/>
              <a:t>1</a:t>
            </a:r>
          </a:p>
        </p:txBody>
      </p:sp>
      <p:sp>
        <p:nvSpPr>
          <p:cNvPr id="5" name="Označba mesta noge 4"/>
          <p:cNvSpPr>
            <a:spLocks noGrp="1"/>
          </p:cNvSpPr>
          <p:nvPr>
            <p:ph type="ftr" sz="quarter" idx="11"/>
          </p:nvPr>
        </p:nvSpPr>
        <p:spPr/>
        <p:txBody>
          <a:bodyPr/>
          <a:lstStyle/>
          <a:p>
            <a:r>
              <a:rPr lang="sl-SI" smtClean="0"/>
              <a:t>Petra Bergoč, OŠ PIVKA; besedilo povzeto po prilogi Vesela šola iz revije PIl</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5</a:t>
            </a:fld>
            <a:endParaRPr lang="sl-SI"/>
          </a:p>
        </p:txBody>
      </p:sp>
      <p:pic>
        <p:nvPicPr>
          <p:cNvPr id="9" name="Zvok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82869740"/>
      </p:ext>
    </p:extLst>
  </p:cSld>
  <p:clrMapOvr>
    <a:masterClrMapping/>
  </p:clrMapOvr>
  <mc:AlternateContent xmlns:mc="http://schemas.openxmlformats.org/markup-compatibility/2006">
    <mc:Choice xmlns:p14="http://schemas.microsoft.com/office/powerpoint/2010/main" Requires="p14">
      <p:transition spd="slow" p14:dur="2000" advTm="44317"/>
    </mc:Choice>
    <mc:Fallback>
      <p:transition spd="slow" advTm="44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1" y="334850"/>
            <a:ext cx="8151254" cy="6336405"/>
          </a:xfrm>
        </p:spPr>
        <p:txBody>
          <a:bodyPr/>
          <a:lstStyle/>
          <a:p>
            <a:pPr marL="0" indent="0">
              <a:buNone/>
            </a:pPr>
            <a:r>
              <a:rPr lang="sl-SI" sz="3200" dirty="0"/>
              <a:t>Prvi Evropejec, ki je videl Ameriko, je bil Viking. Po morju je s posadko iskal svojega izgubljenega očeta in zašel predaleč. Pluli so 5 dni. Zagledali so kopno in se pogovarjali, katera zemlja bi to bila. Vedeli so, da to ni Grenlandija, ker nima visokih gora in ledenikov, ampak je bila nizka in pokrita z gozdovi.</a:t>
            </a:r>
          </a:p>
          <a:p>
            <a:pPr marL="0" indent="0">
              <a:buNone/>
            </a:pPr>
            <a:r>
              <a:rPr lang="sl-SI" sz="3200" dirty="0"/>
              <a:t>To je bilo okoli leta 1000 – mladenič pa je bil </a:t>
            </a:r>
            <a:r>
              <a:rPr lang="sl-SI" sz="3200" dirty="0" err="1" smtClean="0"/>
              <a:t>Bjørn</a:t>
            </a:r>
            <a:r>
              <a:rPr lang="sl-SI" sz="3200" dirty="0" smtClean="0"/>
              <a:t> </a:t>
            </a:r>
            <a:r>
              <a:rPr lang="sl-SI" sz="3200" dirty="0" err="1"/>
              <a:t>Herjulfsson</a:t>
            </a:r>
            <a:r>
              <a:rPr lang="sl-SI" sz="3200" dirty="0"/>
              <a:t> – pripadla mu je čast, da je prvi Evropejec, ki je videl obale nove celine, ki se je kasneje imenovala Amerika. To se je zgodilo 500 let predno je Kolumb odkril novi svet.</a:t>
            </a:r>
          </a:p>
          <a:p>
            <a:pPr marL="0" indent="0">
              <a:buNone/>
            </a:pPr>
            <a:endParaRPr lang="sl-SI" dirty="0"/>
          </a:p>
        </p:txBody>
      </p:sp>
      <p:sp>
        <p:nvSpPr>
          <p:cNvPr id="4" name="PoljeZBesedilom 3"/>
          <p:cNvSpPr txBox="1"/>
          <p:nvPr/>
        </p:nvSpPr>
        <p:spPr>
          <a:xfrm>
            <a:off x="9169757" y="218940"/>
            <a:ext cx="927279" cy="6053965"/>
          </a:xfrm>
          <a:prstGeom prst="rect">
            <a:avLst/>
          </a:prstGeom>
          <a:noFill/>
        </p:spPr>
        <p:txBody>
          <a:bodyPr wrap="square" rtlCol="0">
            <a:spAutoFit/>
          </a:bodyPr>
          <a:lstStyle/>
          <a:p>
            <a:r>
              <a:rPr lang="sl-SI" sz="2980" dirty="0" smtClean="0"/>
              <a:t>9</a:t>
            </a:r>
          </a:p>
          <a:p>
            <a:r>
              <a:rPr lang="sl-SI" sz="2980" dirty="0" smtClean="0"/>
              <a:t>8</a:t>
            </a:r>
          </a:p>
          <a:p>
            <a:r>
              <a:rPr lang="sl-SI" sz="2980" dirty="0" smtClean="0"/>
              <a:t>9</a:t>
            </a:r>
          </a:p>
          <a:p>
            <a:r>
              <a:rPr lang="sl-SI" sz="2980" dirty="0" smtClean="0"/>
              <a:t>9</a:t>
            </a:r>
          </a:p>
          <a:p>
            <a:r>
              <a:rPr lang="sl-SI" sz="2980" dirty="0" smtClean="0"/>
              <a:t>9</a:t>
            </a:r>
          </a:p>
          <a:p>
            <a:r>
              <a:rPr lang="sl-SI" sz="2980" dirty="0" smtClean="0"/>
              <a:t>9</a:t>
            </a:r>
          </a:p>
          <a:p>
            <a:r>
              <a:rPr lang="sl-SI" sz="2980" dirty="0" smtClean="0"/>
              <a:t>3</a:t>
            </a:r>
          </a:p>
          <a:p>
            <a:r>
              <a:rPr lang="sl-SI" sz="2980" dirty="0" smtClean="0"/>
              <a:t>10</a:t>
            </a:r>
          </a:p>
          <a:p>
            <a:r>
              <a:rPr lang="sl-SI" sz="2980" dirty="0" smtClean="0"/>
              <a:t>8</a:t>
            </a:r>
          </a:p>
          <a:p>
            <a:r>
              <a:rPr lang="sl-SI" sz="2980" dirty="0" smtClean="0"/>
              <a:t>9</a:t>
            </a:r>
          </a:p>
          <a:p>
            <a:r>
              <a:rPr lang="sl-SI" sz="2980" dirty="0" smtClean="0"/>
              <a:t>8</a:t>
            </a:r>
          </a:p>
          <a:p>
            <a:r>
              <a:rPr lang="sl-SI" sz="2980" dirty="0" smtClean="0"/>
              <a:t>8</a:t>
            </a:r>
          </a:p>
          <a:p>
            <a:r>
              <a:rPr lang="sl-SI" sz="2980" dirty="0"/>
              <a:t>1</a:t>
            </a:r>
          </a:p>
        </p:txBody>
      </p:sp>
      <p:sp>
        <p:nvSpPr>
          <p:cNvPr id="5" name="Označba mesta noge 4"/>
          <p:cNvSpPr>
            <a:spLocks noGrp="1"/>
          </p:cNvSpPr>
          <p:nvPr>
            <p:ph type="ftr" sz="quarter" idx="11"/>
          </p:nvPr>
        </p:nvSpPr>
        <p:spPr/>
        <p:txBody>
          <a:bodyPr/>
          <a:lstStyle/>
          <a:p>
            <a:r>
              <a:rPr lang="sl-SI" smtClean="0"/>
              <a:t>Petra Bergoč, OŠ PIVKA; besedilo povzeto po prilogi Vesela šola iz revije PIl</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6</a:t>
            </a:fld>
            <a:endParaRPr lang="sl-SI"/>
          </a:p>
        </p:txBody>
      </p:sp>
      <p:pic>
        <p:nvPicPr>
          <p:cNvPr id="9" name="Zvok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22782077"/>
      </p:ext>
    </p:extLst>
  </p:cSld>
  <p:clrMapOvr>
    <a:masterClrMapping/>
  </p:clrMapOvr>
  <mc:AlternateContent xmlns:mc="http://schemas.openxmlformats.org/markup-compatibility/2006">
    <mc:Choice xmlns:p14="http://schemas.microsoft.com/office/powerpoint/2010/main" Requires="p14">
      <p:transition spd="slow" p14:dur="2000" advTm="44317"/>
    </mc:Choice>
    <mc:Fallback>
      <p:transition spd="slow" advTm="44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1" y="334850"/>
            <a:ext cx="8151254" cy="6336405"/>
          </a:xfrm>
        </p:spPr>
        <p:txBody>
          <a:bodyPr/>
          <a:lstStyle/>
          <a:p>
            <a:pPr marL="0" indent="0">
              <a:buNone/>
            </a:pPr>
            <a:r>
              <a:rPr lang="sl-SI" sz="3200" dirty="0"/>
              <a:t>Prvi Evropejec, ki je videl Ameriko, je bil Viking. Po morju je s posadko iskal svojega izgubljenega očeta in zašel predaleč. Pluli so 5 dni. Zagledali so kopno in se pogovarjali, katera zemlja bi to bila. Vedeli so, da to ni Grenlandija, ker nima visokih gora in ledenikov, ampak je bila nizka in pokrita z gozdovi.</a:t>
            </a:r>
          </a:p>
          <a:p>
            <a:pPr marL="0" indent="0">
              <a:buNone/>
            </a:pPr>
            <a:r>
              <a:rPr lang="sl-SI" sz="3200" dirty="0"/>
              <a:t>To je bilo okoli leta 1000 – mladenič pa je bil </a:t>
            </a:r>
            <a:r>
              <a:rPr lang="sl-SI" sz="3200" dirty="0" err="1" smtClean="0"/>
              <a:t>Bjørn</a:t>
            </a:r>
            <a:r>
              <a:rPr lang="sl-SI" sz="3200" dirty="0" smtClean="0"/>
              <a:t> </a:t>
            </a:r>
            <a:r>
              <a:rPr lang="sl-SI" sz="3200" dirty="0" err="1"/>
              <a:t>Herjulfsson</a:t>
            </a:r>
            <a:r>
              <a:rPr lang="sl-SI" sz="3200" dirty="0"/>
              <a:t> – pripadla mu je čast, da je prvi Evropejec, ki je videl obale nove celine, ki se je kasneje imenovala Amerika. To se je zgodilo 500 let predno je Kolumb odkril novi svet.</a:t>
            </a:r>
          </a:p>
          <a:p>
            <a:pPr marL="0" indent="0">
              <a:buNone/>
            </a:pPr>
            <a:endParaRPr lang="sl-SI" dirty="0"/>
          </a:p>
        </p:txBody>
      </p:sp>
      <p:sp>
        <p:nvSpPr>
          <p:cNvPr id="4" name="PoljeZBesedilom 3"/>
          <p:cNvSpPr txBox="1"/>
          <p:nvPr/>
        </p:nvSpPr>
        <p:spPr>
          <a:xfrm>
            <a:off x="9169757" y="218940"/>
            <a:ext cx="927279" cy="6053965"/>
          </a:xfrm>
          <a:prstGeom prst="rect">
            <a:avLst/>
          </a:prstGeom>
          <a:noFill/>
        </p:spPr>
        <p:txBody>
          <a:bodyPr wrap="square" rtlCol="0">
            <a:spAutoFit/>
          </a:bodyPr>
          <a:lstStyle/>
          <a:p>
            <a:r>
              <a:rPr lang="sl-SI" sz="2980" dirty="0" smtClean="0"/>
              <a:t>9</a:t>
            </a:r>
          </a:p>
          <a:p>
            <a:r>
              <a:rPr lang="sl-SI" sz="2980" dirty="0" smtClean="0"/>
              <a:t>8</a:t>
            </a:r>
          </a:p>
          <a:p>
            <a:r>
              <a:rPr lang="sl-SI" sz="2980" dirty="0" smtClean="0"/>
              <a:t>9</a:t>
            </a:r>
          </a:p>
          <a:p>
            <a:r>
              <a:rPr lang="sl-SI" sz="2980" dirty="0" smtClean="0"/>
              <a:t>9</a:t>
            </a:r>
          </a:p>
          <a:p>
            <a:r>
              <a:rPr lang="sl-SI" sz="2980" dirty="0" smtClean="0"/>
              <a:t>9</a:t>
            </a:r>
          </a:p>
          <a:p>
            <a:r>
              <a:rPr lang="sl-SI" sz="2980" dirty="0" smtClean="0"/>
              <a:t>9</a:t>
            </a:r>
          </a:p>
          <a:p>
            <a:r>
              <a:rPr lang="sl-SI" sz="2980" dirty="0" smtClean="0"/>
              <a:t>3</a:t>
            </a:r>
          </a:p>
          <a:p>
            <a:r>
              <a:rPr lang="sl-SI" sz="2980" dirty="0" smtClean="0"/>
              <a:t>10</a:t>
            </a:r>
          </a:p>
          <a:p>
            <a:r>
              <a:rPr lang="sl-SI" sz="2980" dirty="0" smtClean="0"/>
              <a:t>8</a:t>
            </a:r>
          </a:p>
          <a:p>
            <a:r>
              <a:rPr lang="sl-SI" sz="2980" dirty="0" smtClean="0"/>
              <a:t>9</a:t>
            </a:r>
          </a:p>
          <a:p>
            <a:r>
              <a:rPr lang="sl-SI" sz="2980" dirty="0" smtClean="0"/>
              <a:t>8</a:t>
            </a:r>
          </a:p>
          <a:p>
            <a:r>
              <a:rPr lang="sl-SI" sz="2980" dirty="0" smtClean="0"/>
              <a:t>8</a:t>
            </a:r>
          </a:p>
          <a:p>
            <a:r>
              <a:rPr lang="sl-SI" sz="2980" dirty="0"/>
              <a:t>1</a:t>
            </a:r>
          </a:p>
        </p:txBody>
      </p:sp>
      <p:sp>
        <p:nvSpPr>
          <p:cNvPr id="5" name="Označba mesta noge 4"/>
          <p:cNvSpPr>
            <a:spLocks noGrp="1"/>
          </p:cNvSpPr>
          <p:nvPr>
            <p:ph type="ftr" sz="quarter" idx="11"/>
          </p:nvPr>
        </p:nvSpPr>
        <p:spPr/>
        <p:txBody>
          <a:bodyPr/>
          <a:lstStyle/>
          <a:p>
            <a:r>
              <a:rPr lang="sl-SI" smtClean="0"/>
              <a:t>Petra Bergoč, OŠ PIVKA; besedilo povzeto po prilogi Vesela šola iz revije PIl</a:t>
            </a:r>
            <a:endParaRPr lang="sl-SI"/>
          </a:p>
        </p:txBody>
      </p:sp>
      <p:sp>
        <p:nvSpPr>
          <p:cNvPr id="6" name="Označba mesta številke diapozitiva 5"/>
          <p:cNvSpPr>
            <a:spLocks noGrp="1"/>
          </p:cNvSpPr>
          <p:nvPr>
            <p:ph type="sldNum" sz="quarter" idx="12"/>
          </p:nvPr>
        </p:nvSpPr>
        <p:spPr/>
        <p:txBody>
          <a:bodyPr/>
          <a:lstStyle/>
          <a:p>
            <a:fld id="{40C76C50-9659-4DA8-B10C-914A52B27DDD}" type="slidenum">
              <a:rPr lang="sl-SI" smtClean="0"/>
              <a:t>7</a:t>
            </a:fld>
            <a:endParaRPr lang="sl-SI"/>
          </a:p>
        </p:txBody>
      </p:sp>
      <p:pic>
        <p:nvPicPr>
          <p:cNvPr id="9" name="Zvok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21921365"/>
      </p:ext>
    </p:extLst>
  </p:cSld>
  <p:clrMapOvr>
    <a:masterClrMapping/>
  </p:clrMapOvr>
  <mc:AlternateContent xmlns:mc="http://schemas.openxmlformats.org/markup-compatibility/2006">
    <mc:Choice xmlns:p14="http://schemas.microsoft.com/office/powerpoint/2010/main" Requires="p14">
      <p:transition spd="slow" p14:dur="2000" advTm="44317"/>
    </mc:Choice>
    <mc:Fallback>
      <p:transition spd="slow" advTm="44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tx1"/>
                </a:solidFill>
              </a:rPr>
              <a:t>Spremljaj svoj  napredek v hitrosti branja:</a:t>
            </a:r>
            <a:endParaRPr lang="sl-SI" dirty="0">
              <a:solidFill>
                <a:schemeClr val="tx1"/>
              </a:solidFill>
            </a:endParaRPr>
          </a:p>
        </p:txBody>
      </p:sp>
      <p:graphicFrame>
        <p:nvGraphicFramePr>
          <p:cNvPr id="4" name="Označba mesta vsebine 3"/>
          <p:cNvGraphicFramePr>
            <a:graphicFrameLocks noGrp="1"/>
          </p:cNvGraphicFramePr>
          <p:nvPr>
            <p:ph idx="1"/>
            <p:extLst/>
          </p:nvPr>
        </p:nvGraphicFramePr>
        <p:xfrm>
          <a:off x="3567448" y="1290828"/>
          <a:ext cx="7418231" cy="2804160"/>
        </p:xfrm>
        <a:graphic>
          <a:graphicData uri="http://schemas.openxmlformats.org/drawingml/2006/table">
            <a:tbl>
              <a:tblPr firstRow="1" bandRow="1">
                <a:tableStyleId>{5C22544A-7EE6-4342-B048-85BDC9FD1C3A}</a:tableStyleId>
              </a:tblPr>
              <a:tblGrid>
                <a:gridCol w="2485622">
                  <a:extLst>
                    <a:ext uri="{9D8B030D-6E8A-4147-A177-3AD203B41FA5}">
                      <a16:colId xmlns:a16="http://schemas.microsoft.com/office/drawing/2014/main" val="1591749718"/>
                    </a:ext>
                  </a:extLst>
                </a:gridCol>
                <a:gridCol w="4932609">
                  <a:extLst>
                    <a:ext uri="{9D8B030D-6E8A-4147-A177-3AD203B41FA5}">
                      <a16:colId xmlns:a16="http://schemas.microsoft.com/office/drawing/2014/main" val="2088785353"/>
                    </a:ext>
                  </a:extLst>
                </a:gridCol>
              </a:tblGrid>
              <a:tr h="370840">
                <a:tc>
                  <a:txBody>
                    <a:bodyPr/>
                    <a:lstStyle/>
                    <a:p>
                      <a:endParaRPr lang="sl-SI" dirty="0"/>
                    </a:p>
                  </a:txBody>
                  <a:tcPr>
                    <a:solidFill>
                      <a:schemeClr val="accent5">
                        <a:lumMod val="20000"/>
                        <a:lumOff val="80000"/>
                      </a:schemeClr>
                    </a:solidFill>
                  </a:tcPr>
                </a:tc>
                <a:tc>
                  <a:txBody>
                    <a:bodyPr/>
                    <a:lstStyle/>
                    <a:p>
                      <a:r>
                        <a:rPr lang="sl-SI" sz="3200" dirty="0" smtClean="0">
                          <a:solidFill>
                            <a:schemeClr val="tx1"/>
                          </a:solidFill>
                        </a:rPr>
                        <a:t>Koliko besed sem prebral v 1 minuti?</a:t>
                      </a:r>
                      <a:endParaRPr lang="sl-SI" sz="32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153842415"/>
                  </a:ext>
                </a:extLst>
              </a:tr>
              <a:tr h="370840">
                <a:tc>
                  <a:txBody>
                    <a:bodyPr/>
                    <a:lstStyle/>
                    <a:p>
                      <a:pPr marL="0" indent="0">
                        <a:buNone/>
                      </a:pPr>
                      <a:r>
                        <a:rPr lang="sl-SI" sz="3200" dirty="0" smtClean="0"/>
                        <a:t>1. BRANJE</a:t>
                      </a:r>
                      <a:endParaRPr lang="sl-SI" sz="3200" dirty="0"/>
                    </a:p>
                  </a:txBody>
                  <a:tcPr>
                    <a:solidFill>
                      <a:schemeClr val="accent5">
                        <a:lumMod val="20000"/>
                        <a:lumOff val="80000"/>
                      </a:schemeClr>
                    </a:solidFill>
                  </a:tcPr>
                </a:tc>
                <a:tc>
                  <a:txBody>
                    <a:bodyPr/>
                    <a:lstStyle/>
                    <a:p>
                      <a:endParaRPr lang="sl-SI" dirty="0"/>
                    </a:p>
                  </a:txBody>
                  <a:tcPr>
                    <a:solidFill>
                      <a:schemeClr val="accent5">
                        <a:lumMod val="20000"/>
                        <a:lumOff val="80000"/>
                      </a:schemeClr>
                    </a:solidFill>
                  </a:tcPr>
                </a:tc>
                <a:extLst>
                  <a:ext uri="{0D108BD9-81ED-4DB2-BD59-A6C34878D82A}">
                    <a16:rowId xmlns:a16="http://schemas.microsoft.com/office/drawing/2014/main" val="823861471"/>
                  </a:ext>
                </a:extLst>
              </a:tr>
              <a:tr h="370840">
                <a:tc>
                  <a:txBody>
                    <a:bodyPr/>
                    <a:lstStyle/>
                    <a:p>
                      <a:r>
                        <a:rPr lang="sl-SI" sz="3200" dirty="0" smtClean="0"/>
                        <a:t>2. BRANJE</a:t>
                      </a:r>
                      <a:endParaRPr lang="sl-SI" sz="3200" dirty="0"/>
                    </a:p>
                  </a:txBody>
                  <a:tcPr>
                    <a:solidFill>
                      <a:schemeClr val="accent5">
                        <a:lumMod val="20000"/>
                        <a:lumOff val="80000"/>
                      </a:schemeClr>
                    </a:solidFill>
                  </a:tcPr>
                </a:tc>
                <a:tc>
                  <a:txBody>
                    <a:bodyPr/>
                    <a:lstStyle/>
                    <a:p>
                      <a:endParaRPr lang="sl-SI" dirty="0"/>
                    </a:p>
                  </a:txBody>
                  <a:tcPr>
                    <a:solidFill>
                      <a:schemeClr val="accent5">
                        <a:lumMod val="20000"/>
                        <a:lumOff val="80000"/>
                      </a:schemeClr>
                    </a:solidFill>
                  </a:tcPr>
                </a:tc>
                <a:extLst>
                  <a:ext uri="{0D108BD9-81ED-4DB2-BD59-A6C34878D82A}">
                    <a16:rowId xmlns:a16="http://schemas.microsoft.com/office/drawing/2014/main" val="3069616030"/>
                  </a:ext>
                </a:extLst>
              </a:tr>
              <a:tr h="370840">
                <a:tc>
                  <a:txBody>
                    <a:bodyPr/>
                    <a:lstStyle/>
                    <a:p>
                      <a:r>
                        <a:rPr lang="sl-SI" sz="3200" dirty="0" smtClean="0"/>
                        <a:t>3. BRANJE</a:t>
                      </a:r>
                      <a:endParaRPr lang="sl-SI" sz="3200" dirty="0"/>
                    </a:p>
                  </a:txBody>
                  <a:tcPr>
                    <a:solidFill>
                      <a:schemeClr val="accent5">
                        <a:lumMod val="20000"/>
                        <a:lumOff val="80000"/>
                      </a:schemeClr>
                    </a:solidFill>
                  </a:tcPr>
                </a:tc>
                <a:tc>
                  <a:txBody>
                    <a:bodyPr/>
                    <a:lstStyle/>
                    <a:p>
                      <a:endParaRPr lang="sl-SI" dirty="0"/>
                    </a:p>
                  </a:txBody>
                  <a:tcPr>
                    <a:solidFill>
                      <a:schemeClr val="accent5">
                        <a:lumMod val="20000"/>
                        <a:lumOff val="80000"/>
                      </a:schemeClr>
                    </a:solidFill>
                  </a:tcPr>
                </a:tc>
                <a:extLst>
                  <a:ext uri="{0D108BD9-81ED-4DB2-BD59-A6C34878D82A}">
                    <a16:rowId xmlns:a16="http://schemas.microsoft.com/office/drawing/2014/main" val="4104376308"/>
                  </a:ext>
                </a:extLst>
              </a:tr>
            </a:tbl>
          </a:graphicData>
        </a:graphic>
      </p:graphicFrame>
      <p:sp>
        <p:nvSpPr>
          <p:cNvPr id="5" name="Označba mesta noge 4"/>
          <p:cNvSpPr>
            <a:spLocks noGrp="1"/>
          </p:cNvSpPr>
          <p:nvPr>
            <p:ph type="ftr" sz="quarter" idx="11"/>
          </p:nvPr>
        </p:nvSpPr>
        <p:spPr/>
        <p:txBody>
          <a:bodyPr/>
          <a:lstStyle/>
          <a:p>
            <a:r>
              <a:rPr lang="sl-SI" smtClean="0"/>
              <a:t>Petra Bergoč, OŠ PIVKA</a:t>
            </a:r>
            <a:endParaRPr lang="sl-SI"/>
          </a:p>
        </p:txBody>
      </p:sp>
      <p:sp>
        <p:nvSpPr>
          <p:cNvPr id="6" name="Označba mesta številke diapozitiva 5"/>
          <p:cNvSpPr>
            <a:spLocks noGrp="1"/>
          </p:cNvSpPr>
          <p:nvPr>
            <p:ph type="sldNum" sz="quarter" idx="12"/>
          </p:nvPr>
        </p:nvSpPr>
        <p:spPr/>
        <p:txBody>
          <a:bodyPr/>
          <a:lstStyle/>
          <a:p>
            <a:fld id="{A48437E5-25F5-4280-9B74-E95D87AB64D2}" type="slidenum">
              <a:rPr lang="sl-SI" smtClean="0"/>
              <a:t>8</a:t>
            </a:fld>
            <a:endParaRPr lang="sl-SI"/>
          </a:p>
        </p:txBody>
      </p:sp>
    </p:spTree>
    <p:extLst>
      <p:ext uri="{BB962C8B-B14F-4D97-AF65-F5344CB8AC3E}">
        <p14:creationId xmlns:p14="http://schemas.microsoft.com/office/powerpoint/2010/main" val="463566272"/>
      </p:ext>
    </p:extLst>
  </p:cSld>
  <p:clrMapOvr>
    <a:masterClrMapping/>
  </p:clrMapOvr>
  <mc:AlternateContent xmlns:mc="http://schemas.openxmlformats.org/markup-compatibility/2006">
    <mc:Choice xmlns:p14="http://schemas.microsoft.com/office/powerpoint/2010/main" Requires="p14">
      <p:transition spd="slow" p14:dur="2000" advTm="1857"/>
    </mc:Choice>
    <mc:Fallback>
      <p:transition spd="slow" advTm="185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graphicFrame>
        <p:nvGraphicFramePr>
          <p:cNvPr id="4" name="Tabela 3"/>
          <p:cNvGraphicFramePr>
            <a:graphicFrameLocks noGrp="1"/>
          </p:cNvGraphicFramePr>
          <p:nvPr>
            <p:extLst/>
          </p:nvPr>
        </p:nvGraphicFramePr>
        <p:xfrm>
          <a:off x="321972" y="339367"/>
          <a:ext cx="11320528" cy="5857240"/>
        </p:xfrm>
        <a:graphic>
          <a:graphicData uri="http://schemas.openxmlformats.org/drawingml/2006/table">
            <a:tbl>
              <a:tblPr firstRow="1" bandRow="1">
                <a:tableStyleId>{5C22544A-7EE6-4342-B048-85BDC9FD1C3A}</a:tableStyleId>
              </a:tblPr>
              <a:tblGrid>
                <a:gridCol w="2830132">
                  <a:extLst>
                    <a:ext uri="{9D8B030D-6E8A-4147-A177-3AD203B41FA5}">
                      <a16:colId xmlns:a16="http://schemas.microsoft.com/office/drawing/2014/main" val="2320744641"/>
                    </a:ext>
                  </a:extLst>
                </a:gridCol>
                <a:gridCol w="2830132">
                  <a:extLst>
                    <a:ext uri="{9D8B030D-6E8A-4147-A177-3AD203B41FA5}">
                      <a16:colId xmlns:a16="http://schemas.microsoft.com/office/drawing/2014/main" val="1938629764"/>
                    </a:ext>
                  </a:extLst>
                </a:gridCol>
                <a:gridCol w="2830132">
                  <a:extLst>
                    <a:ext uri="{9D8B030D-6E8A-4147-A177-3AD203B41FA5}">
                      <a16:colId xmlns:a16="http://schemas.microsoft.com/office/drawing/2014/main" val="121905632"/>
                    </a:ext>
                  </a:extLst>
                </a:gridCol>
                <a:gridCol w="2830132">
                  <a:extLst>
                    <a:ext uri="{9D8B030D-6E8A-4147-A177-3AD203B41FA5}">
                      <a16:colId xmlns:a16="http://schemas.microsoft.com/office/drawing/2014/main" val="4224618151"/>
                    </a:ext>
                  </a:extLst>
                </a:gridCol>
              </a:tblGrid>
              <a:tr h="370840">
                <a:tc>
                  <a:txBody>
                    <a:bodyPr/>
                    <a:lstStyle/>
                    <a:p>
                      <a:endParaRPr lang="sl-SI" sz="14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400" dirty="0" smtClean="0">
                          <a:solidFill>
                            <a:schemeClr val="tx1"/>
                          </a:solidFill>
                          <a:latin typeface="Arial" panose="020B0604020202020204" pitchFamily="34" charset="0"/>
                          <a:cs typeface="Arial" panose="020B0604020202020204" pitchFamily="34" charset="0"/>
                        </a:rPr>
                        <a:t>3 TOČKE</a:t>
                      </a:r>
                      <a:endParaRPr lang="sl-SI"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400" dirty="0" smtClean="0">
                          <a:solidFill>
                            <a:schemeClr val="tx1"/>
                          </a:solidFill>
                          <a:latin typeface="Arial" panose="020B0604020202020204" pitchFamily="34" charset="0"/>
                          <a:cs typeface="Arial" panose="020B0604020202020204" pitchFamily="34" charset="0"/>
                        </a:rPr>
                        <a:t>2 TOČKI</a:t>
                      </a:r>
                      <a:endParaRPr lang="sl-SI"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400" dirty="0" smtClean="0">
                          <a:solidFill>
                            <a:schemeClr val="tx1"/>
                          </a:solidFill>
                          <a:latin typeface="Arial" panose="020B0604020202020204" pitchFamily="34" charset="0"/>
                          <a:cs typeface="Arial" panose="020B0604020202020204" pitchFamily="34" charset="0"/>
                        </a:rPr>
                        <a:t>1 TOČKA</a:t>
                      </a:r>
                      <a:endParaRPr lang="sl-SI" sz="14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20896454"/>
                  </a:ext>
                </a:extLst>
              </a:tr>
              <a:tr h="370840">
                <a:tc>
                  <a:txBody>
                    <a:bodyPr/>
                    <a:lstStyle/>
                    <a:p>
                      <a:r>
                        <a:rPr lang="sl-SI" sz="1600" b="1" dirty="0" smtClean="0">
                          <a:solidFill>
                            <a:schemeClr val="tx1"/>
                          </a:solidFill>
                          <a:latin typeface="Arial" panose="020B0604020202020204" pitchFamily="34" charset="0"/>
                          <a:cs typeface="Arial" panose="020B0604020202020204" pitchFamily="34" charset="0"/>
                        </a:rPr>
                        <a:t>HITROST</a:t>
                      </a:r>
                      <a:endParaRPr lang="sl-SI" sz="1600" b="1"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Ne prehitro</a:t>
                      </a:r>
                      <a:r>
                        <a:rPr lang="sl-SI" sz="1600" baseline="0" dirty="0" smtClean="0">
                          <a:latin typeface="Arial" panose="020B0604020202020204" pitchFamily="34" charset="0"/>
                          <a:cs typeface="Arial" panose="020B0604020202020204" pitchFamily="34" charset="0"/>
                        </a:rPr>
                        <a:t> in ne prepočasi. Prebral sem ______ besed v minuti, </a:t>
                      </a:r>
                    </a:p>
                    <a:p>
                      <a:r>
                        <a:rPr lang="sl-SI" sz="1600" baseline="0" dirty="0" smtClean="0">
                          <a:latin typeface="Arial" panose="020B0604020202020204" pitchFamily="34" charset="0"/>
                          <a:cs typeface="Arial" panose="020B0604020202020204" pitchFamily="34" charset="0"/>
                        </a:rPr>
                        <a:t>torej sem zagotovo dosegel cilj 70-80  besed/minuto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Pri branju sem se večkrat ustavil in zopet začel. Prebral sem ______</a:t>
                      </a:r>
                      <a:r>
                        <a:rPr lang="sl-SI" sz="1600" baseline="0" dirty="0" smtClean="0">
                          <a:latin typeface="Arial" panose="020B0604020202020204" pitchFamily="34" charset="0"/>
                          <a:cs typeface="Arial" panose="020B0604020202020204" pitchFamily="34" charset="0"/>
                        </a:rPr>
                        <a:t> besed na minuto, kar je malo pod ciljem 70-80 besed/minuto.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Večkrat sem se moral vrniti in še enkrat prebrat besedo. Prebral sem ______ besed na minuto, kar je precej pod ciljem 70-80 besed/minuto.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038048818"/>
                  </a:ext>
                </a:extLst>
              </a:tr>
              <a:tr h="370840">
                <a:tc>
                  <a:txBody>
                    <a:bodyPr/>
                    <a:lstStyle/>
                    <a:p>
                      <a:r>
                        <a:rPr lang="sl-SI" sz="1600" b="1" dirty="0" smtClean="0">
                          <a:solidFill>
                            <a:schemeClr val="tx1"/>
                          </a:solidFill>
                          <a:latin typeface="Arial" panose="020B0604020202020204" pitchFamily="34" charset="0"/>
                          <a:cs typeface="Arial" panose="020B0604020202020204" pitchFamily="34" charset="0"/>
                        </a:rPr>
                        <a:t>IZRAZNOST</a:t>
                      </a:r>
                      <a:endParaRPr lang="sl-SI" sz="1600" b="1"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Z glasom sem šel gor in dol.  Upošteval</a:t>
                      </a:r>
                      <a:r>
                        <a:rPr lang="sl-SI" sz="1600" baseline="0" dirty="0" smtClean="0">
                          <a:latin typeface="Arial" panose="020B0604020202020204" pitchFamily="34" charset="0"/>
                          <a:cs typeface="Arial" panose="020B0604020202020204" pitchFamily="34" charset="0"/>
                        </a:rPr>
                        <a:t> sem ločila. Moje branje je bilo zanimivo.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Včasih sem šel z glasom</a:t>
                      </a:r>
                      <a:r>
                        <a:rPr lang="sl-SI" sz="1600" baseline="0" dirty="0" smtClean="0">
                          <a:latin typeface="Arial" panose="020B0604020202020204" pitchFamily="34" charset="0"/>
                          <a:cs typeface="Arial" panose="020B0604020202020204" pitchFamily="34" charset="0"/>
                        </a:rPr>
                        <a:t> gol in dol. Večino ločil sem upošteval. Moje branje je zvenelo še kar zanimivo.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Bral sem besedo</a:t>
                      </a:r>
                      <a:r>
                        <a:rPr lang="sl-SI" sz="1600" baseline="0" dirty="0" smtClean="0">
                          <a:latin typeface="Arial" panose="020B0604020202020204" pitchFamily="34" charset="0"/>
                          <a:cs typeface="Arial" panose="020B0604020202020204" pitchFamily="34" charset="0"/>
                        </a:rPr>
                        <a:t> za besedo z monotonim glasom. Večine ločil nisem upošteval. Moje branje je zvenelo dolgočasno.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26904222"/>
                  </a:ext>
                </a:extLst>
              </a:tr>
              <a:tr h="370840">
                <a:tc>
                  <a:txBody>
                    <a:bodyPr/>
                    <a:lstStyle/>
                    <a:p>
                      <a:r>
                        <a:rPr lang="sl-SI" sz="1600" b="1" dirty="0" smtClean="0">
                          <a:solidFill>
                            <a:schemeClr val="tx1"/>
                          </a:solidFill>
                          <a:latin typeface="Arial" panose="020B0604020202020204" pitchFamily="34" charset="0"/>
                          <a:cs typeface="Arial" panose="020B0604020202020204" pitchFamily="34" charset="0"/>
                        </a:rPr>
                        <a:t>NATANČNOST</a:t>
                      </a:r>
                      <a:endParaRPr lang="sl-SI" sz="1600" b="1"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99 % - 100 % branja je bilo natančnega – naredil sem    </a:t>
                      </a:r>
                      <a:r>
                        <a:rPr lang="sl-SI" sz="1600" b="1" dirty="0" smtClean="0">
                          <a:latin typeface="Arial" panose="020B0604020202020204" pitchFamily="34" charset="0"/>
                          <a:cs typeface="Arial" panose="020B0604020202020204" pitchFamily="34" charset="0"/>
                        </a:rPr>
                        <a:t>1 do 2 napaki</a:t>
                      </a:r>
                      <a:r>
                        <a:rPr lang="sl-SI" sz="1600" dirty="0" smtClean="0">
                          <a:latin typeface="Arial" panose="020B0604020202020204" pitchFamily="34" charset="0"/>
                          <a:cs typeface="Arial" panose="020B0604020202020204" pitchFamily="34" charset="0"/>
                        </a:rPr>
                        <a:t>.</a:t>
                      </a:r>
                      <a:r>
                        <a:rPr lang="sl-SI" sz="1600" baseline="0" dirty="0" smtClean="0">
                          <a:latin typeface="Arial" panose="020B0604020202020204" pitchFamily="34" charset="0"/>
                          <a:cs typeface="Arial" panose="020B0604020202020204" pitchFamily="34" charset="0"/>
                        </a:rPr>
                        <a:t> Besedilo preberem popolnoma samozavestno.</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Bral sem s</a:t>
                      </a:r>
                      <a:r>
                        <a:rPr lang="sl-SI" sz="1600" baseline="0" dirty="0" smtClean="0">
                          <a:latin typeface="Arial" panose="020B0604020202020204" pitchFamily="34" charset="0"/>
                          <a:cs typeface="Arial" panose="020B0604020202020204" pitchFamily="34" charset="0"/>
                        </a:rPr>
                        <a:t> 95.98 % natančnostjo. Naredil sem nekaj napak (</a:t>
                      </a:r>
                      <a:r>
                        <a:rPr lang="sl-SI" sz="1600" b="1" baseline="0" dirty="0" smtClean="0">
                          <a:latin typeface="Arial" panose="020B0604020202020204" pitchFamily="34" charset="0"/>
                          <a:cs typeface="Arial" panose="020B0604020202020204" pitchFamily="34" charset="0"/>
                        </a:rPr>
                        <a:t>do 5 napak</a:t>
                      </a:r>
                      <a:r>
                        <a:rPr lang="sl-SI" sz="1600" baseline="0" dirty="0" smtClean="0">
                          <a:latin typeface="Arial" panose="020B0604020202020204" pitchFamily="34" charset="0"/>
                          <a:cs typeface="Arial" panose="020B0604020202020204" pitchFamily="34" charset="0"/>
                        </a:rPr>
                        <a:t>). Sam sem popravil napačno prebrane besede. Mogoče potrebujem še nekaj pomoči s tem besedilom.</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Moja natančnost branja je bila pod 94 % - torej sem naredil </a:t>
                      </a:r>
                      <a:r>
                        <a:rPr lang="sl-SI" sz="1600" b="1" dirty="0" smtClean="0">
                          <a:latin typeface="Arial" panose="020B0604020202020204" pitchFamily="34" charset="0"/>
                          <a:cs typeface="Arial" panose="020B0604020202020204" pitchFamily="34" charset="0"/>
                        </a:rPr>
                        <a:t>6</a:t>
                      </a:r>
                      <a:r>
                        <a:rPr lang="sl-SI" sz="1600" b="1" baseline="0" dirty="0" smtClean="0">
                          <a:latin typeface="Arial" panose="020B0604020202020204" pitchFamily="34" charset="0"/>
                          <a:cs typeface="Arial" panose="020B0604020202020204" pitchFamily="34" charset="0"/>
                        </a:rPr>
                        <a:t> ali več </a:t>
                      </a:r>
                      <a:r>
                        <a:rPr lang="sl-SI" sz="1600" b="1" dirty="0" smtClean="0">
                          <a:latin typeface="Arial" panose="020B0604020202020204" pitchFamily="34" charset="0"/>
                          <a:cs typeface="Arial" panose="020B0604020202020204" pitchFamily="34" charset="0"/>
                        </a:rPr>
                        <a:t>napak</a:t>
                      </a:r>
                      <a:r>
                        <a:rPr lang="sl-SI" sz="1600" dirty="0" smtClean="0">
                          <a:latin typeface="Arial" panose="020B0604020202020204" pitchFamily="34" charset="0"/>
                          <a:cs typeface="Arial" panose="020B0604020202020204" pitchFamily="34" charset="0"/>
                        </a:rPr>
                        <a:t>. Nekatere besede sem kar ugibal. Pri branju potrebujem več pomoči.</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3783182008"/>
                  </a:ext>
                </a:extLst>
              </a:tr>
              <a:tr h="370840">
                <a:tc>
                  <a:txBody>
                    <a:bodyPr/>
                    <a:lstStyle/>
                    <a:p>
                      <a:r>
                        <a:rPr lang="sl-SI" sz="1600" b="1" dirty="0" smtClean="0">
                          <a:solidFill>
                            <a:schemeClr val="tx1"/>
                          </a:solidFill>
                          <a:latin typeface="Arial" panose="020B0604020202020204" pitchFamily="34" charset="0"/>
                          <a:cs typeface="Arial" panose="020B0604020202020204" pitchFamily="34" charset="0"/>
                        </a:rPr>
                        <a:t>RAZUMEVANJE</a:t>
                      </a:r>
                      <a:endParaRPr lang="sl-SI" sz="1600" b="1"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Popolnoma razumem besedilo. Lahko obnovim,</a:t>
                      </a:r>
                      <a:r>
                        <a:rPr lang="sl-SI" sz="1600" baseline="0" dirty="0" smtClean="0">
                          <a:latin typeface="Arial" panose="020B0604020202020204" pitchFamily="34" charset="0"/>
                          <a:cs typeface="Arial" panose="020B0604020202020204" pitchFamily="34" charset="0"/>
                        </a:rPr>
                        <a:t> kar sem bral s svojimi besedami. Lahko me vprašaš karkoli!</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Delni razumem</a:t>
                      </a:r>
                      <a:r>
                        <a:rPr lang="sl-SI" sz="1600" baseline="0" dirty="0" smtClean="0">
                          <a:latin typeface="Arial" panose="020B0604020202020204" pitchFamily="34" charset="0"/>
                          <a:cs typeface="Arial" panose="020B0604020202020204" pitchFamily="34" charset="0"/>
                        </a:rPr>
                        <a:t> prebrano besedilo. Nekaterih delov, ki sem jih prebral, se ne spomnim.</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sl-SI" sz="1600" dirty="0" smtClean="0">
                          <a:latin typeface="Arial" panose="020B0604020202020204" pitchFamily="34" charset="0"/>
                          <a:cs typeface="Arial" panose="020B0604020202020204" pitchFamily="34" charset="0"/>
                        </a:rPr>
                        <a:t>Sem samo bral besede in nisem razmišljal o vsebini. Sploh ne vem, kaj sem prebral.</a:t>
                      </a:r>
                      <a:endParaRPr lang="sl-SI"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154793715"/>
                  </a:ext>
                </a:extLst>
              </a:tr>
            </a:tbl>
          </a:graphicData>
        </a:graphic>
      </p:graphicFrame>
      <p:sp>
        <p:nvSpPr>
          <p:cNvPr id="6" name="Označba mesta noge 5"/>
          <p:cNvSpPr>
            <a:spLocks noGrp="1"/>
          </p:cNvSpPr>
          <p:nvPr>
            <p:ph type="ftr" sz="quarter" idx="11"/>
          </p:nvPr>
        </p:nvSpPr>
        <p:spPr/>
        <p:txBody>
          <a:bodyPr/>
          <a:lstStyle/>
          <a:p>
            <a:r>
              <a:rPr lang="sl-SI" smtClean="0"/>
              <a:t>Petra Bergoč, OŠ PIVKA</a:t>
            </a:r>
            <a:endParaRPr lang="sl-SI" dirty="0"/>
          </a:p>
        </p:txBody>
      </p:sp>
      <p:sp>
        <p:nvSpPr>
          <p:cNvPr id="7" name="Označba mesta številke diapozitiva 6"/>
          <p:cNvSpPr>
            <a:spLocks noGrp="1"/>
          </p:cNvSpPr>
          <p:nvPr>
            <p:ph type="sldNum" sz="quarter" idx="12"/>
          </p:nvPr>
        </p:nvSpPr>
        <p:spPr/>
        <p:txBody>
          <a:bodyPr/>
          <a:lstStyle/>
          <a:p>
            <a:fld id="{A48437E5-25F5-4280-9B74-E95D87AB64D2}" type="slidenum">
              <a:rPr lang="sl-SI" smtClean="0"/>
              <a:t>9</a:t>
            </a:fld>
            <a:endParaRPr lang="sl-SI"/>
          </a:p>
        </p:txBody>
      </p:sp>
    </p:spTree>
    <p:extLst>
      <p:ext uri="{BB962C8B-B14F-4D97-AF65-F5344CB8AC3E}">
        <p14:creationId xmlns:p14="http://schemas.microsoft.com/office/powerpoint/2010/main" val="429300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809</Words>
  <Application>Microsoft Office PowerPoint</Application>
  <PresentationFormat>Širokozaslonsko</PresentationFormat>
  <Paragraphs>97</Paragraphs>
  <Slides>9</Slides>
  <Notes>0</Notes>
  <HiddenSlides>0</HiddenSlides>
  <MMClips>7</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PowerPointova predstavitev</vt:lpstr>
      <vt:lpstr>SLOVARČEK NOVIH BESED</vt:lpstr>
      <vt:lpstr>PowerPointova predstavitev</vt:lpstr>
      <vt:lpstr>PowerPointova predstavitev</vt:lpstr>
      <vt:lpstr>PowerPointova predstavitev</vt:lpstr>
      <vt:lpstr>PowerPointova predstavitev</vt:lpstr>
      <vt:lpstr>PowerPointova predstavitev</vt:lpstr>
      <vt:lpstr>Spremljaj svoj  napredek v hitrosti branja:</vt:lpstr>
      <vt:lpstr>PowerPointova predstavitev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petra.bergoc@gmail.com</dc:creator>
  <cp:lastModifiedBy>petra.bergoc@gmail.com</cp:lastModifiedBy>
  <cp:revision>4</cp:revision>
  <dcterms:created xsi:type="dcterms:W3CDTF">2020-12-10T17:14:56Z</dcterms:created>
  <dcterms:modified xsi:type="dcterms:W3CDTF">2020-12-10T17:53:03Z</dcterms:modified>
</cp:coreProperties>
</file>