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6" r:id="rId2"/>
    <p:sldId id="256" r:id="rId3"/>
    <p:sldId id="259" r:id="rId4"/>
    <p:sldId id="258" r:id="rId5"/>
    <p:sldId id="265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2BEAE-390F-4279-A0C8-625761637B49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57CC1-1CCA-4788-A4A8-507D2F8AB6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4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2EB-E00D-4553-A4F4-B9A403E1A2DD}" type="datetime1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935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14AF-CE17-46BA-B22A-F3AAED259F6B}" type="datetime1">
              <a:rPr lang="sl-SI" smtClean="0"/>
              <a:t>7. 12. 2020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81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39C6-789C-42FB-A728-250BBB781501}" type="datetime1">
              <a:rPr lang="sl-SI" smtClean="0"/>
              <a:t>7. 12. 2020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48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F3-6677-48B4-8FE8-7C0BE210123A}" type="datetime1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995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DC95-2F98-4257-A39E-536CF15D8281}" type="datetime1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330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B6A7-08E8-45F5-8554-403E8DD5DFB4}" type="datetime1">
              <a:rPr lang="sl-SI" smtClean="0"/>
              <a:t>7. 12. 2020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89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8047-945C-437F-AB18-B567773F0E72}" type="datetime1">
              <a:rPr lang="sl-SI" smtClean="0"/>
              <a:t>7. 12. 2020</a:t>
            </a:fld>
            <a:endParaRPr lang="sl-S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543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634D-A68D-4C9F-B735-CF260B757D8E}" type="datetime1">
              <a:rPr lang="sl-SI" smtClean="0"/>
              <a:t>7. 12. 2020</a:t>
            </a:fld>
            <a:endParaRPr lang="sl-S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6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BC16-7F46-4454-9B23-9A0ADC1A0152}" type="datetime1">
              <a:rPr lang="sl-SI" smtClean="0"/>
              <a:t>7. 12. 2020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480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CB5B-3EA2-4B0E-A41D-2F6EB44B1FDE}" type="datetime1">
              <a:rPr lang="sl-SI" smtClean="0"/>
              <a:t>7. 12. 2020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794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F1C7-08ED-4AFA-8C6F-1BF9CF70D64D}" type="datetime1">
              <a:rPr lang="sl-SI" smtClean="0"/>
              <a:t>7. 12. 2020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463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5A825B-BF12-439B-A73F-7A7561F6B1C1}" type="datetime1">
              <a:rPr lang="sl-SI" smtClean="0"/>
              <a:t>7. 12. 2020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48437E5-25F5-4280-9B74-E95D87AB64D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90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437881"/>
            <a:ext cx="2293177" cy="2293177"/>
          </a:xfrm>
        </p:spPr>
      </p:pic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1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06" y="1796042"/>
            <a:ext cx="2543712" cy="254371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05" y="3557319"/>
            <a:ext cx="2981593" cy="298159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52919" y="317799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3200" dirty="0">
                <a:solidFill>
                  <a:srgbClr val="3E3E3E"/>
                </a:solidFill>
                <a:latin typeface="Questrial"/>
              </a:rPr>
              <a:t>“Če želiš priti daleč v življenju, moraš prebrati veliko knjig.” </a:t>
            </a:r>
            <a:endParaRPr lang="sl-SI" sz="3200" dirty="0" smtClean="0">
              <a:solidFill>
                <a:srgbClr val="3E3E3E"/>
              </a:solidFill>
              <a:latin typeface="Questrial"/>
            </a:endParaRPr>
          </a:p>
          <a:p>
            <a:r>
              <a:rPr lang="sl-SI" sz="3200" dirty="0">
                <a:solidFill>
                  <a:srgbClr val="3E3E3E"/>
                </a:solidFill>
                <a:latin typeface="Questrial"/>
              </a:rPr>
              <a:t> </a:t>
            </a:r>
            <a:r>
              <a:rPr lang="sl-SI" sz="3200" i="1" dirty="0" err="1">
                <a:solidFill>
                  <a:srgbClr val="3E3E3E"/>
                </a:solidFill>
                <a:latin typeface="Questrial"/>
              </a:rPr>
              <a:t>Roald</a:t>
            </a:r>
            <a:r>
              <a:rPr lang="sl-SI" sz="3200" i="1" dirty="0">
                <a:solidFill>
                  <a:srgbClr val="3E3E3E"/>
                </a:solidFill>
                <a:latin typeface="Questrial"/>
              </a:rPr>
              <a:t> </a:t>
            </a:r>
            <a:r>
              <a:rPr lang="sl-SI" sz="3200" i="1" dirty="0" err="1">
                <a:solidFill>
                  <a:srgbClr val="3E3E3E"/>
                </a:solidFill>
                <a:latin typeface="Questrial"/>
              </a:rPr>
              <a:t>Dahl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42643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58719"/>
          </a:xfrm>
        </p:spPr>
        <p:txBody>
          <a:bodyPr>
            <a:normAutofit/>
          </a:bodyPr>
          <a:lstStyle/>
          <a:p>
            <a:r>
              <a:rPr lang="sl-SI" b="1" dirty="0" smtClean="0"/>
              <a:t>BEREMO GLASNO:</a:t>
            </a:r>
            <a:br>
              <a:rPr lang="sl-SI" b="1" dirty="0" smtClean="0"/>
            </a:br>
            <a:r>
              <a:rPr lang="sl-SI" b="1" dirty="0" smtClean="0"/>
              <a:t>SLOVENIJA</a:t>
            </a:r>
            <a:endParaRPr lang="sl-SI" b="1" dirty="0"/>
          </a:p>
        </p:txBody>
      </p:sp>
      <p:pic>
        <p:nvPicPr>
          <p:cNvPr id="2052" name="Picture 4" descr="OnlineLabels Clip Art - Reading Toget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64" y="2767547"/>
            <a:ext cx="3176207" cy="34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2</a:t>
            </a:fld>
            <a:endParaRPr lang="sl-SI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01"/>
    </mc:Choice>
    <mc:Fallback xmlns="">
      <p:transition spd="slow" advTm="36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8467" cy="4601183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Kako upoštevamo ločila pri branju?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3541690" y="864108"/>
            <a:ext cx="764277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Ločila: </a:t>
            </a:r>
          </a:p>
          <a:p>
            <a:pPr>
              <a:buFontTx/>
              <a:buChar char="-"/>
            </a:pPr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 PIKI se ustavimo.</a:t>
            </a:r>
          </a:p>
          <a:p>
            <a:pPr>
              <a:buFontTx/>
              <a:buChar char="-"/>
            </a:pPr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 VEJICI zajemi sapo.</a:t>
            </a:r>
          </a:p>
          <a:p>
            <a:pPr>
              <a:buFontTx/>
              <a:buChar char="-"/>
            </a:pPr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 VPRAŠANJU greš z glasom gor.</a:t>
            </a:r>
          </a:p>
          <a:p>
            <a:pPr>
              <a:buFontTx/>
              <a:buChar char="-"/>
            </a:pPr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 KLICAJU z glasom izraziš čustva (vznemirjenje, jezo, krik…).</a:t>
            </a:r>
            <a:endParaRPr lang="sl-S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3</a:t>
            </a:fld>
            <a:endParaRPr lang="sl-SI"/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45"/>
    </mc:Choice>
    <mc:Fallback xmlns="">
      <p:transition spd="slow" advTm="91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893" y="1433736"/>
            <a:ext cx="2767884" cy="1966287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tx1"/>
                </a:solidFill>
              </a:rPr>
              <a:t>SLOVARČEK NOVIH oz. </a:t>
            </a:r>
            <a:br>
              <a:rPr lang="sl-SI" b="1" dirty="0" smtClean="0">
                <a:solidFill>
                  <a:schemeClr val="tx1"/>
                </a:solidFill>
              </a:rPr>
            </a:br>
            <a:r>
              <a:rPr lang="sl-SI" b="1" dirty="0" smtClean="0">
                <a:solidFill>
                  <a:schemeClr val="tx1"/>
                </a:solidFill>
              </a:rPr>
              <a:t>MANJ ZNANIH </a:t>
            </a:r>
            <a:br>
              <a:rPr lang="sl-SI" b="1" dirty="0" smtClean="0">
                <a:solidFill>
                  <a:schemeClr val="tx1"/>
                </a:solidFill>
              </a:rPr>
            </a:br>
            <a:r>
              <a:rPr lang="sl-SI" b="1" dirty="0" smtClean="0">
                <a:solidFill>
                  <a:schemeClr val="tx1"/>
                </a:solidFill>
              </a:rPr>
              <a:t>BESED: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00023" y="892823"/>
            <a:ext cx="8268236" cy="4979228"/>
          </a:xfrm>
        </p:spPr>
        <p:txBody>
          <a:bodyPr>
            <a:normAutofit fontScale="92500" lnSpcReduction="10000"/>
          </a:bodyPr>
          <a:lstStyle/>
          <a:p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Srednja Evropa</a:t>
            </a:r>
          </a:p>
          <a:p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Alpe (alpski)</a:t>
            </a:r>
          </a:p>
          <a:p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Panonska nižina (panonski)</a:t>
            </a:r>
          </a:p>
          <a:p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Dinarsko gorovje (dinarski)</a:t>
            </a:r>
          </a:p>
          <a:p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Sredozemlje (sredozemski)</a:t>
            </a:r>
          </a:p>
          <a:p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okrajinski tip</a:t>
            </a:r>
          </a:p>
          <a:p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odolja, planote, ravniki</a:t>
            </a:r>
          </a:p>
          <a:p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isokogorski</a:t>
            </a:r>
          </a:p>
          <a:p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Julijske Alpe, Karavanke, Kamniško-Savinjske Alpe</a:t>
            </a:r>
          </a:p>
          <a:p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redalpska hribovja</a:t>
            </a: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4</a:t>
            </a:fld>
            <a:endParaRPr lang="sl-SI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40"/>
    </mc:Choice>
    <mc:Fallback xmlns="">
      <p:transition spd="slow" advTm="39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6229" y="334850"/>
            <a:ext cx="10186115" cy="632352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Slovenija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leži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v Srednji 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Evropi,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kjer se stikajo štiri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geografske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enote: Alpe, Panonska nižina, Dinarsko gorovje in Sredozemlje. Zato jo delimo na alpski, panonski, dinarski in sredozemski svet. Delimo jo lahko tudi na devet pokrajinskih tipov: alpsko gorovje, alpsko hribovje, alpske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kotline,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panonska gričevja, panonske ravnine, dinarske planote, dinarska podolja in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ravniki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, sredozemska gričevja in sredozemske planote. </a:t>
            </a:r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Slovenija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je alpska država, saj je gorata dežela. Visokogorski del Slovenije z višinami nad 1600 m nadmorske višine obsega 11 % ozemlja. To so Julijske Alpe, Karavanke in 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Kamniško-Savinjske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Alpe. Značilnost alpskega sveta so gore, doline z rekami in kotlinami in predalpska hribovja.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702344" y="334850"/>
            <a:ext cx="9401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sl-SI" sz="2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l-SI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5</a:t>
            </a:fld>
            <a:endParaRPr lang="sl-SI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0" y="115910"/>
            <a:ext cx="1442434" cy="772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POSLUŠAJ IN SLEDI Z OČMI.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9907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04"/>
    </mc:Choice>
    <mc:Fallback xmlns="">
      <p:transition spd="slow" advTm="6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6229" y="334850"/>
            <a:ext cx="10186115" cy="632352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Slovenija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leži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v Srednji 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Evropi,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kjer se stikajo štiri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geografske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enote: Alpe, Panonska nižina, Dinarsko gorovje in Sredozemlje. Zato jo delimo na alpski, panonski, dinarski in sredozemski svet. Delimo jo lahko tudi na devet pokrajinskih tipov: alpsko gorovje, alpsko hribovje, alpske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kotline,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panonska gričevja, panonske ravnine, dinarske planote, dinarska podolja in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ravniki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, sredozemska gričevja in sredozemske planote. </a:t>
            </a:r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Slovenija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je alpska država, saj je gorata dežela. Visokogorski del Slovenije z višinami nad 1600 m nadmorske višine obsega 11 % ozemlja. To so Julijske Alpe, Karavanke in 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Kamniško-Savinjske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Alpe. Značilnost alpskega sveta so gore, doline z rekami in kotlinami in predalpska hribovja.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702344" y="334850"/>
            <a:ext cx="9401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sl-SI" sz="2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l-SI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6</a:t>
            </a:fld>
            <a:endParaRPr lang="sl-SI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0" y="115910"/>
            <a:ext cx="1442434" cy="772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BERI SKUPAJ Z MENOJ.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1368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04"/>
    </mc:Choice>
    <mc:Fallback xmlns="">
      <p:transition spd="slow" advTm="6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6229" y="334850"/>
            <a:ext cx="10186115" cy="632352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Slovenija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leži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v Srednji 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Evropi,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kjer se stikajo štiri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geografske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enote: Alpe, Panonska nižina, Dinarsko gorovje in Sredozemlje. Zato jo delimo na alpski, panonski, dinarski in sredozemski svet. Delimo jo lahko tudi na devet pokrajinskih tipov: alpsko gorovje, alpsko hribovje, alpske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kotline,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panonska gričevja, panonske ravnine, dinarske planote, dinarska podolja in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ravniki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, sredozemska gričevja in sredozemske planote. </a:t>
            </a:r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Slovenija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je alpska država, saj je gorata dežela. Visokogorski del Slovenije z višinami nad 1600 m nadmorske višine obsega 11 % ozemlja. To so Julijske Alpe, Karavanke in 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Kamniško-Savinjske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Alpe. Značilnost alpskega sveta so gore, doline z rekami in kotlinami in predalpska hribovja.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702344" y="334850"/>
            <a:ext cx="9401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sl-SI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sl-SI" sz="27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l-SI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7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115910"/>
            <a:ext cx="1481070" cy="772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200" b="1" dirty="0" smtClean="0"/>
              <a:t>SAMOSTOJNO BERI</a:t>
            </a:r>
            <a:r>
              <a:rPr lang="sl-SI" sz="1200" b="1" dirty="0" smtClean="0"/>
              <a:t>! Ponovi 3x (2 x sam, 1 x nekomu od domačih).</a:t>
            </a:r>
            <a:endParaRPr lang="sl-SI" sz="1200" b="1" dirty="0"/>
          </a:p>
        </p:txBody>
      </p:sp>
    </p:spTree>
    <p:extLst>
      <p:ext uri="{BB962C8B-B14F-4D97-AF65-F5344CB8AC3E}">
        <p14:creationId xmlns:p14="http://schemas.microsoft.com/office/powerpoint/2010/main" val="24020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04"/>
    </mc:Choice>
    <mc:Fallback xmlns="">
      <p:transition spd="slow" advTm="6200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Spremljaj svoj  napredek v hitrosti branja:</a:t>
            </a:r>
            <a:endParaRPr lang="sl-SI" dirty="0">
              <a:solidFill>
                <a:schemeClr val="tx1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28453"/>
              </p:ext>
            </p:extLst>
          </p:nvPr>
        </p:nvGraphicFramePr>
        <p:xfrm>
          <a:off x="3567448" y="1290828"/>
          <a:ext cx="741823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622">
                  <a:extLst>
                    <a:ext uri="{9D8B030D-6E8A-4147-A177-3AD203B41FA5}">
                      <a16:colId xmlns:a16="http://schemas.microsoft.com/office/drawing/2014/main" val="1591749718"/>
                    </a:ext>
                  </a:extLst>
                </a:gridCol>
                <a:gridCol w="4932609">
                  <a:extLst>
                    <a:ext uri="{9D8B030D-6E8A-4147-A177-3AD203B41FA5}">
                      <a16:colId xmlns:a16="http://schemas.microsoft.com/office/drawing/2014/main" val="208878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3200" dirty="0" smtClean="0">
                          <a:solidFill>
                            <a:schemeClr val="tx1"/>
                          </a:solidFill>
                        </a:rPr>
                        <a:t>Koliko besed sem prebral v 1 minuti?</a:t>
                      </a:r>
                      <a:endParaRPr lang="sl-SI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4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l-SI" sz="3200" dirty="0" smtClean="0"/>
                        <a:t>1. BRANJE</a:t>
                      </a:r>
                      <a:endParaRPr lang="sl-SI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6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2. BRANJE</a:t>
                      </a:r>
                      <a:endParaRPr lang="sl-SI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61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3. BRANJE</a:t>
                      </a:r>
                      <a:endParaRPr lang="sl-SI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76308"/>
                  </a:ext>
                </a:extLst>
              </a:tr>
            </a:tbl>
          </a:graphicData>
        </a:graphic>
      </p:graphicFrame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34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9"/>
    </mc:Choice>
    <mc:Fallback xmlns="">
      <p:transition spd="slow" advTm="141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49735"/>
              </p:ext>
            </p:extLst>
          </p:nvPr>
        </p:nvGraphicFramePr>
        <p:xfrm>
          <a:off x="321972" y="339367"/>
          <a:ext cx="11320528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132">
                  <a:extLst>
                    <a:ext uri="{9D8B030D-6E8A-4147-A177-3AD203B41FA5}">
                      <a16:colId xmlns:a16="http://schemas.microsoft.com/office/drawing/2014/main" val="2320744641"/>
                    </a:ext>
                  </a:extLst>
                </a:gridCol>
                <a:gridCol w="2830132">
                  <a:extLst>
                    <a:ext uri="{9D8B030D-6E8A-4147-A177-3AD203B41FA5}">
                      <a16:colId xmlns:a16="http://schemas.microsoft.com/office/drawing/2014/main" val="1938629764"/>
                    </a:ext>
                  </a:extLst>
                </a:gridCol>
                <a:gridCol w="2830132">
                  <a:extLst>
                    <a:ext uri="{9D8B030D-6E8A-4147-A177-3AD203B41FA5}">
                      <a16:colId xmlns:a16="http://schemas.microsoft.com/office/drawing/2014/main" val="121905632"/>
                    </a:ext>
                  </a:extLst>
                </a:gridCol>
                <a:gridCol w="2830132">
                  <a:extLst>
                    <a:ext uri="{9D8B030D-6E8A-4147-A177-3AD203B41FA5}">
                      <a16:colId xmlns:a16="http://schemas.microsoft.com/office/drawing/2014/main" val="4224618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TOČKE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TOČKI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TOČKA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9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HITROST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prehitro</a:t>
                      </a:r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ne prepočasi. Prebral sem ______ besed v minuti, </a:t>
                      </a:r>
                    </a:p>
                    <a:p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torej sem zagotovo dosegel cilj 70-80  besed/minuto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 branju sem se večkrat ustavil in zopet začel. Prebral sem ______</a:t>
                      </a:r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besed na minuto, kar je malo pod ciljem 70-80 besed/minuto.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Večkrat sem se moral vrniti in še enkrat prebrat besedo. Prebral sem ______ besed na minuto, kar je precej pod ciljem 70-80 besed/minuto.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04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IZRAZNOST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glasom sem šel gor in dol.  Upošteval</a:t>
                      </a:r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 ločila. Moje branje je bilo zanimivo.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Včasih sem šel z glasom</a:t>
                      </a:r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gol in dol. Večino ločil sem upošteval. Moje branje je zvenelo še kar zanimivo.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Bral sem besedo</a:t>
                      </a:r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besedo z monotonim glasom. Večine ločil nisem upošteval. Moje branje je zvenelo dolgočasno.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04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NATANČNOST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99 % - 100 % branja je bilo natančnega – naredil sem    </a:t>
                      </a:r>
                      <a:r>
                        <a:rPr lang="sl-SI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do 2 napaki</a:t>
                      </a:r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Besedilo preberem popolnoma samozavestno.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Bral sem s</a:t>
                      </a:r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95.98 % natančnostjo. Naredil sem nekaj napak (</a:t>
                      </a:r>
                      <a:r>
                        <a:rPr lang="sl-SI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5 napak</a:t>
                      </a:r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Sam sem popravil napačno prebrane besede. Mogoče potrebujem še nekaj pomoči s tem besedilom.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Moja natančnost branja je bila pod 94 % - torej sem naredil </a:t>
                      </a:r>
                      <a:r>
                        <a:rPr lang="sl-SI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sl-SI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 več </a:t>
                      </a:r>
                      <a:r>
                        <a:rPr lang="sl-SI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napak</a:t>
                      </a:r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Nekatere besede sem kar ugibal. Pri branju potrebujem več pomoči.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8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RAZUMEVANJE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Popolnoma razumem besedilo. Lahko obnovim,</a:t>
                      </a:r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kar sem bral s svojimi besedami. Lahko me vprašaš karkoli!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Delni razumem</a:t>
                      </a:r>
                      <a:r>
                        <a:rPr lang="sl-SI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prebrano besedilo. Nekaterih delov, ki sem jih prebral, se ne spomnim.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samo bral besede in nisem razmišljal o vsebini. Sploh ne vem, kaj sem prebral.</a:t>
                      </a:r>
                      <a:endParaRPr lang="sl-SI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793715"/>
                  </a:ext>
                </a:extLst>
              </a:tr>
            </a:tbl>
          </a:graphicData>
        </a:graphic>
      </p:graphicFrame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Petra Bergoč, OŠ PIVKA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7E5-25F5-4280-9B74-E95D87AB64D2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49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vir">
  <a:themeElements>
    <a:clrScheme name="Okvir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370</TotalTime>
  <Words>957</Words>
  <Application>Microsoft Office PowerPoint</Application>
  <PresentationFormat>Širokozaslonsko</PresentationFormat>
  <Paragraphs>114</Paragraphs>
  <Slides>9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Questrial</vt:lpstr>
      <vt:lpstr>Wingdings 2</vt:lpstr>
      <vt:lpstr>Okvir</vt:lpstr>
      <vt:lpstr>PowerPointova predstavitev</vt:lpstr>
      <vt:lpstr>BEREMO GLASNO: SLOVENIJA</vt:lpstr>
      <vt:lpstr>Kako upoštevamo ločila pri branju?</vt:lpstr>
      <vt:lpstr>SLOVARČEK NOVIH oz.  MANJ ZNANIH  BESED:</vt:lpstr>
      <vt:lpstr>PowerPointova predstavitev</vt:lpstr>
      <vt:lpstr>PowerPointova predstavitev</vt:lpstr>
      <vt:lpstr>PowerPointova predstavitev</vt:lpstr>
      <vt:lpstr>Spremljaj svoj  napredek v hitrosti branja: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BEREMO GLASNO: SLOVENIJA</dc:title>
  <dc:creator>petra.bergoc@gmail.com</dc:creator>
  <cp:lastModifiedBy>petra.bergoc@gmail.com</cp:lastModifiedBy>
  <cp:revision>21</cp:revision>
  <dcterms:created xsi:type="dcterms:W3CDTF">2020-12-05T17:59:48Z</dcterms:created>
  <dcterms:modified xsi:type="dcterms:W3CDTF">2020-12-07T12:15:06Z</dcterms:modified>
</cp:coreProperties>
</file>