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96" r:id="rId29"/>
    <p:sldId id="297" r:id="rId30"/>
    <p:sldId id="286" r:id="rId31"/>
    <p:sldId id="287" r:id="rId32"/>
    <p:sldId id="288" r:id="rId33"/>
    <p:sldId id="289" r:id="rId34"/>
    <p:sldId id="298" r:id="rId35"/>
    <p:sldId id="299" r:id="rId3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F350-F6E9-4E25-995A-604966544DB2}" type="datetimeFigureOut">
              <a:rPr lang="sl-SI" smtClean="0"/>
              <a:t>28. 11. 2020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0B90-AC20-458D-95B7-7777A3F096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0720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F350-F6E9-4E25-995A-604966544DB2}" type="datetimeFigureOut">
              <a:rPr lang="sl-SI" smtClean="0"/>
              <a:t>28. 11. 2020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0B90-AC20-458D-95B7-7777A3F096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5775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F350-F6E9-4E25-995A-604966544DB2}" type="datetimeFigureOut">
              <a:rPr lang="sl-SI" smtClean="0"/>
              <a:t>28. 11. 2020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0B90-AC20-458D-95B7-7777A3F096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8382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slov, besedilo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0B4D3AEB-EFC8-42B0-8212-B3C122F9DA7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21401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Naslov in 2 vsebini nad besedi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half" idx="3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datuma 5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Označba mesta noge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Označba mesta številke diapozitiva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031F485A-EE06-4894-B423-B04B2754628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72271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D7247411-E2A9-46D1-9F63-0F9CCD7ADD5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5504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slov, vsebina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vsebine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datuma 5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Označba mesta noge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Označba mesta številke diapozitiva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1CE5F3E3-D22C-4023-8BAE-B50DD338E82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17114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slov in 4 vseb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vsebine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3E08D545-F3F5-4BB0-B902-9CA0E2E5D99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18303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slov, besedilo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vsebine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datuma 5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Označba mesta noge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Označba mesta številke diapozitiva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D3B2FF4F-81AB-43FF-88A3-2A372A1F2E9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61445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Naslov, 2 vsebini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quarter" idx="2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half" idx="3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datuma 5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Označba mesta noge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Označba mesta številke diapozitiva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D620FAC0-3A80-41B6-95EE-AE4E38F7A14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93159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F350-F6E9-4E25-995A-604966544DB2}" type="datetimeFigureOut">
              <a:rPr lang="sl-SI" smtClean="0"/>
              <a:t>28. 11. 2020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0B90-AC20-458D-95B7-7777A3F096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658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F350-F6E9-4E25-995A-604966544DB2}" type="datetimeFigureOut">
              <a:rPr lang="sl-SI" smtClean="0"/>
              <a:t>28. 11. 2020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0B90-AC20-458D-95B7-7777A3F096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772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F350-F6E9-4E25-995A-604966544DB2}" type="datetimeFigureOut">
              <a:rPr lang="sl-SI" smtClean="0"/>
              <a:t>28. 11. 2020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0B90-AC20-458D-95B7-7777A3F096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631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F350-F6E9-4E25-995A-604966544DB2}" type="datetimeFigureOut">
              <a:rPr lang="sl-SI" smtClean="0"/>
              <a:t>28. 11. 2020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0B90-AC20-458D-95B7-7777A3F096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1922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F350-F6E9-4E25-995A-604966544DB2}" type="datetimeFigureOut">
              <a:rPr lang="sl-SI" smtClean="0"/>
              <a:t>28. 11. 2020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0B90-AC20-458D-95B7-7777A3F096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632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F350-F6E9-4E25-995A-604966544DB2}" type="datetimeFigureOut">
              <a:rPr lang="sl-SI" smtClean="0"/>
              <a:t>28. 11. 2020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0B90-AC20-458D-95B7-7777A3F096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4008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F350-F6E9-4E25-995A-604966544DB2}" type="datetimeFigureOut">
              <a:rPr lang="sl-SI" smtClean="0"/>
              <a:t>28. 11. 2020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0B90-AC20-458D-95B7-7777A3F096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27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F350-F6E9-4E25-995A-604966544DB2}" type="datetimeFigureOut">
              <a:rPr lang="sl-SI" smtClean="0"/>
              <a:t>28. 11. 2020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0B90-AC20-458D-95B7-7777A3F096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315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4F350-F6E9-4E25-995A-604966544DB2}" type="datetimeFigureOut">
              <a:rPr lang="sl-SI" smtClean="0"/>
              <a:t>28. 11. 2020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E0B90-AC20-458D-95B7-7777A3F096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470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v3Gbsf2n-A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0GFDuJ9dJk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B050"/>
                </a:solidFill>
              </a:rPr>
              <a:t>PONOVIMO o fotosintezi in celičnem dihanju</a:t>
            </a:r>
            <a:endParaRPr lang="sl-SI" b="1" dirty="0">
              <a:solidFill>
                <a:srgbClr val="00B05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>
                <a:hlinkClick r:id="rId2"/>
              </a:rPr>
              <a:t>https</a:t>
            </a:r>
            <a:r>
              <a:rPr lang="sl-SI" dirty="0">
                <a:hlinkClick r:id="rId2"/>
              </a:rPr>
              <a:t>://</a:t>
            </a:r>
            <a:r>
              <a:rPr lang="sl-SI" dirty="0" smtClean="0">
                <a:hlinkClick r:id="rId2"/>
              </a:rPr>
              <a:t>www.youtube.com/watch?v=hv3Gbsf2n-A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7999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609600"/>
            <a:ext cx="5830888" cy="5486400"/>
          </a:xfrm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8112126" y="1052514"/>
            <a:ext cx="22320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400"/>
              <a:t>PANDE pa se hranijo samo z  BAMBUSOM.</a:t>
            </a:r>
          </a:p>
        </p:txBody>
      </p:sp>
    </p:spTree>
    <p:extLst>
      <p:ext uri="{BB962C8B-B14F-4D97-AF65-F5344CB8AC3E}">
        <p14:creationId xmlns:p14="http://schemas.microsoft.com/office/powerpoint/2010/main" val="99889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altLang="sl-SI" sz="2800"/>
              <a:t>Mnogi rastlinojedci imajo zobe oblikovane tako, da lahko hrano z njimi drobijo in meljejo.</a:t>
            </a:r>
          </a:p>
        </p:txBody>
      </p:sp>
      <p:pic>
        <p:nvPicPr>
          <p:cNvPr id="3379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9514" y="2060576"/>
            <a:ext cx="4219575" cy="3127375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208214" y="5300663"/>
            <a:ext cx="2592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sekalci za trganje trave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8040689" y="3213100"/>
            <a:ext cx="2016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kočniki za žvečenje trave</a:t>
            </a:r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 flipH="1">
            <a:off x="5951538" y="3573463"/>
            <a:ext cx="2089150" cy="57626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V="1">
            <a:off x="2927351" y="4724401"/>
            <a:ext cx="1008063" cy="576263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5735639" y="5445125"/>
            <a:ext cx="4105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400"/>
              <a:t>Okostje glave zajca.</a:t>
            </a:r>
          </a:p>
        </p:txBody>
      </p:sp>
    </p:spTree>
    <p:extLst>
      <p:ext uri="{BB962C8B-B14F-4D97-AF65-F5344CB8AC3E}">
        <p14:creationId xmlns:p14="http://schemas.microsoft.com/office/powerpoint/2010/main" val="72189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altLang="sl-SI" sz="3600" dirty="0"/>
              <a:t>2. </a:t>
            </a:r>
            <a:r>
              <a:rPr lang="sl-SI" altLang="sl-SI" sz="3600" b="1" dirty="0">
                <a:solidFill>
                  <a:srgbClr val="00B050"/>
                </a:solidFill>
              </a:rPr>
              <a:t>MESOJEDCI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15155" y="1401651"/>
            <a:ext cx="5080000" cy="4114800"/>
          </a:xfrm>
        </p:spPr>
        <p:txBody>
          <a:bodyPr/>
          <a:lstStyle/>
          <a:p>
            <a:r>
              <a:rPr lang="sl-SI" altLang="sl-SI" dirty="0"/>
              <a:t>Mesojedci so živali, ki se hranijo z živalmi.</a:t>
            </a:r>
          </a:p>
          <a:p>
            <a:r>
              <a:rPr lang="sl-SI" altLang="sl-SI" dirty="0"/>
              <a:t>Nekateri mesojedci </a:t>
            </a:r>
            <a:r>
              <a:rPr lang="sl-SI" altLang="sl-SI" dirty="0" smtClean="0"/>
              <a:t>jedo:</a:t>
            </a:r>
          </a:p>
          <a:p>
            <a:pPr>
              <a:buFontTx/>
              <a:buChar char="-"/>
            </a:pPr>
            <a:r>
              <a:rPr lang="sl-SI" altLang="sl-SI" dirty="0" smtClean="0"/>
              <a:t>rastlinojede </a:t>
            </a:r>
            <a:r>
              <a:rPr lang="sl-SI" altLang="sl-SI" dirty="0"/>
              <a:t>živali, </a:t>
            </a:r>
            <a:endParaRPr lang="sl-SI" altLang="sl-SI" dirty="0" smtClean="0"/>
          </a:p>
          <a:p>
            <a:pPr>
              <a:buFontTx/>
              <a:buChar char="-"/>
            </a:pPr>
            <a:r>
              <a:rPr lang="sl-SI" altLang="sl-SI" dirty="0" smtClean="0"/>
              <a:t>drugi </a:t>
            </a:r>
            <a:r>
              <a:rPr lang="sl-SI" altLang="sl-SI" dirty="0"/>
              <a:t>pa živali, ki se tudi same hranijo z živalmi.</a:t>
            </a:r>
          </a:p>
        </p:txBody>
      </p:sp>
      <p:pic>
        <p:nvPicPr>
          <p:cNvPr id="35848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420" y="0"/>
            <a:ext cx="5080000" cy="4114800"/>
          </a:xfrm>
        </p:spPr>
      </p:pic>
      <p:sp>
        <p:nvSpPr>
          <p:cNvPr id="2" name="PoljeZBesedilom 1"/>
          <p:cNvSpPr txBox="1"/>
          <p:nvPr/>
        </p:nvSpPr>
        <p:spPr>
          <a:xfrm>
            <a:off x="360607" y="4365937"/>
            <a:ext cx="1124325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400" b="1" dirty="0" smtClean="0"/>
              <a:t>HRANA MESOJEDCEV: </a:t>
            </a:r>
          </a:p>
          <a:p>
            <a:pPr>
              <a:spcBef>
                <a:spcPct val="50000"/>
              </a:spcBef>
            </a:pPr>
            <a:r>
              <a:rPr lang="sl-SI" altLang="sl-SI" sz="2400" b="1" dirty="0" smtClean="0"/>
              <a:t>SEZONSKE ŽUŽELKE, RAZLIČNI ČRVI, SVEŽA JAJCA, SVEŽE </a:t>
            </a:r>
            <a:r>
              <a:rPr lang="sl-SI" altLang="sl-SI" sz="2400" b="1" dirty="0"/>
              <a:t>MESO VSEH </a:t>
            </a:r>
            <a:r>
              <a:rPr lang="sl-SI" altLang="sl-SI" sz="2400" b="1" dirty="0" smtClean="0"/>
              <a:t>VRST, SLASTNA MRHOVINA, MORSKI </a:t>
            </a:r>
            <a:r>
              <a:rPr lang="sl-SI" altLang="sl-SI" sz="2400" b="1" dirty="0"/>
              <a:t>RAKCI</a:t>
            </a:r>
          </a:p>
          <a:p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388" y="70833"/>
            <a:ext cx="1330817" cy="133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7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altLang="sl-SI" sz="3200"/>
              <a:t>Pes in mačka sta mesojedca.</a:t>
            </a:r>
          </a:p>
        </p:txBody>
      </p:sp>
      <p:pic>
        <p:nvPicPr>
          <p:cNvPr id="3891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891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1900" y="2060575"/>
            <a:ext cx="3238500" cy="4114800"/>
          </a:xfrm>
        </p:spPr>
      </p:pic>
    </p:spTree>
    <p:extLst>
      <p:ext uri="{BB962C8B-B14F-4D97-AF65-F5344CB8AC3E}">
        <p14:creationId xmlns:p14="http://schemas.microsoft.com/office/powerpoint/2010/main" val="398171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altLang="sl-SI" sz="3200"/>
              <a:t>Lisica, volk in ris so mesojedci, ki živijo v naših gozdovih.</a:t>
            </a:r>
          </a:p>
        </p:txBody>
      </p:sp>
      <p:pic>
        <p:nvPicPr>
          <p:cNvPr id="4096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5550" y="1989138"/>
            <a:ext cx="3308350" cy="4114800"/>
          </a:xfrm>
        </p:spPr>
      </p:pic>
      <p:pic>
        <p:nvPicPr>
          <p:cNvPr id="40966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484314"/>
            <a:ext cx="3810000" cy="2478087"/>
          </a:xfrm>
        </p:spPr>
      </p:pic>
      <p:pic>
        <p:nvPicPr>
          <p:cNvPr id="40967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4199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l"/>
            <a:r>
              <a:rPr lang="sl-SI" altLang="sl-SI" sz="3200"/>
              <a:t>Po svetu živijo tudi zelo veliki mesojedci, kot so severni medved, lev, leopard in tiger.</a:t>
            </a:r>
          </a:p>
        </p:txBody>
      </p:sp>
      <p:pic>
        <p:nvPicPr>
          <p:cNvPr id="43013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6989" y="1989138"/>
            <a:ext cx="3309937" cy="1981200"/>
          </a:xfrm>
        </p:spPr>
      </p:pic>
      <p:pic>
        <p:nvPicPr>
          <p:cNvPr id="43014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0464" y="1989138"/>
            <a:ext cx="3309937" cy="2095500"/>
          </a:xfrm>
        </p:spPr>
      </p:pic>
      <p:pic>
        <p:nvPicPr>
          <p:cNvPr id="43015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6989" y="4221163"/>
            <a:ext cx="3165475" cy="1981200"/>
          </a:xfrm>
        </p:spPr>
      </p:pic>
      <p:pic>
        <p:nvPicPr>
          <p:cNvPr id="43016" name="Picture 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6363" y="4221163"/>
            <a:ext cx="2952750" cy="1981200"/>
          </a:xfrm>
        </p:spPr>
      </p:pic>
    </p:spTree>
    <p:extLst>
      <p:ext uri="{BB962C8B-B14F-4D97-AF65-F5344CB8AC3E}">
        <p14:creationId xmlns:p14="http://schemas.microsoft.com/office/powerpoint/2010/main" val="84385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altLang="sl-SI" sz="3200"/>
              <a:t>Kit orka se najraje hrani s tjulni.</a:t>
            </a:r>
          </a:p>
        </p:txBody>
      </p:sp>
      <p:pic>
        <p:nvPicPr>
          <p:cNvPr id="4506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9370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altLang="sl-SI" sz="3200"/>
              <a:t>Sova in kanja se hranita z majhnimi sesalci.</a:t>
            </a:r>
          </a:p>
        </p:txBody>
      </p:sp>
      <p:pic>
        <p:nvPicPr>
          <p:cNvPr id="4710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6988" y="1989138"/>
            <a:ext cx="3092450" cy="4114800"/>
          </a:xfrm>
        </p:spPr>
      </p:pic>
      <p:pic>
        <p:nvPicPr>
          <p:cNvPr id="4711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0464" y="1916113"/>
            <a:ext cx="3165475" cy="4114800"/>
          </a:xfrm>
        </p:spPr>
      </p:pic>
    </p:spTree>
    <p:extLst>
      <p:ext uri="{BB962C8B-B14F-4D97-AF65-F5344CB8AC3E}">
        <p14:creationId xmlns:p14="http://schemas.microsoft.com/office/powerpoint/2010/main" val="73798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altLang="sl-SI" sz="3200"/>
              <a:t>Mesojedi so tudi vsi pajki, žabe in kače.</a:t>
            </a:r>
          </a:p>
        </p:txBody>
      </p:sp>
      <p:pic>
        <p:nvPicPr>
          <p:cNvPr id="4915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2565400"/>
            <a:ext cx="3810000" cy="3530600"/>
          </a:xfrm>
        </p:spPr>
      </p:pic>
      <p:pic>
        <p:nvPicPr>
          <p:cNvPr id="49157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7438" y="1773238"/>
            <a:ext cx="3022600" cy="1981200"/>
          </a:xfrm>
        </p:spPr>
      </p:pic>
      <p:pic>
        <p:nvPicPr>
          <p:cNvPr id="49158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32625" y="4005263"/>
            <a:ext cx="2878138" cy="1981200"/>
          </a:xfrm>
        </p:spPr>
      </p:pic>
    </p:spTree>
    <p:extLst>
      <p:ext uri="{BB962C8B-B14F-4D97-AF65-F5344CB8AC3E}">
        <p14:creationId xmlns:p14="http://schemas.microsoft.com/office/powerpoint/2010/main" val="415441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9650" y="765175"/>
            <a:ext cx="3092450" cy="4114800"/>
          </a:xfrm>
        </p:spPr>
      </p:pic>
      <p:pic>
        <p:nvPicPr>
          <p:cNvPr id="5120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1538" y="3141663"/>
            <a:ext cx="3810000" cy="2451100"/>
          </a:xfrm>
        </p:spPr>
      </p:pic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2424113" y="5084764"/>
            <a:ext cx="27352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400"/>
              <a:t>Štorklja se hrani predvsem z žabami.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5951539" y="981075"/>
            <a:ext cx="41052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400"/>
              <a:t>Lisice lovijo predvsem ponoči. Jedo zajce, podgane, miši, deževnike, če pa je priložnost, pa tudi kokoši in race.</a:t>
            </a:r>
          </a:p>
        </p:txBody>
      </p:sp>
    </p:spTree>
    <p:extLst>
      <p:ext uri="{BB962C8B-B14F-4D97-AF65-F5344CB8AC3E}">
        <p14:creationId xmlns:p14="http://schemas.microsoft.com/office/powerpoint/2010/main" val="229327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12124" y="1122363"/>
            <a:ext cx="11565228" cy="2387600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rgbClr val="00B050"/>
                </a:solidFill>
              </a:rPr>
              <a:t>ŽIVA BITJA SO MEDSEBOJNO ODVISNA </a:t>
            </a:r>
            <a:br>
              <a:rPr lang="sl-SI" b="1" dirty="0" smtClean="0">
                <a:solidFill>
                  <a:srgbClr val="00B050"/>
                </a:solidFill>
              </a:rPr>
            </a:br>
            <a:endParaRPr lang="sl-SI" b="1" dirty="0">
              <a:solidFill>
                <a:srgbClr val="00B05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>
                <a:hlinkClick r:id="rId2"/>
              </a:rPr>
              <a:t>https</a:t>
            </a:r>
            <a:r>
              <a:rPr lang="sl-SI" dirty="0">
                <a:hlinkClick r:id="rId2"/>
              </a:rPr>
              <a:t>://</a:t>
            </a:r>
            <a:r>
              <a:rPr lang="sl-SI" dirty="0" smtClean="0">
                <a:hlinkClick r:id="rId2"/>
              </a:rPr>
              <a:t>www.youtube.com/watch?v=E0GFDuJ9dJk</a:t>
            </a: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2927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5188" y="765175"/>
            <a:ext cx="3810000" cy="4114800"/>
          </a:xfrm>
        </p:spPr>
      </p:pic>
      <p:pic>
        <p:nvPicPr>
          <p:cNvPr id="5325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196975"/>
            <a:ext cx="3810000" cy="3455988"/>
          </a:xfrm>
        </p:spPr>
      </p:pic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2135188" y="5013326"/>
            <a:ext cx="36004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400"/>
              <a:t>Kameleon hitro iztegne jezik in ujame žuželko</a:t>
            </a:r>
            <a:r>
              <a:rPr lang="sl-SI" altLang="sl-SI"/>
              <a:t>.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6311900" y="4868864"/>
            <a:ext cx="32400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400"/>
              <a:t>Krokodili imajo zelo močne čeljusti in ostre zobe.</a:t>
            </a:r>
          </a:p>
        </p:txBody>
      </p:sp>
    </p:spTree>
    <p:extLst>
      <p:ext uri="{BB962C8B-B14F-4D97-AF65-F5344CB8AC3E}">
        <p14:creationId xmlns:p14="http://schemas.microsoft.com/office/powerpoint/2010/main" val="51632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altLang="sl-SI" sz="3600" dirty="0"/>
              <a:t> </a:t>
            </a:r>
            <a:r>
              <a:rPr lang="sl-SI" altLang="sl-SI" sz="3600" dirty="0" smtClean="0"/>
              <a:t>MESOJEDCI: </a:t>
            </a:r>
            <a:r>
              <a:rPr lang="sl-SI" altLang="sl-SI" sz="3600" b="1" dirty="0" smtClean="0"/>
              <a:t>PLENILCI</a:t>
            </a:r>
            <a:endParaRPr lang="sl-SI" altLang="sl-SI" sz="3600" b="1" dirty="0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dirty="0"/>
              <a:t>Plenilci so mesojede živali, ki svojo hrano ulovijo, ubijejo in pojedo.</a:t>
            </a:r>
          </a:p>
          <a:p>
            <a:r>
              <a:rPr lang="sl-SI" altLang="sl-SI" dirty="0"/>
              <a:t>Zelo dobro vidijo, vohajo in slišijo.</a:t>
            </a:r>
          </a:p>
          <a:p>
            <a:r>
              <a:rPr lang="sl-SI" altLang="sl-SI" dirty="0"/>
              <a:t>So zelo okretne živali, ki se hitro in zelo hitro premikajo.</a:t>
            </a:r>
          </a:p>
        </p:txBody>
      </p:sp>
      <p:pic>
        <p:nvPicPr>
          <p:cNvPr id="57351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3339" y="1196976"/>
            <a:ext cx="3309937" cy="2652713"/>
          </a:xfrm>
        </p:spPr>
      </p:pic>
      <p:pic>
        <p:nvPicPr>
          <p:cNvPr id="57352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1900" y="4149725"/>
            <a:ext cx="3094038" cy="1981200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150"/>
            <a:ext cx="1499450" cy="14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2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altLang="sl-SI" sz="2800" dirty="0"/>
              <a:t>Imajo </a:t>
            </a:r>
            <a:r>
              <a:rPr lang="sl-SI" altLang="sl-SI" sz="2800" b="1" dirty="0"/>
              <a:t>ostre kremplje</a:t>
            </a:r>
            <a:r>
              <a:rPr lang="sl-SI" altLang="sl-SI" sz="2800" dirty="0"/>
              <a:t>. Za hranjenje uporabljajo </a:t>
            </a:r>
            <a:r>
              <a:rPr lang="sl-SI" altLang="sl-SI" sz="2800" b="1" dirty="0"/>
              <a:t>močne čeljusti </a:t>
            </a:r>
            <a:r>
              <a:rPr lang="sl-SI" altLang="sl-SI" sz="2800" dirty="0"/>
              <a:t>z dolgimi in koničastimi </a:t>
            </a:r>
            <a:r>
              <a:rPr lang="sl-SI" altLang="sl-SI" sz="2800" b="1" dirty="0"/>
              <a:t>podočniki</a:t>
            </a:r>
            <a:r>
              <a:rPr lang="sl-SI" altLang="sl-SI" sz="2800" dirty="0"/>
              <a:t> ali močan in ukrivljen </a:t>
            </a:r>
            <a:r>
              <a:rPr lang="sl-SI" altLang="sl-SI" sz="2800" b="1" dirty="0"/>
              <a:t>kljun.</a:t>
            </a:r>
          </a:p>
        </p:txBody>
      </p:sp>
      <p:pic>
        <p:nvPicPr>
          <p:cNvPr id="6042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6042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PoljeZBesedilom 1"/>
          <p:cNvSpPr txBox="1"/>
          <p:nvPr/>
        </p:nvSpPr>
        <p:spPr>
          <a:xfrm>
            <a:off x="8763000" y="1456293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PLENILKA: PTICA UJEDA</a:t>
            </a: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664" y="258707"/>
            <a:ext cx="1499450" cy="14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2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altLang="sl-SI" sz="3200" dirty="0"/>
              <a:t>Nekatere mesojede sesalce uvrščamo med </a:t>
            </a:r>
            <a:r>
              <a:rPr lang="sl-SI" altLang="sl-SI" sz="3200" b="1" dirty="0"/>
              <a:t>ZVERI. 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dirty="0"/>
              <a:t>Vse zveri imajo podobno oblikovane zobe. </a:t>
            </a:r>
            <a:endParaRPr lang="sl-SI" altLang="sl-SI" dirty="0" smtClean="0"/>
          </a:p>
          <a:p>
            <a:pPr>
              <a:lnSpc>
                <a:spcPct val="90000"/>
              </a:lnSpc>
            </a:pPr>
            <a:r>
              <a:rPr lang="sl-SI" altLang="sl-SI" dirty="0" smtClean="0"/>
              <a:t>Njihovi </a:t>
            </a:r>
            <a:r>
              <a:rPr lang="sl-SI" altLang="sl-SI" dirty="0"/>
              <a:t>zobje so prilagojeni držanju in trganju plena, zato so podočniki dolgi, ostri in močni, močni in ostri pa so tudi kočniki.</a:t>
            </a:r>
          </a:p>
        </p:txBody>
      </p:sp>
      <p:pic>
        <p:nvPicPr>
          <p:cNvPr id="6247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2133600"/>
            <a:ext cx="3810000" cy="331470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60" y="481750"/>
            <a:ext cx="1499450" cy="14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6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4965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altLang="sl-SI" sz="3200" b="1" dirty="0"/>
              <a:t>UJEDE</a:t>
            </a:r>
            <a:r>
              <a:rPr lang="sl-SI" altLang="sl-SI" sz="3200" dirty="0"/>
              <a:t> so ptice, ki se hranijo tako, da lovijo druge živali.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74825" y="1844675"/>
            <a:ext cx="3810000" cy="4114800"/>
          </a:xfrm>
        </p:spPr>
        <p:txBody>
          <a:bodyPr/>
          <a:lstStyle/>
          <a:p>
            <a:r>
              <a:rPr lang="sl-SI" altLang="sl-SI"/>
              <a:t>Na nogah imajo ostre kremplje, s katerimi zgrabijo plen. Plen raztrgajo z močnim in ukrivljenim kljunom.</a:t>
            </a:r>
          </a:p>
        </p:txBody>
      </p:sp>
      <p:pic>
        <p:nvPicPr>
          <p:cNvPr id="6451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9738" y="2205038"/>
            <a:ext cx="4462462" cy="3890962"/>
          </a:xfrm>
        </p:spPr>
      </p:pic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3719513" y="5734051"/>
            <a:ext cx="2519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Jastreb po lovu.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669" y="431375"/>
            <a:ext cx="1485363" cy="14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0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altLang="sl-SI" sz="3600" dirty="0"/>
              <a:t>3. </a:t>
            </a:r>
            <a:r>
              <a:rPr lang="sl-SI" altLang="sl-SI" sz="3600" b="1" dirty="0">
                <a:solidFill>
                  <a:srgbClr val="00B050"/>
                </a:solidFill>
              </a:rPr>
              <a:t>VSEJEDCI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2580" y="1981200"/>
            <a:ext cx="3973558" cy="4114800"/>
          </a:xfrm>
        </p:spPr>
        <p:txBody>
          <a:bodyPr/>
          <a:lstStyle/>
          <a:p>
            <a:r>
              <a:rPr lang="sl-SI" altLang="sl-SI" dirty="0"/>
              <a:t>Vsejedci so živali, ki se hranijo z rastlinami in živalmi.</a:t>
            </a:r>
          </a:p>
        </p:txBody>
      </p:sp>
      <p:pic>
        <p:nvPicPr>
          <p:cNvPr id="6861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1175" y="908051"/>
            <a:ext cx="4249738" cy="3675063"/>
          </a:xfrm>
        </p:spPr>
      </p:pic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3773510" y="4724400"/>
            <a:ext cx="81909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400" dirty="0"/>
              <a:t>Rjavi medved je </a:t>
            </a:r>
            <a:r>
              <a:rPr lang="sl-SI" altLang="sl-SI" sz="2400" dirty="0" smtClean="0"/>
              <a:t>VSEJEDEC: je žuželke</a:t>
            </a:r>
            <a:r>
              <a:rPr lang="sl-SI" altLang="sl-SI" sz="2400" dirty="0"/>
              <a:t>, male sesalce in različne rastline – borovnice, mlade trave, brusnice, želod, maline, mravlje in druge žuželke, domače živali ( ovce, koze ),...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390" y="367450"/>
            <a:ext cx="1499450" cy="14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8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8213" y="1341438"/>
            <a:ext cx="3810000" cy="3459162"/>
          </a:xfrm>
        </p:spPr>
      </p:pic>
      <p:pic>
        <p:nvPicPr>
          <p:cNvPr id="7066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0463" y="692150"/>
            <a:ext cx="3810000" cy="3098800"/>
          </a:xfrm>
        </p:spPr>
      </p:pic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2424114" y="5013326"/>
            <a:ext cx="32400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400"/>
              <a:t>Jež rad je žuželke, deževnike, polže, pa tudi rastlinske plodove.</a:t>
            </a: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6240463" y="3860800"/>
            <a:ext cx="381635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400"/>
              <a:t>Opice jedo predvsem rastlinsko hrano. Hranijo se s sadjem, listi, semeni, cvetovi in žuželkami, včasih pa tudi z večjimi živalmi, kakršne so druge opice ali pa gazele.</a:t>
            </a:r>
          </a:p>
        </p:txBody>
      </p:sp>
    </p:spTree>
    <p:extLst>
      <p:ext uri="{BB962C8B-B14F-4D97-AF65-F5344CB8AC3E}">
        <p14:creationId xmlns:p14="http://schemas.microsoft.com/office/powerpoint/2010/main" val="139655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POSEBNI ODNOSI MED ŽIVIMI BITJI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5267459" y="1825625"/>
            <a:ext cx="6606862" cy="481611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sl-SI" sz="3300" b="1" dirty="0" smtClean="0"/>
              <a:t>SOŽITJE ALI SIMBIOZA</a:t>
            </a:r>
          </a:p>
          <a:p>
            <a:pPr marL="0" indent="0">
              <a:buNone/>
            </a:pPr>
            <a:r>
              <a:rPr lang="sl-SI" dirty="0" smtClean="0"/>
              <a:t>Kadar </a:t>
            </a:r>
            <a:r>
              <a:rPr lang="sl-SI" dirty="0"/>
              <a:t>dve vrsti organizmov živita tako, da imata obe korist, govorimo o sožitju</a:t>
            </a:r>
            <a:r>
              <a:rPr lang="sl-SI" dirty="0" smtClean="0"/>
              <a:t>.</a:t>
            </a:r>
          </a:p>
          <a:p>
            <a:pPr>
              <a:buFontTx/>
              <a:buChar char="-"/>
            </a:pPr>
            <a:r>
              <a:rPr lang="sl-SI" dirty="0" smtClean="0"/>
              <a:t>PRIMER: RASTLINA IN ČEBELA</a:t>
            </a:r>
          </a:p>
          <a:p>
            <a:pPr marL="0" indent="0">
              <a:buNone/>
            </a:pPr>
            <a:r>
              <a:rPr lang="sl-SI" dirty="0" smtClean="0"/>
              <a:t>Čebela od rastline dobi nektar, čebela pa poskrbi za opraševanje in tako razmnoževanje rastlin.</a:t>
            </a:r>
          </a:p>
          <a:p>
            <a:pPr marL="0" indent="0">
              <a:buNone/>
            </a:pPr>
            <a:r>
              <a:rPr lang="sl-SI" dirty="0" smtClean="0"/>
              <a:t>- PRIMER: RAK SAMOTAR IN MORSKA VETRNICA</a:t>
            </a:r>
          </a:p>
          <a:p>
            <a:pPr marL="0" indent="0">
              <a:buNone/>
            </a:pPr>
            <a:r>
              <a:rPr lang="sl-SI" dirty="0" smtClean="0"/>
              <a:t>Rak samotar </a:t>
            </a:r>
            <a:r>
              <a:rPr lang="sl-SI" dirty="0"/>
              <a:t>si na polžjo hišico, v kateri skriva svoj mehki zadek, posadi morsko vetrnico. Ta ga brani pred napadalci, za to pa dobi ostanke od rakovih gostij. Rakova potovanja ji tudi odpirajo vedno nova lovišča.</a:t>
            </a:r>
          </a:p>
        </p:txBody>
      </p:sp>
      <p:pic>
        <p:nvPicPr>
          <p:cNvPr id="1026" name="Picture 2" descr="Opraševanje - Wikipedija, prosta enciklopedij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808" y="1326324"/>
            <a:ext cx="3708043" cy="246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upload.wikimedia.org/wikipedia/commons/thumb/8/8e/Calliactis_and_Dardanus_001.JPG/250px-Calliactis_and_Dardanus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808" y="3988414"/>
            <a:ext cx="3605056" cy="265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671" y="191238"/>
            <a:ext cx="1499450" cy="14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6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2. </a:t>
            </a:r>
            <a:r>
              <a:rPr lang="sl-SI" b="1" dirty="0" smtClean="0"/>
              <a:t>PLENILSTVO</a:t>
            </a:r>
          </a:p>
          <a:p>
            <a:pPr>
              <a:buFontTx/>
              <a:buChar char="-"/>
            </a:pPr>
            <a:r>
              <a:rPr lang="sl-SI" dirty="0" smtClean="0"/>
              <a:t>Pri </a:t>
            </a:r>
            <a:r>
              <a:rPr lang="sl-SI" dirty="0" err="1"/>
              <a:t>plenilstvu</a:t>
            </a:r>
            <a:r>
              <a:rPr lang="sl-SI" dirty="0"/>
              <a:t> gre za odnos, pri katerem ima plenilec korist, plen pa škodo. </a:t>
            </a:r>
            <a:endParaRPr lang="sl-SI" dirty="0" smtClean="0"/>
          </a:p>
          <a:p>
            <a:pPr>
              <a:buFontTx/>
              <a:buChar char="-"/>
            </a:pPr>
            <a:r>
              <a:rPr lang="sl-SI" dirty="0" smtClean="0"/>
              <a:t>Plenilec </a:t>
            </a:r>
            <a:r>
              <a:rPr lang="sl-SI" dirty="0"/>
              <a:t>običajno izbira plen, ki je manjši in fizično šibkejši, a dovolj velik, da nasiti plenilca.</a:t>
            </a:r>
          </a:p>
        </p:txBody>
      </p:sp>
      <p:pic>
        <p:nvPicPr>
          <p:cNvPr id="36866" name="Picture 2" descr="Odnosi med organizm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89758"/>
            <a:ext cx="5181600" cy="362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215" y="690308"/>
            <a:ext cx="1499450" cy="14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4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altLang="sl-SI" sz="3600"/>
              <a:t>Kaj se bomo naučili?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22738"/>
            <a:ext cx="5080000" cy="4473262"/>
          </a:xfrm>
        </p:spPr>
        <p:txBody>
          <a:bodyPr>
            <a:normAutofit fontScale="92500" lnSpcReduction="20000"/>
          </a:bodyPr>
          <a:lstStyle/>
          <a:p>
            <a:r>
              <a:rPr lang="sl-SI" altLang="sl-SI" dirty="0"/>
              <a:t>Našteti nekaj rastlinojedcev, mesojedcev, </a:t>
            </a:r>
            <a:r>
              <a:rPr lang="sl-SI" altLang="sl-SI" dirty="0" smtClean="0"/>
              <a:t>plenilcev.</a:t>
            </a:r>
          </a:p>
          <a:p>
            <a:r>
              <a:rPr lang="sl-SI" altLang="sl-SI" dirty="0" smtClean="0"/>
              <a:t>Naučili se bomo, kaj pomeni izraz proizvajalci, kaj pa potrošniki.</a:t>
            </a:r>
          </a:p>
          <a:p>
            <a:r>
              <a:rPr lang="sl-SI" altLang="sl-SI" dirty="0" smtClean="0"/>
              <a:t>Naučili se bomo, da so razkrojevalci zelo pomembni.</a:t>
            </a:r>
          </a:p>
          <a:p>
            <a:r>
              <a:rPr lang="sl-SI" altLang="sl-SI" dirty="0" smtClean="0"/>
              <a:t>Spoznali bomo, da med bitji obstajajo tudi posebni prehranjevalni odnosi: </a:t>
            </a:r>
          </a:p>
          <a:p>
            <a:pPr marL="514350" indent="-514350">
              <a:buAutoNum type="arabicPeriod"/>
            </a:pPr>
            <a:r>
              <a:rPr lang="sl-SI" altLang="sl-SI" dirty="0" smtClean="0"/>
              <a:t>SOŽITJE, </a:t>
            </a:r>
          </a:p>
          <a:p>
            <a:pPr marL="514350" indent="-514350">
              <a:buAutoNum type="arabicPeriod"/>
            </a:pPr>
            <a:r>
              <a:rPr lang="sl-SI" altLang="sl-SI" dirty="0" smtClean="0"/>
              <a:t>PLENILSTVO, </a:t>
            </a:r>
          </a:p>
          <a:p>
            <a:pPr marL="514350" indent="-514350">
              <a:buAutoNum type="arabicPeriod"/>
            </a:pPr>
            <a:r>
              <a:rPr lang="sl-SI" altLang="sl-SI" dirty="0" smtClean="0"/>
              <a:t>ZAJEDAVSTVO.</a:t>
            </a:r>
            <a:endParaRPr lang="sl-SI" altLang="sl-SI" dirty="0"/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765425"/>
            <a:ext cx="3810000" cy="254635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91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965915"/>
            <a:ext cx="5080000" cy="5130085"/>
          </a:xfrm>
        </p:spPr>
        <p:txBody>
          <a:bodyPr/>
          <a:lstStyle/>
          <a:p>
            <a:pPr marL="0" indent="0" algn="ctr">
              <a:buNone/>
            </a:pPr>
            <a:r>
              <a:rPr lang="sl-SI" altLang="sl-SI" b="1" dirty="0" smtClean="0">
                <a:solidFill>
                  <a:srgbClr val="00B050"/>
                </a:solidFill>
              </a:rPr>
              <a:t>3. ZAJEDAVSTVO</a:t>
            </a:r>
          </a:p>
          <a:p>
            <a:endParaRPr lang="sl-SI" altLang="sl-SI" dirty="0" smtClean="0"/>
          </a:p>
          <a:p>
            <a:r>
              <a:rPr lang="sl-SI" altLang="sl-SI" dirty="0"/>
              <a:t>ZAJEDAVCI so živali, ki se hranijo tako, da se zajedajo v druge živali</a:t>
            </a:r>
            <a:r>
              <a:rPr lang="sl-SI" altLang="sl-SI" dirty="0" smtClean="0"/>
              <a:t>.</a:t>
            </a:r>
          </a:p>
          <a:p>
            <a:r>
              <a:rPr lang="sl-SI" altLang="sl-SI" dirty="0" smtClean="0"/>
              <a:t>Nekaj </a:t>
            </a:r>
            <a:r>
              <a:rPr lang="sl-SI" altLang="sl-SI" dirty="0"/>
              <a:t>časa živijo na ali v drugih živalih in se hranijo z njimi. </a:t>
            </a:r>
          </a:p>
          <a:p>
            <a:r>
              <a:rPr lang="sl-SI" altLang="sl-SI" dirty="0"/>
              <a:t>To so </a:t>
            </a:r>
            <a:r>
              <a:rPr lang="sl-SI" altLang="sl-SI" dirty="0">
                <a:solidFill>
                  <a:schemeClr val="tx2"/>
                </a:solidFill>
              </a:rPr>
              <a:t>zunanji</a:t>
            </a:r>
            <a:r>
              <a:rPr lang="sl-SI" altLang="sl-SI" dirty="0"/>
              <a:t> in </a:t>
            </a:r>
            <a:r>
              <a:rPr lang="sl-SI" altLang="sl-SI" dirty="0">
                <a:solidFill>
                  <a:schemeClr val="tx2"/>
                </a:solidFill>
              </a:rPr>
              <a:t>notranji zajedavci</a:t>
            </a:r>
            <a:r>
              <a:rPr lang="sl-SI" altLang="sl-SI" dirty="0"/>
              <a:t>.</a:t>
            </a:r>
          </a:p>
        </p:txBody>
      </p:sp>
      <p:pic>
        <p:nvPicPr>
          <p:cNvPr id="7475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275" y="216190"/>
            <a:ext cx="1499450" cy="14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8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4114" y="908051"/>
            <a:ext cx="3201987" cy="3457575"/>
          </a:xfrm>
        </p:spPr>
      </p:pic>
      <p:pic>
        <p:nvPicPr>
          <p:cNvPr id="7680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4563" y="1557339"/>
            <a:ext cx="3810000" cy="2954337"/>
          </a:xfrm>
        </p:spPr>
      </p:pic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2279650" y="4437063"/>
            <a:ext cx="33845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400"/>
              <a:t>BOLHE so prilagojene življenju v živalski dlaki. Bolhe nimajo kril, njihovo telo pa je od strani sploščeno.</a:t>
            </a: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6096000" y="4581525"/>
            <a:ext cx="3600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Tudi KLOPI so zunanji zajedavci. Sesajo kri drugih živali.</a:t>
            </a:r>
          </a:p>
        </p:txBody>
      </p:sp>
    </p:spTree>
    <p:extLst>
      <p:ext uri="{BB962C8B-B14F-4D97-AF65-F5344CB8AC3E}">
        <p14:creationId xmlns:p14="http://schemas.microsoft.com/office/powerpoint/2010/main" val="149636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5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9650" y="1125538"/>
            <a:ext cx="3455988" cy="2527300"/>
          </a:xfrm>
        </p:spPr>
      </p:pic>
      <p:sp>
        <p:nvSpPr>
          <p:cNvPr id="78858" name="Rectangle 10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sl-SI" altLang="sl-SI"/>
              <a:t>Zjedavcem pravimo tudi PARAZITI.</a:t>
            </a: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2351089" y="4292600"/>
            <a:ext cx="32400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PIJAVKA sesa kri. Je zunanji zajedavec.</a:t>
            </a:r>
          </a:p>
        </p:txBody>
      </p:sp>
      <p:pic>
        <p:nvPicPr>
          <p:cNvPr id="78859" name="Picture 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4564" y="3213100"/>
            <a:ext cx="3887787" cy="2916238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54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altLang="sl-SI" sz="3200"/>
              <a:t>Notranji zajedavci ali paraziti pa so gliste in trakulje.</a:t>
            </a:r>
          </a:p>
        </p:txBody>
      </p:sp>
      <p:pic>
        <p:nvPicPr>
          <p:cNvPr id="8294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5188" y="1916113"/>
            <a:ext cx="3810000" cy="2667000"/>
          </a:xfrm>
        </p:spPr>
      </p:pic>
      <p:pic>
        <p:nvPicPr>
          <p:cNvPr id="8295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4563" y="2708276"/>
            <a:ext cx="3810000" cy="2595563"/>
          </a:xfrm>
        </p:spPr>
      </p:pic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2279650" y="4797426"/>
            <a:ext cx="2592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glista</a:t>
            </a: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6096000" y="5589588"/>
            <a:ext cx="295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trakulja</a:t>
            </a:r>
          </a:p>
        </p:txBody>
      </p:sp>
    </p:spTree>
    <p:extLst>
      <p:ext uri="{BB962C8B-B14F-4D97-AF65-F5344CB8AC3E}">
        <p14:creationId xmlns:p14="http://schemas.microsoft.com/office/powerpoint/2010/main" val="357226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značba mesta vsebine 4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NALOGA:</a:t>
            </a:r>
          </a:p>
          <a:p>
            <a:pPr marL="514350" indent="-514350">
              <a:buAutoNum type="arabicPeriod"/>
            </a:pPr>
            <a:r>
              <a:rPr lang="sl-SI" dirty="0" smtClean="0"/>
              <a:t>Prepiši tiste strani, kjer je oznaka svinčnika.</a:t>
            </a:r>
          </a:p>
          <a:p>
            <a:pPr marL="514350" indent="-514350">
              <a:buAutoNum type="arabicPeriod"/>
            </a:pPr>
            <a:r>
              <a:rPr lang="sl-SI" dirty="0" smtClean="0"/>
              <a:t>Izdelaj miselni vzorec o načinih prehranjevanja živali in posebnih prehranjevalnih odnosih med živimi bitji.</a:t>
            </a:r>
          </a:p>
          <a:p>
            <a:pPr marL="514350" indent="-514350">
              <a:buAutoNum type="arabicPeriod"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6" name="Elipsa 5"/>
          <p:cNvSpPr/>
          <p:nvPr/>
        </p:nvSpPr>
        <p:spPr>
          <a:xfrm>
            <a:off x="4417453" y="3139225"/>
            <a:ext cx="2807594" cy="99167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PREHRANJEVANJE</a:t>
            </a:r>
            <a:endParaRPr lang="sl-SI" dirty="0"/>
          </a:p>
        </p:txBody>
      </p:sp>
      <p:cxnSp>
        <p:nvCxnSpPr>
          <p:cNvPr id="9" name="Raven puščični povezovalnik 8"/>
          <p:cNvCxnSpPr>
            <a:stCxn id="6" idx="6"/>
          </p:cNvCxnSpPr>
          <p:nvPr/>
        </p:nvCxnSpPr>
        <p:spPr>
          <a:xfrm flipV="1">
            <a:off x="7225047" y="2907406"/>
            <a:ext cx="1249252" cy="727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a 9"/>
          <p:cNvSpPr/>
          <p:nvPr/>
        </p:nvSpPr>
        <p:spPr>
          <a:xfrm>
            <a:off x="8512934" y="2680255"/>
            <a:ext cx="2253801" cy="56667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POTROŠNIKI</a:t>
            </a:r>
            <a:endParaRPr lang="sl-SI" dirty="0"/>
          </a:p>
        </p:txBody>
      </p:sp>
      <p:cxnSp>
        <p:nvCxnSpPr>
          <p:cNvPr id="12" name="Raven puščični povezovalnik 11"/>
          <p:cNvCxnSpPr>
            <a:stCxn id="6" idx="2"/>
          </p:cNvCxnSpPr>
          <p:nvPr/>
        </p:nvCxnSpPr>
        <p:spPr>
          <a:xfrm flipH="1" flipV="1">
            <a:off x="3090930" y="3139225"/>
            <a:ext cx="1326523" cy="495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a 12"/>
          <p:cNvSpPr/>
          <p:nvPr/>
        </p:nvSpPr>
        <p:spPr>
          <a:xfrm>
            <a:off x="914400" y="2544303"/>
            <a:ext cx="2176530" cy="95303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PROIZVAJALCI</a:t>
            </a:r>
            <a:endParaRPr lang="sl-SI" dirty="0"/>
          </a:p>
        </p:txBody>
      </p:sp>
      <p:cxnSp>
        <p:nvCxnSpPr>
          <p:cNvPr id="15" name="Raven puščični povezovalnik 14"/>
          <p:cNvCxnSpPr>
            <a:stCxn id="6" idx="4"/>
          </p:cNvCxnSpPr>
          <p:nvPr/>
        </p:nvCxnSpPr>
        <p:spPr>
          <a:xfrm>
            <a:off x="5821250" y="4130899"/>
            <a:ext cx="12880" cy="798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uščični povezovalnik 17"/>
          <p:cNvCxnSpPr>
            <a:stCxn id="10" idx="5"/>
          </p:cNvCxnSpPr>
          <p:nvPr/>
        </p:nvCxnSpPr>
        <p:spPr>
          <a:xfrm>
            <a:off x="10436673" y="3163938"/>
            <a:ext cx="879562" cy="829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en puščični povezovalnik 19"/>
          <p:cNvCxnSpPr>
            <a:stCxn id="10" idx="3"/>
          </p:cNvCxnSpPr>
          <p:nvPr/>
        </p:nvCxnSpPr>
        <p:spPr>
          <a:xfrm flipH="1">
            <a:off x="8693236" y="3163938"/>
            <a:ext cx="149760" cy="1074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en puščični povezovalnik 21"/>
          <p:cNvCxnSpPr/>
          <p:nvPr/>
        </p:nvCxnSpPr>
        <p:spPr>
          <a:xfrm flipV="1">
            <a:off x="9942984" y="2067811"/>
            <a:ext cx="656823" cy="605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puščični povezovalnik 24"/>
          <p:cNvCxnSpPr>
            <a:stCxn id="13" idx="4"/>
          </p:cNvCxnSpPr>
          <p:nvPr/>
        </p:nvCxnSpPr>
        <p:spPr>
          <a:xfrm flipH="1">
            <a:off x="1287887" y="3497339"/>
            <a:ext cx="714778" cy="746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ravokotnik 25"/>
          <p:cNvSpPr/>
          <p:nvPr/>
        </p:nvSpPr>
        <p:spPr>
          <a:xfrm>
            <a:off x="377780" y="4301544"/>
            <a:ext cx="1435994" cy="4378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Pravokotnik 26"/>
          <p:cNvSpPr/>
          <p:nvPr/>
        </p:nvSpPr>
        <p:spPr>
          <a:xfrm>
            <a:off x="10740980" y="1936178"/>
            <a:ext cx="1334616" cy="3348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8" name="Pravokotnik 27"/>
          <p:cNvSpPr/>
          <p:nvPr/>
        </p:nvSpPr>
        <p:spPr>
          <a:xfrm>
            <a:off x="4883485" y="4994855"/>
            <a:ext cx="2086377" cy="457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POSEBNI ODNOSI</a:t>
            </a:r>
            <a:endParaRPr lang="sl-SI" dirty="0"/>
          </a:p>
        </p:txBody>
      </p:sp>
      <p:sp>
        <p:nvSpPr>
          <p:cNvPr id="29" name="Pravokotnik 28"/>
          <p:cNvSpPr/>
          <p:nvPr/>
        </p:nvSpPr>
        <p:spPr>
          <a:xfrm>
            <a:off x="8226626" y="4333742"/>
            <a:ext cx="1334616" cy="457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0" name="Pravokotnik 29"/>
          <p:cNvSpPr/>
          <p:nvPr/>
        </p:nvSpPr>
        <p:spPr>
          <a:xfrm>
            <a:off x="10790594" y="4072945"/>
            <a:ext cx="1334616" cy="457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32" name="Raven puščični povezovalnik 31"/>
          <p:cNvCxnSpPr/>
          <p:nvPr/>
        </p:nvCxnSpPr>
        <p:spPr>
          <a:xfrm flipH="1">
            <a:off x="4062457" y="5452054"/>
            <a:ext cx="821028" cy="534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ven puščični povezovalnik 34"/>
          <p:cNvCxnSpPr>
            <a:stCxn id="28" idx="2"/>
          </p:cNvCxnSpPr>
          <p:nvPr/>
        </p:nvCxnSpPr>
        <p:spPr>
          <a:xfrm flipH="1">
            <a:off x="5926673" y="5452054"/>
            <a:ext cx="1" cy="698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en puščični povezovalnik 36"/>
          <p:cNvCxnSpPr>
            <a:stCxn id="28" idx="3"/>
          </p:cNvCxnSpPr>
          <p:nvPr/>
        </p:nvCxnSpPr>
        <p:spPr>
          <a:xfrm>
            <a:off x="6969862" y="5223455"/>
            <a:ext cx="1239592" cy="495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ravokotnik 38"/>
          <p:cNvSpPr/>
          <p:nvPr/>
        </p:nvSpPr>
        <p:spPr>
          <a:xfrm>
            <a:off x="2718041" y="6050002"/>
            <a:ext cx="1817117" cy="3337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0" name="Pravokotnik 39"/>
          <p:cNvSpPr/>
          <p:nvPr/>
        </p:nvSpPr>
        <p:spPr>
          <a:xfrm>
            <a:off x="5146902" y="6187752"/>
            <a:ext cx="1817117" cy="3337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1" name="Pravokotnik 40"/>
          <p:cNvSpPr/>
          <p:nvPr/>
        </p:nvSpPr>
        <p:spPr>
          <a:xfrm>
            <a:off x="7604375" y="5811199"/>
            <a:ext cx="1817117" cy="3337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238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3. Izdelaj preglednico, v katero boš s pomočjo PPT-ja vpisal primere živali oz. rastlin. Za vsako skupino vpiši čim več primerov.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70657"/>
              </p:ext>
            </p:extLst>
          </p:nvPr>
        </p:nvGraphicFramePr>
        <p:xfrm>
          <a:off x="1030307" y="1865885"/>
          <a:ext cx="9375822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4256">
                  <a:extLst>
                    <a:ext uri="{9D8B030D-6E8A-4147-A177-3AD203B41FA5}">
                      <a16:colId xmlns:a16="http://schemas.microsoft.com/office/drawing/2014/main" val="1196955914"/>
                    </a:ext>
                  </a:extLst>
                </a:gridCol>
                <a:gridCol w="1451018">
                  <a:extLst>
                    <a:ext uri="{9D8B030D-6E8A-4147-A177-3AD203B41FA5}">
                      <a16:colId xmlns:a16="http://schemas.microsoft.com/office/drawing/2014/main" val="688175635"/>
                    </a:ext>
                  </a:extLst>
                </a:gridCol>
                <a:gridCol w="1562637">
                  <a:extLst>
                    <a:ext uri="{9D8B030D-6E8A-4147-A177-3AD203B41FA5}">
                      <a16:colId xmlns:a16="http://schemas.microsoft.com/office/drawing/2014/main" val="3499384509"/>
                    </a:ext>
                  </a:extLst>
                </a:gridCol>
                <a:gridCol w="1562637">
                  <a:extLst>
                    <a:ext uri="{9D8B030D-6E8A-4147-A177-3AD203B41FA5}">
                      <a16:colId xmlns:a16="http://schemas.microsoft.com/office/drawing/2014/main" val="1743740006"/>
                    </a:ext>
                  </a:extLst>
                </a:gridCol>
                <a:gridCol w="1562637">
                  <a:extLst>
                    <a:ext uri="{9D8B030D-6E8A-4147-A177-3AD203B41FA5}">
                      <a16:colId xmlns:a16="http://schemas.microsoft.com/office/drawing/2014/main" val="2397741317"/>
                    </a:ext>
                  </a:extLst>
                </a:gridCol>
                <a:gridCol w="1562637">
                  <a:extLst>
                    <a:ext uri="{9D8B030D-6E8A-4147-A177-3AD203B41FA5}">
                      <a16:colId xmlns:a16="http://schemas.microsoft.com/office/drawing/2014/main" val="1447681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RASTLINOJEDCI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MESOJEDCI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VSEJEDCI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SOŽIJTE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ZAJEDAVSTVO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PLENILSTVO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497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 dirty="0" smtClean="0"/>
                    </a:p>
                    <a:p>
                      <a:endParaRPr lang="sl-SI" dirty="0" smtClean="0"/>
                    </a:p>
                    <a:p>
                      <a:endParaRPr lang="sl-SI" dirty="0" smtClean="0"/>
                    </a:p>
                    <a:p>
                      <a:endParaRPr lang="sl-SI" dirty="0" smtClean="0"/>
                    </a:p>
                    <a:p>
                      <a:endParaRPr lang="sl-SI" dirty="0" smtClean="0"/>
                    </a:p>
                    <a:p>
                      <a:endParaRPr lang="sl-SI" dirty="0" smtClean="0"/>
                    </a:p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058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92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altLang="sl-SI" sz="3600" dirty="0"/>
              <a:t>1. </a:t>
            </a:r>
            <a:r>
              <a:rPr lang="sl-SI" altLang="sl-SI" sz="3600" b="1" dirty="0">
                <a:solidFill>
                  <a:srgbClr val="00B050"/>
                </a:solidFill>
              </a:rPr>
              <a:t>RASTLINOJEDCI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08339" y="1981200"/>
            <a:ext cx="4235138" cy="4114800"/>
          </a:xfrm>
        </p:spPr>
        <p:txBody>
          <a:bodyPr/>
          <a:lstStyle/>
          <a:p>
            <a:r>
              <a:rPr lang="sl-SI" altLang="sl-SI" dirty="0"/>
              <a:t>Rastlinojedci so živali, ki se hranijo z rastlinami. </a:t>
            </a:r>
          </a:p>
          <a:p>
            <a:r>
              <a:rPr lang="sl-SI" altLang="sl-SI" dirty="0"/>
              <a:t>Rastlinojedci jedo različne dele rastlin. 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6024564" y="1916114"/>
            <a:ext cx="3671887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800"/>
              <a:t>HRANA RASTLINOJEDCEV: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l-SI" altLang="sl-SI" sz="2800"/>
              <a:t>sveža trava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l-SI" altLang="sl-SI" sz="2800"/>
              <a:t>sočni plodovi in semena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l-SI" altLang="sl-SI" sz="2800"/>
              <a:t>sladka medičina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l-SI" altLang="sl-SI" sz="2800"/>
              <a:t>za izbirčne : bambus in evkaliptus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550" y="253150"/>
            <a:ext cx="1499450" cy="14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0014" y="2420939"/>
            <a:ext cx="3019425" cy="2397125"/>
          </a:xfrm>
        </p:spPr>
      </p:pic>
      <p:pic>
        <p:nvPicPr>
          <p:cNvPr id="31750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692151"/>
            <a:ext cx="3810000" cy="4321175"/>
          </a:xfrm>
        </p:spPr>
      </p:pic>
      <p:sp>
        <p:nvSpPr>
          <p:cNvPr id="3174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2135188" y="5157788"/>
            <a:ext cx="7772400" cy="1079500"/>
          </a:xfrm>
        </p:spPr>
        <p:txBody>
          <a:bodyPr/>
          <a:lstStyle/>
          <a:p>
            <a:r>
              <a:rPr lang="sl-SI" altLang="sl-SI"/>
              <a:t>Rastline so lahko hrana zelo majhnim živalim, kot je miš, ali pa zelo velikim, kot je slon.</a:t>
            </a:r>
          </a:p>
        </p:txBody>
      </p:sp>
    </p:spTree>
    <p:extLst>
      <p:ext uri="{BB962C8B-B14F-4D97-AF65-F5344CB8AC3E}">
        <p14:creationId xmlns:p14="http://schemas.microsoft.com/office/powerpoint/2010/main" val="420369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1125538"/>
            <a:ext cx="51435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424113" y="4797426"/>
            <a:ext cx="72009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400"/>
              <a:t>Krave, ovce, koze, konji, srne, jeleni, zajci, sloni, opice, žirafe,... so rastlinojedci. Hranijo se s svežo ali suho travo, obirajo listje, glodajo lubje dreves.</a:t>
            </a:r>
          </a:p>
        </p:txBody>
      </p:sp>
    </p:spTree>
    <p:extLst>
      <p:ext uri="{BB962C8B-B14F-4D97-AF65-F5344CB8AC3E}">
        <p14:creationId xmlns:p14="http://schemas.microsoft.com/office/powerpoint/2010/main" val="202146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8214" y="549275"/>
            <a:ext cx="5038725" cy="5486400"/>
          </a:xfrm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391400" y="836613"/>
            <a:ext cx="2376488" cy="393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800"/>
              <a:t>Veliko malih gozdnih živali, ptic, tudi medved, se hranijo s semeni in plodovi – žir, lešnik, želod, ...</a:t>
            </a:r>
          </a:p>
        </p:txBody>
      </p:sp>
    </p:spTree>
    <p:extLst>
      <p:ext uri="{BB962C8B-B14F-4D97-AF65-F5344CB8AC3E}">
        <p14:creationId xmlns:p14="http://schemas.microsoft.com/office/powerpoint/2010/main" val="319307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5550" y="981075"/>
            <a:ext cx="3411538" cy="5111750"/>
          </a:xfrm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456364" y="836613"/>
            <a:ext cx="324008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800"/>
              <a:t>Čebele, ose, sršeni, metulji, kolibriji,... pa se hranijo s cvetnim prahom cvetlic.</a:t>
            </a:r>
          </a:p>
        </p:txBody>
      </p:sp>
      <p:pic>
        <p:nvPicPr>
          <p:cNvPr id="2048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0463" y="3357563"/>
            <a:ext cx="3371850" cy="257175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87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altLang="sl-SI" sz="3200"/>
              <a:t>Poznamo pa tudi prave izbirčneže med rastlinojedci, saj jedo samo eno vrsto hrane.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/>
              <a:t>KOALA se hrani samo z EVKALIPTUSOM.</a:t>
            </a:r>
          </a:p>
        </p:txBody>
      </p:sp>
      <p:pic>
        <p:nvPicPr>
          <p:cNvPr id="2355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49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969</Words>
  <Application>Microsoft Office PowerPoint</Application>
  <PresentationFormat>Širokozaslonsko</PresentationFormat>
  <Paragraphs>106</Paragraphs>
  <Slides>35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Officeova tema</vt:lpstr>
      <vt:lpstr>PONOVIMO o fotosintezi in celičnem dihanju</vt:lpstr>
      <vt:lpstr>ŽIVA BITJA SO MEDSEBOJNO ODVISNA  </vt:lpstr>
      <vt:lpstr>Kaj se bomo naučili?</vt:lpstr>
      <vt:lpstr>1. RASTLINOJEDCI</vt:lpstr>
      <vt:lpstr>PowerPointova predstavitev</vt:lpstr>
      <vt:lpstr>PowerPointova predstavitev</vt:lpstr>
      <vt:lpstr>PowerPointova predstavitev</vt:lpstr>
      <vt:lpstr>PowerPointova predstavitev</vt:lpstr>
      <vt:lpstr>Poznamo pa tudi prave izbirčneže med rastlinojedci, saj jedo samo eno vrsto hrane.</vt:lpstr>
      <vt:lpstr>PowerPointova predstavitev</vt:lpstr>
      <vt:lpstr>Mnogi rastlinojedci imajo zobe oblikovane tako, da lahko hrano z njimi drobijo in meljejo.</vt:lpstr>
      <vt:lpstr>2. MESOJEDCI</vt:lpstr>
      <vt:lpstr>Pes in mačka sta mesojedca.</vt:lpstr>
      <vt:lpstr>Lisica, volk in ris so mesojedci, ki živijo v naših gozdovih.</vt:lpstr>
      <vt:lpstr>Po svetu živijo tudi zelo veliki mesojedci, kot so severni medved, lev, leopard in tiger.</vt:lpstr>
      <vt:lpstr>Kit orka se najraje hrani s tjulni.</vt:lpstr>
      <vt:lpstr>Sova in kanja se hranita z majhnimi sesalci.</vt:lpstr>
      <vt:lpstr>Mesojedi so tudi vsi pajki, žabe in kače.</vt:lpstr>
      <vt:lpstr>PowerPointova predstavitev</vt:lpstr>
      <vt:lpstr>PowerPointova predstavitev</vt:lpstr>
      <vt:lpstr> MESOJEDCI: PLENILCI</vt:lpstr>
      <vt:lpstr>Imajo ostre kremplje. Za hranjenje uporabljajo močne čeljusti z dolgimi in koničastimi podočniki ali močan in ukrivljen kljun.</vt:lpstr>
      <vt:lpstr>Nekatere mesojede sesalce uvrščamo med ZVERI. </vt:lpstr>
      <vt:lpstr>PowerPointova predstavitev</vt:lpstr>
      <vt:lpstr>UJEDE so ptice, ki se hranijo tako, da lovijo druge živali.</vt:lpstr>
      <vt:lpstr>3. VSEJEDCI</vt:lpstr>
      <vt:lpstr>PowerPointova predstavitev</vt:lpstr>
      <vt:lpstr>POSEBNI ODNOSI MED ŽIVIMI BITJI</vt:lpstr>
      <vt:lpstr>PowerPointova predstavitev</vt:lpstr>
      <vt:lpstr>PowerPointova predstavitev</vt:lpstr>
      <vt:lpstr>PowerPointova predstavitev</vt:lpstr>
      <vt:lpstr>PowerPointova predstavitev</vt:lpstr>
      <vt:lpstr>Notranji zajedavci ali paraziti pa so gliste in trakulje.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OS Pivka</dc:creator>
  <cp:lastModifiedBy>petra.bergoc@gmail.com</cp:lastModifiedBy>
  <cp:revision>13</cp:revision>
  <dcterms:created xsi:type="dcterms:W3CDTF">2017-12-15T11:09:52Z</dcterms:created>
  <dcterms:modified xsi:type="dcterms:W3CDTF">2020-11-28T17:48:35Z</dcterms:modified>
</cp:coreProperties>
</file>