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9" r:id="rId4"/>
    <p:sldId id="270" r:id="rId5"/>
    <p:sldId id="266" r:id="rId6"/>
    <p:sldId id="260" r:id="rId7"/>
    <p:sldId id="259" r:id="rId8"/>
    <p:sldId id="261" r:id="rId9"/>
    <p:sldId id="262" r:id="rId10"/>
    <p:sldId id="271" r:id="rId11"/>
    <p:sldId id="263" r:id="rId12"/>
    <p:sldId id="265" r:id="rId13"/>
    <p:sldId id="264" r:id="rId1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4296-0454-4D63-A69F-BB15ECA2FF0D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A60D-D3CB-4A24-8B68-35981A63569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56273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4296-0454-4D63-A69F-BB15ECA2FF0D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A60D-D3CB-4A24-8B68-35981A63569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2798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4296-0454-4D63-A69F-BB15ECA2FF0D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A60D-D3CB-4A24-8B68-35981A63569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81243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4A0E0B31-6D7D-4C5A-99AB-556FAAA7045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47879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4296-0454-4D63-A69F-BB15ECA2FF0D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A60D-D3CB-4A24-8B68-35981A63569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7910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4296-0454-4D63-A69F-BB15ECA2FF0D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A60D-D3CB-4A24-8B68-35981A63569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32531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4296-0454-4D63-A69F-BB15ECA2FF0D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A60D-D3CB-4A24-8B68-35981A63569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54943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4296-0454-4D63-A69F-BB15ECA2FF0D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A60D-D3CB-4A24-8B68-35981A63569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98114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4296-0454-4D63-A69F-BB15ECA2FF0D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A60D-D3CB-4A24-8B68-35981A63569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45198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4296-0454-4D63-A69F-BB15ECA2FF0D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A60D-D3CB-4A24-8B68-35981A63569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26297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4296-0454-4D63-A69F-BB15ECA2FF0D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A60D-D3CB-4A24-8B68-35981A63569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14790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4296-0454-4D63-A69F-BB15ECA2FF0D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A60D-D3CB-4A24-8B68-35981A63569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61189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F4296-0454-4D63-A69F-BB15ECA2FF0D}" type="datetimeFigureOut">
              <a:rPr lang="sl-SI" smtClean="0"/>
              <a:t>17. 11. 2020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9A60D-D3CB-4A24-8B68-35981A63569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45157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o-4os.ce.edus.si/projekti/geo/orientacija/naklon-rez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356574" y="357505"/>
            <a:ext cx="9144000" cy="2387600"/>
          </a:xfrm>
        </p:spPr>
        <p:txBody>
          <a:bodyPr/>
          <a:lstStyle/>
          <a:p>
            <a:r>
              <a:rPr lang="sl-SI" dirty="0" smtClean="0"/>
              <a:t>RELIEF NA ZEMLJEVIDU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4" name="Slika 3" descr="http://mss.svarog.si/geografija/econtent/images/59/10985/06_06_0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984" y="2918142"/>
            <a:ext cx="9555015" cy="32122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994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</a:rPr>
              <a:t>Kako izračunamo relativno višino?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RELATIVNO VIŠINO izračunamo tako, da od višje nadmorske višine odštejemo nižjo.</a:t>
            </a:r>
          </a:p>
          <a:p>
            <a:pPr marL="0" indent="0">
              <a:buNone/>
            </a:pPr>
            <a:r>
              <a:rPr lang="sl-SI" dirty="0"/>
              <a:t>Primer: relativna višina med Triglavom (2864 m)  in Pivko (554 m) </a:t>
            </a:r>
          </a:p>
          <a:p>
            <a:pPr marL="0" indent="0">
              <a:buNone/>
            </a:pPr>
            <a:r>
              <a:rPr lang="sl-SI" dirty="0"/>
              <a:t>Račun:      2864 m – 554 m = 2310 m</a:t>
            </a:r>
          </a:p>
          <a:p>
            <a:pPr marL="0" indent="0">
              <a:buNone/>
            </a:pPr>
            <a:r>
              <a:rPr lang="sl-SI" dirty="0"/>
              <a:t>Relativna višina med Triglavom in Pivko je 2310 m.</a:t>
            </a:r>
          </a:p>
          <a:p>
            <a:pPr marL="0" indent="0">
              <a:buNone/>
            </a:pPr>
            <a:r>
              <a:rPr lang="sl-SI" dirty="0"/>
              <a:t>To pomeni, da bi se od Pivke do Triglava dvignili za celih 2310 m, prehodili pa bi seveda daljšo pot. </a:t>
            </a:r>
            <a:br>
              <a:rPr lang="sl-SI" dirty="0"/>
            </a:br>
            <a:endParaRPr lang="sl-SI" dirty="0"/>
          </a:p>
          <a:p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0665" y="365125"/>
            <a:ext cx="1629312" cy="162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827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Naloge prepiši v zvezek in odgovori.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468192"/>
            <a:ext cx="10515600" cy="5112911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sl-SI" dirty="0" smtClean="0"/>
              <a:t>1. Naštej </a:t>
            </a:r>
            <a:r>
              <a:rPr lang="sl-SI" dirty="0"/>
              <a:t>nekaj reliefnih </a:t>
            </a:r>
            <a:r>
              <a:rPr lang="sl-SI" dirty="0" smtClean="0"/>
              <a:t>oblik</a:t>
            </a:r>
            <a:r>
              <a:rPr lang="sl-SI" dirty="0"/>
              <a:t>!</a:t>
            </a:r>
          </a:p>
          <a:p>
            <a:pPr marL="0" indent="0">
              <a:buNone/>
            </a:pPr>
            <a:r>
              <a:rPr lang="sl-SI" dirty="0" smtClean="0"/>
              <a:t>2. Kako </a:t>
            </a:r>
            <a:r>
              <a:rPr lang="sl-SI" dirty="0"/>
              <a:t>je površje lahko prikazano na zemljevidu?</a:t>
            </a:r>
          </a:p>
          <a:p>
            <a:pPr marL="0" indent="0">
              <a:buNone/>
            </a:pPr>
            <a:r>
              <a:rPr lang="sl-SI" dirty="0"/>
              <a:t> </a:t>
            </a:r>
            <a:r>
              <a:rPr lang="sl-SI" dirty="0" smtClean="0"/>
              <a:t>Z </a:t>
            </a:r>
            <a:r>
              <a:rPr lang="sl-SI" dirty="0"/>
              <a:t>_________________, ki so razložene v višinski barvni </a:t>
            </a:r>
            <a:r>
              <a:rPr lang="sl-SI" dirty="0" smtClean="0"/>
              <a:t>lestvici,</a:t>
            </a:r>
            <a:endParaRPr lang="sl-SI" dirty="0"/>
          </a:p>
          <a:p>
            <a:pPr marL="0" lvl="0" indent="0">
              <a:buNone/>
            </a:pPr>
            <a:r>
              <a:rPr lang="sl-SI" dirty="0" smtClean="0"/>
              <a:t> </a:t>
            </a:r>
            <a:r>
              <a:rPr lang="sl-SI" dirty="0" smtClean="0"/>
              <a:t>s __________________,</a:t>
            </a:r>
            <a:endParaRPr lang="sl-SI" dirty="0"/>
          </a:p>
          <a:p>
            <a:pPr marL="0" lvl="0" indent="0">
              <a:buNone/>
            </a:pPr>
            <a:r>
              <a:rPr lang="sl-SI" dirty="0" smtClean="0"/>
              <a:t> </a:t>
            </a:r>
            <a:r>
              <a:rPr lang="sl-SI" dirty="0" smtClean="0"/>
              <a:t>s ___________________.</a:t>
            </a:r>
            <a:endParaRPr lang="sl-SI" dirty="0"/>
          </a:p>
          <a:p>
            <a:pPr marL="0" indent="0">
              <a:buNone/>
            </a:pPr>
            <a:r>
              <a:rPr lang="sl-SI" dirty="0"/>
              <a:t> </a:t>
            </a:r>
          </a:p>
          <a:p>
            <a:pPr marL="0" lvl="0" indent="0">
              <a:buNone/>
            </a:pPr>
            <a:r>
              <a:rPr lang="sl-SI" dirty="0" smtClean="0"/>
              <a:t>3. Kako </a:t>
            </a:r>
            <a:r>
              <a:rPr lang="sl-SI" dirty="0"/>
              <a:t>še drugače pravimo plastnicam</a:t>
            </a:r>
            <a:r>
              <a:rPr lang="sl-SI" dirty="0" smtClean="0"/>
              <a:t>?</a:t>
            </a:r>
          </a:p>
          <a:p>
            <a:pPr marL="0" lvl="0" indent="0">
              <a:buNone/>
            </a:pPr>
            <a:r>
              <a:rPr lang="sl-SI" dirty="0"/>
              <a:t> </a:t>
            </a:r>
            <a:r>
              <a:rPr lang="sl-SI" dirty="0" smtClean="0"/>
              <a:t>   </a:t>
            </a:r>
            <a:r>
              <a:rPr lang="sl-SI" dirty="0" smtClean="0"/>
              <a:t>Kaj </a:t>
            </a:r>
            <a:r>
              <a:rPr lang="sl-SI" dirty="0"/>
              <a:t>nam te črte sploh povejo</a:t>
            </a:r>
            <a:r>
              <a:rPr lang="sl-SI" dirty="0" smtClean="0"/>
              <a:t>?</a:t>
            </a:r>
            <a:endParaRPr lang="sl-SI" dirty="0"/>
          </a:p>
          <a:p>
            <a:pPr marL="0" indent="0">
              <a:buNone/>
            </a:pPr>
            <a:r>
              <a:rPr lang="sl-SI" dirty="0"/>
              <a:t> </a:t>
            </a:r>
            <a:r>
              <a:rPr lang="sl-SI" dirty="0" smtClean="0"/>
              <a:t>4. </a:t>
            </a:r>
            <a:r>
              <a:rPr lang="sl-SI" dirty="0" smtClean="0"/>
              <a:t>Dopolni!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Tam</a:t>
            </a:r>
            <a:r>
              <a:rPr lang="sl-SI" dirty="0"/>
              <a:t>, kjer so plastnice bolj ____________, tam je pobočje bolj </a:t>
            </a:r>
            <a:r>
              <a:rPr lang="sl-SI" dirty="0" smtClean="0"/>
              <a:t>strmo. Tam</a:t>
            </a:r>
            <a:r>
              <a:rPr lang="sl-SI" dirty="0"/>
              <a:t>, kjer so plastnice bolj _____________, tam je pobočje bolj položno.</a:t>
            </a:r>
          </a:p>
          <a:p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0665" y="365125"/>
            <a:ext cx="1629312" cy="162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41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sl-SI" dirty="0" smtClean="0"/>
              <a:t>5. Kaj </a:t>
            </a:r>
            <a:r>
              <a:rPr lang="sl-SI" dirty="0"/>
              <a:t>nam pove </a:t>
            </a:r>
            <a:r>
              <a:rPr lang="sl-SI" u="sng" dirty="0"/>
              <a:t>nadmorska višina</a:t>
            </a:r>
            <a:r>
              <a:rPr lang="sl-SI" dirty="0" smtClean="0"/>
              <a:t>?</a:t>
            </a:r>
            <a:r>
              <a:rPr lang="sl-SI" dirty="0"/>
              <a:t> </a:t>
            </a:r>
          </a:p>
          <a:p>
            <a:pPr marL="0" indent="0">
              <a:buNone/>
            </a:pPr>
            <a:r>
              <a:rPr lang="sl-SI" dirty="0"/>
              <a:t>Nadmorska višina nam pove, kako visoko nad ______________ smo</a:t>
            </a:r>
            <a:r>
              <a:rPr lang="sl-SI" dirty="0" smtClean="0"/>
              <a:t>. To je </a:t>
            </a:r>
            <a:r>
              <a:rPr lang="sl-SI" dirty="0" smtClean="0"/>
              <a:t>navpična </a:t>
            </a:r>
            <a:r>
              <a:rPr lang="sl-SI" dirty="0"/>
              <a:t>oddaljenost neke točke na Zemljinem površju od ________________ morja. Ta razdalja se imenuje </a:t>
            </a:r>
            <a:r>
              <a:rPr lang="sl-SI" dirty="0" smtClean="0"/>
              <a:t>tudi _______________________</a:t>
            </a:r>
            <a:r>
              <a:rPr lang="sl-SI" b="1" dirty="0" smtClean="0"/>
              <a:t> </a:t>
            </a:r>
            <a:r>
              <a:rPr lang="sl-SI" b="1" dirty="0"/>
              <a:t>višina</a:t>
            </a:r>
            <a:r>
              <a:rPr lang="sl-SI" dirty="0"/>
              <a:t>. </a:t>
            </a:r>
          </a:p>
          <a:p>
            <a:pPr marL="0" indent="0">
              <a:buNone/>
            </a:pPr>
            <a:endParaRPr lang="sl-SI" dirty="0"/>
          </a:p>
          <a:p>
            <a:pPr marL="0" lvl="0" indent="0">
              <a:buNone/>
            </a:pPr>
            <a:r>
              <a:rPr lang="sl-SI" dirty="0" smtClean="0"/>
              <a:t>6. Kaj </a:t>
            </a:r>
            <a:r>
              <a:rPr lang="sl-SI" dirty="0"/>
              <a:t>nam pove </a:t>
            </a:r>
            <a:r>
              <a:rPr lang="sl-SI" u="sng" dirty="0"/>
              <a:t>relativna višina</a:t>
            </a:r>
            <a:r>
              <a:rPr lang="sl-SI" dirty="0"/>
              <a:t>?</a:t>
            </a:r>
          </a:p>
          <a:p>
            <a:pPr marL="0" indent="0">
              <a:buNone/>
            </a:pPr>
            <a:r>
              <a:rPr lang="sl-SI" dirty="0" smtClean="0"/>
              <a:t>Relativna </a:t>
            </a:r>
            <a:r>
              <a:rPr lang="sl-SI" dirty="0"/>
              <a:t>višina nam pove, koliko je ____________ med eno in drugo nadmorsko višino.  Tako lahko hitro izračunamo, koliko _________ se moramo povzpeti.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0665" y="365125"/>
            <a:ext cx="1629312" cy="162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20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NALOGA: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Na zemljevidu poišči absolutno nadmorsko višino svojega kraja. Izračunaj relativno nadmorsko višino kraja med Triglavom in svojim domačim krajem.</a:t>
            </a:r>
          </a:p>
          <a:p>
            <a:r>
              <a:rPr lang="sl-SI" dirty="0" smtClean="0"/>
              <a:t>Izračunaj relativno nadmorsko višino med Pivko in Snežnikom.</a:t>
            </a:r>
          </a:p>
          <a:p>
            <a:r>
              <a:rPr lang="sl-SI" dirty="0" smtClean="0"/>
              <a:t>Izračunaj relativno nadmorsko višino med Trojico in Vremščico.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0665" y="365125"/>
            <a:ext cx="1629312" cy="162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54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85611" y="404814"/>
            <a:ext cx="10586434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sl-SI" altLang="sl-SI" sz="2400" dirty="0">
                <a:solidFill>
                  <a:srgbClr val="FF0000"/>
                </a:solidFill>
                <a:latin typeface="Arial" panose="020B0604020202020204" pitchFamily="34" charset="0"/>
              </a:rPr>
              <a:t>Relief je </a:t>
            </a:r>
            <a:r>
              <a:rPr lang="sl-SI" altLang="sl-SI" sz="2400" b="1" dirty="0">
                <a:solidFill>
                  <a:srgbClr val="FF0000"/>
                </a:solidFill>
                <a:latin typeface="Arial" panose="020B0604020202020204" pitchFamily="34" charset="0"/>
              </a:rPr>
              <a:t>oblikovanost zemeljskega površja </a:t>
            </a:r>
            <a:r>
              <a:rPr lang="sl-SI" altLang="sl-SI" sz="2400" dirty="0">
                <a:solidFill>
                  <a:srgbClr val="FF0000"/>
                </a:solidFill>
                <a:latin typeface="Arial" panose="020B0604020202020204" pitchFamily="34" charset="0"/>
              </a:rPr>
              <a:t>na določenem območju. </a:t>
            </a:r>
          </a:p>
          <a:p>
            <a:pPr algn="ctr"/>
            <a:endParaRPr lang="sl-SI" altLang="sl-SI" sz="24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sl-SI" altLang="sl-SI" sz="2400" dirty="0" smtClean="0">
                <a:latin typeface="Arial" panose="020B0604020202020204" pitchFamily="34" charset="0"/>
              </a:rPr>
              <a:t>Po </a:t>
            </a:r>
            <a:r>
              <a:rPr lang="sl-SI" altLang="sl-SI" sz="2400" dirty="0">
                <a:latin typeface="Arial" panose="020B0604020202020204" pitchFamily="34" charset="0"/>
              </a:rPr>
              <a:t>višini pa relief razdelimo: </a:t>
            </a:r>
          </a:p>
          <a:p>
            <a:pPr marL="342900" indent="-342900" algn="ctr">
              <a:buFont typeface="Wingdings" panose="05000000000000000000" pitchFamily="2" charset="2"/>
              <a:buChar char="§"/>
            </a:pPr>
            <a:r>
              <a:rPr lang="sl-SI" altLang="sl-SI" sz="2400" dirty="0">
                <a:latin typeface="Arial" panose="020B0604020202020204" pitchFamily="34" charset="0"/>
              </a:rPr>
              <a:t>NIŽAVJA (100-200 m) </a:t>
            </a:r>
          </a:p>
          <a:p>
            <a:pPr marL="342900" indent="-342900" algn="ctr">
              <a:buFont typeface="Wingdings" panose="05000000000000000000" pitchFamily="2" charset="2"/>
              <a:buChar char="§"/>
            </a:pPr>
            <a:r>
              <a:rPr lang="sl-SI" altLang="sl-SI" sz="2400" dirty="0">
                <a:latin typeface="Arial" panose="020B0604020202020204" pitchFamily="34" charset="0"/>
              </a:rPr>
              <a:t>GRIČEVJA (do 500 m) </a:t>
            </a:r>
          </a:p>
          <a:p>
            <a:pPr marL="342900" indent="-342900" algn="ctr">
              <a:buFont typeface="Wingdings" panose="05000000000000000000" pitchFamily="2" charset="2"/>
              <a:buChar char="§"/>
            </a:pPr>
            <a:r>
              <a:rPr lang="sl-SI" altLang="sl-SI" sz="2400" dirty="0">
                <a:latin typeface="Arial" panose="020B0604020202020204" pitchFamily="34" charset="0"/>
              </a:rPr>
              <a:t>HRIBOVJA ( do 1500 m) </a:t>
            </a:r>
          </a:p>
          <a:p>
            <a:pPr marL="342900" indent="-342900" algn="ctr">
              <a:buFont typeface="Wingdings" panose="05000000000000000000" pitchFamily="2" charset="2"/>
              <a:buChar char="§"/>
            </a:pPr>
            <a:r>
              <a:rPr lang="sl-SI" altLang="sl-SI" sz="2400" dirty="0">
                <a:latin typeface="Arial" panose="020B0604020202020204" pitchFamily="34" charset="0"/>
              </a:rPr>
              <a:t>GOROVJA  ( nad 1500 m )</a:t>
            </a:r>
          </a:p>
          <a:p>
            <a:pPr algn="ctr"/>
            <a:endParaRPr lang="sl-SI" altLang="sl-SI" sz="2400" dirty="0">
              <a:latin typeface="Arial" panose="020B0604020202020204" pitchFamily="34" charset="0"/>
            </a:endParaRPr>
          </a:p>
          <a:p>
            <a:pPr algn="ctr"/>
            <a:endParaRPr lang="sl-SI" altLang="sl-SI" sz="2400" dirty="0">
              <a:latin typeface="Arial" panose="020B0604020202020204" pitchFamily="34" charset="0"/>
            </a:endParaRPr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4002870" y="3526195"/>
            <a:ext cx="7369175" cy="2857500"/>
            <a:chOff x="2337" y="1730"/>
            <a:chExt cx="7632" cy="3600"/>
          </a:xfrm>
        </p:grpSpPr>
        <p:sp>
          <p:nvSpPr>
            <p:cNvPr id="4" name="AutoShape 6"/>
            <p:cNvSpPr>
              <a:spLocks noChangeAspect="1" noChangeArrowheads="1" noTextEdit="1"/>
            </p:cNvSpPr>
            <p:nvPr/>
          </p:nvSpPr>
          <p:spPr bwMode="auto">
            <a:xfrm>
              <a:off x="2337" y="1730"/>
              <a:ext cx="7632" cy="3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2337" y="1829"/>
              <a:ext cx="7488" cy="3288"/>
            </a:xfrm>
            <a:custGeom>
              <a:avLst/>
              <a:gdLst>
                <a:gd name="T0" fmla="*/ 0 w 9360"/>
                <a:gd name="T1" fmla="*/ 4110 h 4110"/>
                <a:gd name="T2" fmla="*/ 360 w 9360"/>
                <a:gd name="T3" fmla="*/ 3750 h 4110"/>
                <a:gd name="T4" fmla="*/ 1620 w 9360"/>
                <a:gd name="T5" fmla="*/ 3030 h 4110"/>
                <a:gd name="T6" fmla="*/ 2880 w 9360"/>
                <a:gd name="T7" fmla="*/ 3750 h 4110"/>
                <a:gd name="T8" fmla="*/ 4500 w 9360"/>
                <a:gd name="T9" fmla="*/ 2310 h 4110"/>
                <a:gd name="T10" fmla="*/ 5940 w 9360"/>
                <a:gd name="T11" fmla="*/ 2670 h 4110"/>
                <a:gd name="T12" fmla="*/ 7920 w 9360"/>
                <a:gd name="T13" fmla="*/ 150 h 4110"/>
                <a:gd name="T14" fmla="*/ 9360 w 9360"/>
                <a:gd name="T15" fmla="*/ 3570 h 4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360" h="4110">
                  <a:moveTo>
                    <a:pt x="0" y="4110"/>
                  </a:moveTo>
                  <a:cubicBezTo>
                    <a:pt x="45" y="4020"/>
                    <a:pt x="90" y="3930"/>
                    <a:pt x="360" y="3750"/>
                  </a:cubicBezTo>
                  <a:cubicBezTo>
                    <a:pt x="630" y="3570"/>
                    <a:pt x="1200" y="3030"/>
                    <a:pt x="1620" y="3030"/>
                  </a:cubicBezTo>
                  <a:cubicBezTo>
                    <a:pt x="2040" y="3030"/>
                    <a:pt x="2400" y="3870"/>
                    <a:pt x="2880" y="3750"/>
                  </a:cubicBezTo>
                  <a:cubicBezTo>
                    <a:pt x="3360" y="3630"/>
                    <a:pt x="3990" y="2490"/>
                    <a:pt x="4500" y="2310"/>
                  </a:cubicBezTo>
                  <a:cubicBezTo>
                    <a:pt x="5010" y="2130"/>
                    <a:pt x="5370" y="3030"/>
                    <a:pt x="5940" y="2670"/>
                  </a:cubicBezTo>
                  <a:cubicBezTo>
                    <a:pt x="6510" y="2310"/>
                    <a:pt x="7350" y="0"/>
                    <a:pt x="7920" y="150"/>
                  </a:cubicBezTo>
                  <a:cubicBezTo>
                    <a:pt x="8490" y="300"/>
                    <a:pt x="8925" y="1935"/>
                    <a:pt x="9360" y="357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3875406" y="4584839"/>
            <a:ext cx="7485062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sl-SI" altLang="sl-SI" sz="1400" dirty="0">
                <a:latin typeface="Comic Sans MS" panose="030F0702030302020204" pitchFamily="66" charset="0"/>
                <a:cs typeface="Times New Roman" panose="02020603050405020304" pitchFamily="18" charset="0"/>
              </a:rPr>
              <a:t>                                                                                  </a:t>
            </a:r>
            <a:r>
              <a:rPr lang="sl-SI" altLang="sl-SI" sz="1400" dirty="0">
                <a:latin typeface="Comic Sans MS" panose="030F0702030302020204" pitchFamily="66" charset="0"/>
              </a:rPr>
              <a:t>                             </a:t>
            </a:r>
            <a:r>
              <a:rPr lang="sl-SI" altLang="sl-SI" sz="1400" dirty="0">
                <a:latin typeface="Comic Sans MS" panose="030F0702030302020204" pitchFamily="66" charset="0"/>
                <a:cs typeface="Times New Roman" panose="02020603050405020304" pitchFamily="18" charset="0"/>
              </a:rPr>
              <a:t> 1</a:t>
            </a:r>
            <a:r>
              <a:rPr lang="sl-SI" altLang="sl-SI" sz="1400" dirty="0">
                <a:latin typeface="Comic Sans MS" panose="030F0702030302020204" pitchFamily="66" charset="0"/>
              </a:rPr>
              <a:t>5</a:t>
            </a:r>
            <a:r>
              <a:rPr lang="sl-SI" altLang="sl-SI" sz="1400" dirty="0">
                <a:latin typeface="Comic Sans MS" panose="030F0702030302020204" pitchFamily="66" charset="0"/>
                <a:cs typeface="Times New Roman" panose="02020603050405020304" pitchFamily="18" charset="0"/>
              </a:rPr>
              <a:t>00 m </a:t>
            </a:r>
            <a:r>
              <a:rPr lang="sl-SI" altLang="sl-SI" sz="2000" b="1" dirty="0">
                <a:latin typeface="Arial" panose="020B0604020202020204" pitchFamily="34" charset="0"/>
                <a:cs typeface="Times New Roman" panose="02020603050405020304" pitchFamily="18" charset="0"/>
              </a:rPr>
              <a:t>→</a:t>
            </a:r>
            <a:endParaRPr lang="sl-SI" altLang="sl-SI" sz="1100" dirty="0">
              <a:latin typeface="Arial" panose="020B0604020202020204" pitchFamily="34" charset="0"/>
            </a:endParaRPr>
          </a:p>
          <a:p>
            <a:pPr eaLnBrk="0" hangingPunct="0"/>
            <a:r>
              <a:rPr lang="sl-SI" altLang="sl-SI" sz="1400" dirty="0"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</a:t>
            </a:r>
            <a:r>
              <a:rPr lang="sl-SI" altLang="sl-SI" sz="1400" dirty="0">
                <a:latin typeface="Arial" panose="020B0604020202020204" pitchFamily="34" charset="0"/>
              </a:rPr>
              <a:t>                        </a:t>
            </a:r>
            <a:r>
              <a:rPr lang="sl-SI" altLang="sl-SI" sz="1400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l-SI" altLang="sl-SI" sz="1400" dirty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gorovje</a:t>
            </a:r>
            <a:endParaRPr lang="sl-SI" altLang="sl-SI" sz="11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0" hangingPunct="0"/>
            <a:r>
              <a:rPr lang="sl-SI" altLang="sl-SI" sz="1400" dirty="0">
                <a:latin typeface="Comic Sans MS" panose="030F0702030302020204" pitchFamily="66" charset="0"/>
                <a:cs typeface="Times New Roman" panose="02020603050405020304" pitchFamily="18" charset="0"/>
              </a:rPr>
              <a:t>   </a:t>
            </a:r>
            <a:r>
              <a:rPr lang="sl-SI" altLang="sl-SI" sz="1400" dirty="0">
                <a:latin typeface="Comic Sans MS" panose="030F0702030302020204" pitchFamily="66" charset="0"/>
              </a:rPr>
              <a:t>                                                              </a:t>
            </a:r>
            <a:r>
              <a:rPr lang="sl-SI" altLang="sl-SI" sz="20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HRIB</a:t>
            </a:r>
            <a:endParaRPr lang="sl-SI" altLang="sl-SI" sz="1700" b="1" dirty="0">
              <a:latin typeface="Arial" panose="020B0604020202020204" pitchFamily="34" charset="0"/>
            </a:endParaRPr>
          </a:p>
          <a:p>
            <a:pPr eaLnBrk="0" hangingPunct="0"/>
            <a:r>
              <a:rPr lang="sl-SI" altLang="sl-SI" sz="1400" dirty="0">
                <a:latin typeface="Comic Sans MS" panose="030F0702030302020204" pitchFamily="66" charset="0"/>
                <a:cs typeface="Times New Roman" panose="02020603050405020304" pitchFamily="18" charset="0"/>
              </a:rPr>
              <a:t>      </a:t>
            </a:r>
            <a:r>
              <a:rPr lang="sl-SI" altLang="sl-SI" sz="1400" dirty="0">
                <a:latin typeface="Comic Sans MS" panose="030F0702030302020204" pitchFamily="66" charset="0"/>
              </a:rPr>
              <a:t>                                                    </a:t>
            </a:r>
            <a:r>
              <a:rPr lang="sl-SI" altLang="sl-SI" sz="1400" dirty="0">
                <a:latin typeface="Comic Sans MS" panose="030F0702030302020204" pitchFamily="66" charset="0"/>
                <a:cs typeface="Times New Roman" panose="02020603050405020304" pitchFamily="18" charset="0"/>
              </a:rPr>
              <a:t>500 m – 1</a:t>
            </a:r>
            <a:r>
              <a:rPr lang="sl-SI" altLang="sl-SI" sz="1400" dirty="0">
                <a:latin typeface="Comic Sans MS" panose="030F0702030302020204" pitchFamily="66" charset="0"/>
              </a:rPr>
              <a:t>5</a:t>
            </a:r>
            <a:r>
              <a:rPr lang="sl-SI" altLang="sl-SI" sz="1400" dirty="0">
                <a:latin typeface="Comic Sans MS" panose="030F0702030302020204" pitchFamily="66" charset="0"/>
                <a:cs typeface="Times New Roman" panose="02020603050405020304" pitchFamily="18" charset="0"/>
              </a:rPr>
              <a:t>00 m</a:t>
            </a:r>
            <a:endParaRPr lang="sl-SI" altLang="sl-SI" sz="1100" dirty="0">
              <a:latin typeface="Arial" panose="020B0604020202020204" pitchFamily="34" charset="0"/>
            </a:endParaRPr>
          </a:p>
          <a:p>
            <a:pPr eaLnBrk="0" hangingPunct="0"/>
            <a:r>
              <a:rPr lang="sl-SI" altLang="sl-SI" sz="1400" dirty="0">
                <a:latin typeface="Comic Sans MS" panose="030F0702030302020204" pitchFamily="66" charset="0"/>
                <a:cs typeface="Times New Roman" panose="02020603050405020304" pitchFamily="18" charset="0"/>
              </a:rPr>
              <a:t>                </a:t>
            </a:r>
            <a:r>
              <a:rPr lang="sl-SI" altLang="sl-SI" sz="1400" dirty="0">
                <a:latin typeface="Comic Sans MS" panose="030F0702030302020204" pitchFamily="66" charset="0"/>
              </a:rPr>
              <a:t>  </a:t>
            </a:r>
            <a:r>
              <a:rPr lang="sl-SI" altLang="sl-SI" sz="20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GRIČ     </a:t>
            </a:r>
            <a:r>
              <a:rPr lang="sl-SI" altLang="sl-SI" sz="1400" dirty="0">
                <a:latin typeface="Comic Sans MS" panose="030F0702030302020204" pitchFamily="66" charset="0"/>
                <a:cs typeface="Times New Roman" panose="02020603050405020304" pitchFamily="18" charset="0"/>
              </a:rPr>
              <a:t>           </a:t>
            </a:r>
            <a:endParaRPr lang="sl-SI" altLang="sl-SI" sz="1100" dirty="0">
              <a:latin typeface="Arial" panose="020B0604020202020204" pitchFamily="34" charset="0"/>
            </a:endParaRPr>
          </a:p>
          <a:p>
            <a:pPr eaLnBrk="0" hangingPunct="0"/>
            <a:r>
              <a:rPr lang="sl-SI" altLang="sl-SI" sz="1400" dirty="0">
                <a:latin typeface="Comic Sans MS" panose="030F0702030302020204" pitchFamily="66" charset="0"/>
                <a:cs typeface="Times New Roman" panose="02020603050405020304" pitchFamily="18" charset="0"/>
              </a:rPr>
              <a:t>         </a:t>
            </a:r>
            <a:r>
              <a:rPr lang="sl-SI" altLang="sl-SI" sz="1400" dirty="0">
                <a:latin typeface="Comic Sans MS" panose="030F0702030302020204" pitchFamily="66" charset="0"/>
              </a:rPr>
              <a:t>   </a:t>
            </a:r>
            <a:r>
              <a:rPr lang="sl-SI" altLang="sl-SI" sz="1400" dirty="0">
                <a:latin typeface="Comic Sans MS" panose="030F0702030302020204" pitchFamily="66" charset="0"/>
                <a:cs typeface="Times New Roman" panose="02020603050405020304" pitchFamily="18" charset="0"/>
              </a:rPr>
              <a:t>200 m – 500 m                 </a:t>
            </a:r>
            <a:r>
              <a:rPr lang="sl-SI" altLang="sl-SI" sz="1400" dirty="0">
                <a:latin typeface="Comic Sans MS" panose="030F0702030302020204" pitchFamily="66" charset="0"/>
              </a:rPr>
              <a:t>            </a:t>
            </a:r>
            <a:r>
              <a:rPr lang="sl-SI" altLang="sl-SI" sz="1400" dirty="0">
                <a:latin typeface="Comic Sans MS" panose="030F0702030302020204" pitchFamily="66" charset="0"/>
                <a:cs typeface="Times New Roman" panose="02020603050405020304" pitchFamily="18" charset="0"/>
              </a:rPr>
              <a:t>  </a:t>
            </a:r>
            <a:r>
              <a:rPr lang="sl-SI" altLang="sl-SI" sz="1400" dirty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hribovje</a:t>
            </a:r>
            <a:endParaRPr lang="sl-SI" altLang="sl-SI" sz="11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0" hangingPunct="0"/>
            <a:r>
              <a:rPr lang="sl-SI" altLang="sl-SI" sz="1400" dirty="0">
                <a:latin typeface="Comic Sans MS" panose="030F0702030302020204" pitchFamily="66" charset="0"/>
                <a:cs typeface="Times New Roman" panose="02020603050405020304" pitchFamily="18" charset="0"/>
              </a:rPr>
              <a:t>            </a:t>
            </a:r>
            <a:r>
              <a:rPr lang="sl-SI" altLang="sl-SI" sz="1400" dirty="0">
                <a:latin typeface="Comic Sans MS" panose="030F0702030302020204" pitchFamily="66" charset="0"/>
              </a:rPr>
              <a:t>     </a:t>
            </a:r>
            <a:r>
              <a:rPr lang="sl-SI" altLang="sl-SI" sz="1400" dirty="0"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sl-SI" altLang="sl-SI" sz="1400" dirty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gričevje</a:t>
            </a:r>
            <a:endParaRPr lang="sl-SI" altLang="sl-SI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9206464" y="4066520"/>
            <a:ext cx="1439862" cy="103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sl-SI" altLang="sl-SI" sz="1400" dirty="0">
                <a:latin typeface="Comic Sans MS" panose="030F0702030302020204" pitchFamily="66" charset="0"/>
                <a:cs typeface="Times New Roman" panose="02020603050405020304" pitchFamily="18" charset="0"/>
              </a:rPr>
              <a:t>                                                                                    </a:t>
            </a:r>
            <a:r>
              <a:rPr lang="sl-SI" altLang="sl-SI" sz="1400" dirty="0">
                <a:latin typeface="Comic Sans MS" panose="030F0702030302020204" pitchFamily="66" charset="0"/>
              </a:rPr>
              <a:t>                           </a:t>
            </a:r>
          </a:p>
          <a:p>
            <a:pPr algn="r"/>
            <a:r>
              <a:rPr lang="sl-SI" altLang="sl-SI" sz="1400" dirty="0">
                <a:latin typeface="Comic Sans MS" panose="030F0702030302020204" pitchFamily="66" charset="0"/>
              </a:rPr>
              <a:t>       </a:t>
            </a:r>
            <a:r>
              <a:rPr lang="sl-SI" altLang="sl-SI" sz="20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GORA</a:t>
            </a:r>
            <a:endParaRPr lang="sl-SI" altLang="sl-SI" sz="1700" b="1" dirty="0">
              <a:latin typeface="Arial" panose="020B0604020202020204" pitchFamily="34" charset="0"/>
            </a:endParaRPr>
          </a:p>
          <a:p>
            <a:pPr algn="r" eaLnBrk="0" hangingPunct="0"/>
            <a:endParaRPr lang="sl-SI" altLang="sl-SI" sz="28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62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2"/>
          <p:cNvGrpSpPr>
            <a:grpSpLocks noChangeAspect="1"/>
          </p:cNvGrpSpPr>
          <p:nvPr/>
        </p:nvGrpSpPr>
        <p:grpSpPr bwMode="auto">
          <a:xfrm>
            <a:off x="1919289" y="333376"/>
            <a:ext cx="8497887" cy="3527425"/>
            <a:chOff x="-2654" y="-910"/>
            <a:chExt cx="5851" cy="4518"/>
          </a:xfrm>
        </p:grpSpPr>
        <p:cxnSp>
          <p:nvCxnSpPr>
            <p:cNvPr id="1028" name="_s1028"/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5400000" flipH="1">
              <a:off x="1149" y="41"/>
              <a:ext cx="293" cy="2047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>
              <a:off x="126" y="1064"/>
              <a:ext cx="293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" name="_s1030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-899" y="41"/>
              <a:ext cx="293" cy="204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1031"/>
            <p:cNvSpPr>
              <a:spLocks noChangeArrowheads="1"/>
            </p:cNvSpPr>
            <p:nvPr/>
          </p:nvSpPr>
          <p:spPr bwMode="auto">
            <a:xfrm>
              <a:off x="-606" y="-157"/>
              <a:ext cx="1755" cy="1074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5039" tIns="42520" rIns="85039" bIns="425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altLang="sl-SI" sz="2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PRIKAZOVANJE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altLang="sl-SI" sz="2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POVRŠJA</a:t>
              </a:r>
            </a:p>
          </p:txBody>
        </p:sp>
        <p:sp>
          <p:nvSpPr>
            <p:cNvPr id="4" name="_s1032"/>
            <p:cNvSpPr>
              <a:spLocks noChangeArrowheads="1"/>
            </p:cNvSpPr>
            <p:nvPr/>
          </p:nvSpPr>
          <p:spPr bwMode="auto">
            <a:xfrm>
              <a:off x="-2654" y="1210"/>
              <a:ext cx="1755" cy="60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5039" tIns="42520" rIns="85039" bIns="425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altLang="sl-SI" sz="2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s plastnicami</a:t>
              </a:r>
            </a:p>
          </p:txBody>
        </p:sp>
        <p:sp>
          <p:nvSpPr>
            <p:cNvPr id="5" name="_s1033"/>
            <p:cNvSpPr>
              <a:spLocks noChangeArrowheads="1"/>
            </p:cNvSpPr>
            <p:nvPr/>
          </p:nvSpPr>
          <p:spPr bwMode="auto">
            <a:xfrm>
              <a:off x="-606" y="1210"/>
              <a:ext cx="1755" cy="60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5039" tIns="42520" rIns="85039" bIns="425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altLang="sl-SI" sz="2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s senčenjem</a:t>
              </a:r>
            </a:p>
          </p:txBody>
        </p:sp>
        <p:sp>
          <p:nvSpPr>
            <p:cNvPr id="6" name="_s1034"/>
            <p:cNvSpPr>
              <a:spLocks noChangeArrowheads="1"/>
            </p:cNvSpPr>
            <p:nvPr/>
          </p:nvSpPr>
          <p:spPr bwMode="auto">
            <a:xfrm>
              <a:off x="1442" y="1210"/>
              <a:ext cx="1755" cy="60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5039" tIns="42520" rIns="85039" bIns="425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altLang="sl-SI" sz="2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z barvami</a:t>
              </a:r>
            </a:p>
          </p:txBody>
        </p:sp>
      </p:grpSp>
      <p:pic>
        <p:nvPicPr>
          <p:cNvPr id="5140" name="Picture 20" descr="SENCENJ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51088" y="2708275"/>
            <a:ext cx="7777162" cy="3384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43" name="Line 23"/>
          <p:cNvSpPr>
            <a:spLocks noChangeShapeType="1"/>
          </p:cNvSpPr>
          <p:nvPr/>
        </p:nvSpPr>
        <p:spPr bwMode="auto">
          <a:xfrm>
            <a:off x="3216275" y="2492376"/>
            <a:ext cx="0" cy="504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>
            <a:off x="6024563" y="2492376"/>
            <a:ext cx="0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145" name="Line 25"/>
          <p:cNvSpPr>
            <a:spLocks noChangeShapeType="1"/>
          </p:cNvSpPr>
          <p:nvPr/>
        </p:nvSpPr>
        <p:spPr bwMode="auto">
          <a:xfrm>
            <a:off x="9048750" y="2565400"/>
            <a:ext cx="0" cy="503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634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merilo0003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9334" y="160359"/>
            <a:ext cx="4537075" cy="6553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512158" y="549276"/>
            <a:ext cx="5962918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  <a:buFontTx/>
              <a:buChar char="-"/>
            </a:pPr>
            <a:r>
              <a:rPr lang="sl-SI" altLang="sl-SI" sz="2400" dirty="0" smtClean="0">
                <a:latin typeface="Arial" panose="020B0604020202020204" pitchFamily="34" charset="0"/>
              </a:rPr>
              <a:t>Na </a:t>
            </a:r>
            <a:r>
              <a:rPr lang="sl-SI" altLang="sl-SI" sz="2400" dirty="0">
                <a:latin typeface="Arial" panose="020B0604020202020204" pitchFamily="34" charset="0"/>
              </a:rPr>
              <a:t>zemljevidu je površje </a:t>
            </a:r>
            <a:r>
              <a:rPr lang="sl-SI" altLang="sl-SI" sz="2400" dirty="0" smtClean="0">
                <a:latin typeface="Arial" panose="020B0604020202020204" pitchFamily="34" charset="0"/>
              </a:rPr>
              <a:t>( </a:t>
            </a:r>
            <a:r>
              <a:rPr lang="sl-SI" altLang="sl-SI" sz="2400" dirty="0">
                <a:latin typeface="Arial" panose="020B0604020202020204" pitchFamily="34" charset="0"/>
              </a:rPr>
              <a:t>relief ) </a:t>
            </a:r>
            <a:r>
              <a:rPr lang="sl-SI" altLang="sl-SI" sz="2400" dirty="0" smtClean="0">
                <a:latin typeface="Arial" panose="020B0604020202020204" pitchFamily="34" charset="0"/>
              </a:rPr>
              <a:t>prikazano </a:t>
            </a:r>
            <a:r>
              <a:rPr lang="sl-SI" altLang="sl-SI" sz="2400" dirty="0">
                <a:latin typeface="Arial" panose="020B0604020202020204" pitchFamily="34" charset="0"/>
              </a:rPr>
              <a:t>tako, kot ga vidimo iz letala. </a:t>
            </a:r>
            <a:endParaRPr lang="sl-SI" altLang="sl-SI" sz="2400" dirty="0" smtClean="0">
              <a:latin typeface="Arial" panose="020B0604020202020204" pitchFamily="34" charset="0"/>
            </a:endParaRPr>
          </a:p>
          <a:p>
            <a:pPr marL="342900" indent="-342900" algn="ctr">
              <a:spcBef>
                <a:spcPct val="50000"/>
              </a:spcBef>
              <a:buFontTx/>
              <a:buChar char="-"/>
            </a:pPr>
            <a:r>
              <a:rPr lang="sl-SI" altLang="sl-SI" sz="2400" dirty="0" smtClean="0">
                <a:latin typeface="Arial" panose="020B0604020202020204" pitchFamily="34" charset="0"/>
              </a:rPr>
              <a:t>Tam</a:t>
            </a:r>
            <a:r>
              <a:rPr lang="sl-SI" altLang="sl-SI" sz="2400" dirty="0">
                <a:latin typeface="Arial" panose="020B0604020202020204" pitchFamily="34" charset="0"/>
              </a:rPr>
              <a:t>, kjer so plastnice </a:t>
            </a:r>
            <a:r>
              <a:rPr lang="sl-SI" altLang="sl-SI" sz="2400" dirty="0">
                <a:solidFill>
                  <a:srgbClr val="FF0000"/>
                </a:solidFill>
                <a:latin typeface="Arial" panose="020B0604020202020204" pitchFamily="34" charset="0"/>
              </a:rPr>
              <a:t>bolj skupaj</a:t>
            </a:r>
            <a:r>
              <a:rPr lang="sl-SI" altLang="sl-SI" sz="2400" dirty="0">
                <a:latin typeface="Arial" panose="020B0604020202020204" pitchFamily="34" charset="0"/>
              </a:rPr>
              <a:t>, je pobočje bolj </a:t>
            </a:r>
            <a:r>
              <a:rPr lang="sl-SI" altLang="sl-SI" sz="2400" dirty="0">
                <a:solidFill>
                  <a:srgbClr val="FF0000"/>
                </a:solidFill>
                <a:latin typeface="Arial" panose="020B0604020202020204" pitchFamily="34" charset="0"/>
              </a:rPr>
              <a:t>strmo</a:t>
            </a:r>
            <a:r>
              <a:rPr lang="sl-SI" altLang="sl-SI" sz="2400" dirty="0">
                <a:latin typeface="Arial" panose="020B0604020202020204" pitchFamily="34" charset="0"/>
              </a:rPr>
              <a:t>, kjer so </a:t>
            </a:r>
            <a:r>
              <a:rPr lang="sl-SI" altLang="sl-SI" sz="2400" dirty="0">
                <a:solidFill>
                  <a:srgbClr val="FF0000"/>
                </a:solidFill>
                <a:latin typeface="Arial" panose="020B0604020202020204" pitchFamily="34" charset="0"/>
              </a:rPr>
              <a:t>bolj narazen</a:t>
            </a:r>
            <a:r>
              <a:rPr lang="sl-SI" altLang="sl-SI" sz="2400" dirty="0">
                <a:latin typeface="Arial" panose="020B0604020202020204" pitchFamily="34" charset="0"/>
              </a:rPr>
              <a:t>, pa bolj </a:t>
            </a:r>
            <a:r>
              <a:rPr lang="sl-SI" altLang="sl-SI" sz="2400" dirty="0">
                <a:solidFill>
                  <a:srgbClr val="FF0000"/>
                </a:solidFill>
                <a:latin typeface="Arial" panose="020B0604020202020204" pitchFamily="34" charset="0"/>
              </a:rPr>
              <a:t>položno</a:t>
            </a:r>
            <a:r>
              <a:rPr lang="sl-SI" altLang="sl-SI" sz="2400" dirty="0">
                <a:latin typeface="Arial" panose="020B0604020202020204" pitchFamily="34" charset="0"/>
              </a:rPr>
              <a:t>. </a:t>
            </a:r>
            <a:endParaRPr lang="sl-SI" altLang="sl-SI" sz="2400" dirty="0" smtClean="0">
              <a:latin typeface="Arial" panose="020B0604020202020204" pitchFamily="34" charset="0"/>
            </a:endParaRPr>
          </a:p>
          <a:p>
            <a:pPr marL="342900" indent="-342900" algn="ctr">
              <a:spcBef>
                <a:spcPct val="50000"/>
              </a:spcBef>
              <a:buFontTx/>
              <a:buChar char="-"/>
            </a:pPr>
            <a:r>
              <a:rPr lang="sl-SI" altLang="sl-SI" sz="2400" dirty="0" smtClean="0">
                <a:latin typeface="Arial" panose="020B0604020202020204" pitchFamily="34" charset="0"/>
              </a:rPr>
              <a:t>Nadmorska </a:t>
            </a:r>
            <a:r>
              <a:rPr lang="sl-SI" altLang="sl-SI" sz="2400" dirty="0">
                <a:latin typeface="Arial" panose="020B0604020202020204" pitchFamily="34" charset="0"/>
              </a:rPr>
              <a:t>višina je prikazana tudi z barvami, kar je razvidno iz </a:t>
            </a:r>
            <a:r>
              <a:rPr lang="sl-SI" altLang="sl-SI" sz="2400" dirty="0">
                <a:solidFill>
                  <a:srgbClr val="FF0000"/>
                </a:solidFill>
                <a:latin typeface="Arial" panose="020B0604020202020204" pitchFamily="34" charset="0"/>
              </a:rPr>
              <a:t>višinske barvne lestvice</a:t>
            </a:r>
            <a:r>
              <a:rPr lang="sl-SI" altLang="sl-SI" sz="2400" dirty="0">
                <a:latin typeface="Arial" panose="020B0604020202020204" pitchFamily="34" charset="0"/>
              </a:rPr>
              <a:t>.</a:t>
            </a:r>
          </a:p>
          <a:p>
            <a:pPr algn="ctr">
              <a:spcBef>
                <a:spcPct val="50000"/>
              </a:spcBef>
            </a:pPr>
            <a:endParaRPr lang="sl-SI" altLang="sl-SI" sz="240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sl-SI" altLang="sl-SI" sz="2400" dirty="0">
                <a:solidFill>
                  <a:srgbClr val="FF0000"/>
                </a:solidFill>
                <a:latin typeface="Arial" panose="020B0604020202020204" pitchFamily="34" charset="0"/>
              </a:rPr>
              <a:t>NADMORSKA VIŠINA POVE, KOLIKO JE NEKA TOČKA VIŠJA OD MORSKE GLADINE.</a:t>
            </a:r>
          </a:p>
        </p:txBody>
      </p:sp>
    </p:spTree>
    <p:extLst>
      <p:ext uri="{BB962C8B-B14F-4D97-AF65-F5344CB8AC3E}">
        <p14:creationId xmlns:p14="http://schemas.microsoft.com/office/powerpoint/2010/main" val="364693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Izohipse ali plastnice ali višinske črte</a:t>
            </a:r>
            <a:endParaRPr lang="sl-SI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Na podrobnejših zemljevidih je relief prikazan s </a:t>
            </a:r>
            <a:r>
              <a:rPr lang="sl-SI" b="1" dirty="0" smtClean="0"/>
              <a:t>PLASTNICAMI</a:t>
            </a:r>
            <a:r>
              <a:rPr lang="sl-SI" b="1" dirty="0" smtClean="0"/>
              <a:t> </a:t>
            </a:r>
            <a:r>
              <a:rPr lang="sl-SI" b="1" dirty="0" smtClean="0"/>
              <a:t>ali </a:t>
            </a:r>
            <a:r>
              <a:rPr lang="sl-SI" b="1" dirty="0" smtClean="0"/>
              <a:t>VIŠINSKIMI ČRTAMI</a:t>
            </a:r>
            <a:r>
              <a:rPr lang="sl-SI" b="1" dirty="0" smtClean="0"/>
              <a:t> </a:t>
            </a:r>
            <a:r>
              <a:rPr lang="sl-SI" b="1" dirty="0" smtClean="0"/>
              <a:t>oz. </a:t>
            </a:r>
            <a:r>
              <a:rPr lang="sl-SI" b="1" dirty="0" smtClean="0"/>
              <a:t>IZOHIPSAMI</a:t>
            </a:r>
            <a:r>
              <a:rPr lang="sl-SI" b="1" dirty="0" smtClean="0"/>
              <a:t>.   </a:t>
            </a:r>
            <a:r>
              <a:rPr lang="sl-SI" dirty="0" smtClean="0"/>
              <a:t> </a:t>
            </a:r>
            <a:r>
              <a:rPr lang="sl-SI" dirty="0" smtClean="0"/>
              <a:t>To so črte, ki povezujejo točke na zemeljskem površju z enako nadmorsko višino. Bolj ko so plastnice </a:t>
            </a:r>
            <a:r>
              <a:rPr lang="sl-SI" b="1" dirty="0" smtClean="0"/>
              <a:t>skupaj</a:t>
            </a:r>
            <a:r>
              <a:rPr lang="sl-SI" dirty="0" smtClean="0"/>
              <a:t>, bolj je površje </a:t>
            </a:r>
            <a:r>
              <a:rPr lang="sl-SI" b="1" dirty="0" smtClean="0"/>
              <a:t>STRMO</a:t>
            </a:r>
            <a:r>
              <a:rPr lang="sl-SI" dirty="0" smtClean="0"/>
              <a:t>.</a:t>
            </a:r>
            <a:endParaRPr lang="sl-SI" dirty="0" smtClean="0"/>
          </a:p>
          <a:p>
            <a:endParaRPr lang="sl-SI" dirty="0"/>
          </a:p>
        </p:txBody>
      </p:sp>
      <p:pic>
        <p:nvPicPr>
          <p:cNvPr id="4" name="Picture 4" descr="http://www.o-4os.ce.edus.si/projekti/geo/orientacija/naklon-rez.jpg"/>
          <p:cNvPicPr>
            <a:picLocks noChangeAspect="1" noChangeArrowheads="1"/>
          </p:cNvPicPr>
          <p:nvPr/>
        </p:nvPicPr>
        <p:blipFill>
          <a:blip r:embed="rId2" r:link="rId3">
            <a:lum bright="-36000"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25" b="9386"/>
          <a:stretch>
            <a:fillRect/>
          </a:stretch>
        </p:blipFill>
        <p:spPr bwMode="auto">
          <a:xfrm>
            <a:off x="3258355" y="3715180"/>
            <a:ext cx="5129279" cy="296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0665" y="365125"/>
            <a:ext cx="1629312" cy="162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8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VIŠINSKA BARVNA LESTVICA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Večina zemljevidov relief prikazuje z barvami oziroma z </a:t>
            </a:r>
            <a:r>
              <a:rPr lang="sl-SI" b="1" dirty="0"/>
              <a:t>višinsko </a:t>
            </a:r>
            <a:r>
              <a:rPr lang="sl-SI" b="1" dirty="0" smtClean="0"/>
              <a:t>BARVNO</a:t>
            </a:r>
            <a:r>
              <a:rPr lang="sl-SI" b="1" dirty="0" smtClean="0"/>
              <a:t> </a:t>
            </a:r>
            <a:r>
              <a:rPr lang="sl-SI" b="1" dirty="0"/>
              <a:t>lestvico</a:t>
            </a:r>
            <a:r>
              <a:rPr lang="sl-SI" dirty="0"/>
              <a:t>. </a:t>
            </a:r>
            <a:endParaRPr lang="sl-SI" dirty="0" smtClean="0"/>
          </a:p>
          <a:p>
            <a:r>
              <a:rPr lang="sl-SI" dirty="0" smtClean="0"/>
              <a:t>Posamezni </a:t>
            </a:r>
            <a:r>
              <a:rPr lang="sl-SI" dirty="0"/>
              <a:t>višinski pasovi so prikazani z različnimi barvami. </a:t>
            </a:r>
            <a:endParaRPr lang="sl-SI" dirty="0" smtClean="0"/>
          </a:p>
          <a:p>
            <a:r>
              <a:rPr lang="sl-SI" dirty="0" smtClean="0"/>
              <a:t>Nižji </a:t>
            </a:r>
            <a:r>
              <a:rPr lang="sl-SI" dirty="0"/>
              <a:t>svet je obarvan z različnimi odtenki </a:t>
            </a:r>
            <a:r>
              <a:rPr lang="sl-SI" dirty="0" smtClean="0"/>
              <a:t>ZELENE </a:t>
            </a:r>
            <a:r>
              <a:rPr lang="sl-SI" dirty="0" smtClean="0"/>
              <a:t>barve</a:t>
            </a:r>
            <a:r>
              <a:rPr lang="sl-SI" dirty="0"/>
              <a:t>, višji svet pa z različnimi odtenki </a:t>
            </a:r>
            <a:r>
              <a:rPr lang="sl-SI" dirty="0" smtClean="0"/>
              <a:t>RJAVE</a:t>
            </a:r>
            <a:r>
              <a:rPr lang="sl-SI" dirty="0" smtClean="0"/>
              <a:t> </a:t>
            </a:r>
            <a:r>
              <a:rPr lang="sl-SI" dirty="0"/>
              <a:t>barve.</a:t>
            </a:r>
            <a:br>
              <a:rPr lang="sl-SI" dirty="0"/>
            </a:br>
            <a:endParaRPr lang="sl-SI" dirty="0"/>
          </a:p>
        </p:txBody>
      </p:sp>
      <p:sp>
        <p:nvSpPr>
          <p:cNvPr id="4" name="AutoShape 2" descr="PowerPointova predstavitev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2052" name="Picture 4" descr="Stenska regijska karta ŠTAJERSKA - SAVINJSKA - kartografija.s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327" y="4117835"/>
            <a:ext cx="4568466" cy="3181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0665" y="365125"/>
            <a:ext cx="1629312" cy="162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29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SENČENJE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Tretji način je </a:t>
            </a:r>
            <a:r>
              <a:rPr lang="sl-SI" b="1" dirty="0" smtClean="0"/>
              <a:t>SENČENJE</a:t>
            </a:r>
            <a:r>
              <a:rPr lang="sl-SI" dirty="0" smtClean="0"/>
              <a:t>. </a:t>
            </a:r>
            <a:r>
              <a:rPr lang="sl-SI" dirty="0"/>
              <a:t>S senčenjem so reliefne oblike lepo vidne, vendar ne moremo določiti </a:t>
            </a:r>
            <a:r>
              <a:rPr lang="sl-SI" dirty="0" smtClean="0"/>
              <a:t>NADMORSKIH</a:t>
            </a:r>
            <a:r>
              <a:rPr lang="sl-SI" dirty="0" smtClean="0"/>
              <a:t> </a:t>
            </a:r>
            <a:r>
              <a:rPr lang="sl-SI" dirty="0"/>
              <a:t>višin.</a:t>
            </a:r>
          </a:p>
        </p:txBody>
      </p:sp>
      <p:pic>
        <p:nvPicPr>
          <p:cNvPr id="8194" name="Picture 2" descr="Domača pokrajina na zemljevidu - eGradiva v osnovni šol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963" y="3017236"/>
            <a:ext cx="5081743" cy="3528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0665" y="365125"/>
            <a:ext cx="1629312" cy="162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2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</a:rPr>
              <a:t>NADMORSKA IN RELATIVNA VIŠINA</a:t>
            </a:r>
            <a:endParaRPr lang="sl-SI" b="1" dirty="0">
              <a:solidFill>
                <a:srgbClr val="FF0000"/>
              </a:solidFill>
            </a:endParaRPr>
          </a:p>
        </p:txBody>
      </p:sp>
      <p:pic>
        <p:nvPicPr>
          <p:cNvPr id="4" name="Označba mesta vsebine 3" descr="http://mss.svarog.si/geografija/modules/common/testi/admin/images/7173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95" y="1690688"/>
            <a:ext cx="7740382" cy="493823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Raven puščični povezovalnik 6"/>
          <p:cNvCxnSpPr/>
          <p:nvPr/>
        </p:nvCxnSpPr>
        <p:spPr>
          <a:xfrm flipH="1">
            <a:off x="7572777" y="3016251"/>
            <a:ext cx="2055254" cy="61818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Raven puščični povezovalnik 10"/>
          <p:cNvCxnSpPr/>
          <p:nvPr/>
        </p:nvCxnSpPr>
        <p:spPr>
          <a:xfrm flipH="1">
            <a:off x="3333481" y="1690688"/>
            <a:ext cx="6171127" cy="189482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PoljeZBesedilom 12"/>
          <p:cNvSpPr txBox="1"/>
          <p:nvPr/>
        </p:nvSpPr>
        <p:spPr>
          <a:xfrm>
            <a:off x="9702621" y="2734315"/>
            <a:ext cx="159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NADMORSKA VIŠINA</a:t>
            </a:r>
            <a:endParaRPr lang="sl-SI" dirty="0"/>
          </a:p>
        </p:txBody>
      </p:sp>
      <p:sp>
        <p:nvSpPr>
          <p:cNvPr id="14" name="PoljeZBesedilom 13"/>
          <p:cNvSpPr txBox="1"/>
          <p:nvPr/>
        </p:nvSpPr>
        <p:spPr>
          <a:xfrm>
            <a:off x="9504608" y="1367522"/>
            <a:ext cx="159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RELATIVNA VIŠINA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8079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875763"/>
            <a:ext cx="10515600" cy="5301200"/>
          </a:xfrm>
        </p:spPr>
        <p:txBody>
          <a:bodyPr>
            <a:normAutofit/>
          </a:bodyPr>
          <a:lstStyle/>
          <a:p>
            <a:r>
              <a:rPr lang="sl-SI" b="1" dirty="0" smtClean="0"/>
              <a:t>NADMORSKA </a:t>
            </a:r>
            <a:r>
              <a:rPr lang="sl-SI" b="1" dirty="0" smtClean="0"/>
              <a:t> </a:t>
            </a:r>
            <a:r>
              <a:rPr lang="sl-SI" b="1" dirty="0"/>
              <a:t>višina</a:t>
            </a:r>
            <a:r>
              <a:rPr lang="sl-SI" dirty="0"/>
              <a:t> je navpična oddaljenost neke točke na Zemljinem površju od </a:t>
            </a:r>
            <a:r>
              <a:rPr lang="sl-SI" dirty="0" smtClean="0"/>
              <a:t>GLADINE</a:t>
            </a:r>
            <a:r>
              <a:rPr lang="sl-SI" dirty="0" smtClean="0"/>
              <a:t> </a:t>
            </a:r>
            <a:r>
              <a:rPr lang="sl-SI" dirty="0"/>
              <a:t>morja. Ta razdalja se imenuje   </a:t>
            </a:r>
            <a:r>
              <a:rPr lang="sl-SI" b="1" dirty="0"/>
              <a:t>absolutna višina</a:t>
            </a:r>
            <a:r>
              <a:rPr lang="sl-SI" dirty="0"/>
              <a:t>. </a:t>
            </a:r>
          </a:p>
          <a:p>
            <a:r>
              <a:rPr lang="sl-SI" dirty="0"/>
              <a:t>Navpična razdalja med </a:t>
            </a:r>
            <a:r>
              <a:rPr lang="sl-SI" dirty="0" smtClean="0"/>
              <a:t>DVEMA</a:t>
            </a:r>
            <a:r>
              <a:rPr lang="sl-SI" dirty="0" smtClean="0"/>
              <a:t> </a:t>
            </a:r>
            <a:r>
              <a:rPr lang="sl-SI" dirty="0"/>
              <a:t>točkama na Zemljinem površju pa se imenuje </a:t>
            </a:r>
            <a:r>
              <a:rPr lang="sl-SI" b="1" dirty="0" smtClean="0"/>
              <a:t>RELATIVNA</a:t>
            </a:r>
            <a:r>
              <a:rPr lang="sl-SI" b="1" dirty="0" smtClean="0"/>
              <a:t> </a:t>
            </a:r>
            <a:r>
              <a:rPr lang="sl-SI" b="1" dirty="0"/>
              <a:t>višina</a:t>
            </a:r>
            <a:r>
              <a:rPr lang="sl-SI" dirty="0"/>
              <a:t>. </a:t>
            </a:r>
            <a:endParaRPr lang="sl-SI" dirty="0" smtClean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2490" y="3082567"/>
            <a:ext cx="1629312" cy="1629312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592" y="3223912"/>
            <a:ext cx="5327292" cy="3156238"/>
          </a:xfrm>
          <a:prstGeom prst="rect">
            <a:avLst/>
          </a:prstGeom>
        </p:spPr>
      </p:pic>
      <p:sp>
        <p:nvSpPr>
          <p:cNvPr id="7" name="Ovalni oblaček 6"/>
          <p:cNvSpPr/>
          <p:nvPr/>
        </p:nvSpPr>
        <p:spPr>
          <a:xfrm>
            <a:off x="8252675" y="2506597"/>
            <a:ext cx="1803042" cy="1254326"/>
          </a:xfrm>
          <a:prstGeom prst="wedgeEllipseCallout">
            <a:avLst>
              <a:gd name="adj1" fmla="val 63453"/>
              <a:gd name="adj2" fmla="val 67633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PRERIŠI TUDI SLIKO!</a:t>
            </a:r>
            <a:endParaRPr lang="sl-SI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5156178" y="6041596"/>
            <a:ext cx="2493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1" dirty="0" smtClean="0"/>
              <a:t>ali nadmorska višina</a:t>
            </a:r>
            <a:endParaRPr lang="sl-SI" sz="1600" b="1" dirty="0"/>
          </a:p>
        </p:txBody>
      </p:sp>
    </p:spTree>
    <p:extLst>
      <p:ext uri="{BB962C8B-B14F-4D97-AF65-F5344CB8AC3E}">
        <p14:creationId xmlns:p14="http://schemas.microsoft.com/office/powerpoint/2010/main" val="365930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589</Words>
  <Application>Microsoft Office PowerPoint</Application>
  <PresentationFormat>Širokozaslonsko</PresentationFormat>
  <Paragraphs>69</Paragraphs>
  <Slides>13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Times New Roman</vt:lpstr>
      <vt:lpstr>Wingdings</vt:lpstr>
      <vt:lpstr>Officeova tema</vt:lpstr>
      <vt:lpstr>RELIEF NA ZEMLJEVIDU</vt:lpstr>
      <vt:lpstr>PowerPointova predstavitev</vt:lpstr>
      <vt:lpstr>PowerPointova predstavitev</vt:lpstr>
      <vt:lpstr>PowerPointova predstavitev</vt:lpstr>
      <vt:lpstr>Izohipse ali plastnice ali višinske črte</vt:lpstr>
      <vt:lpstr>VIŠINSKA BARVNA LESTVICA</vt:lpstr>
      <vt:lpstr>SENČENJE</vt:lpstr>
      <vt:lpstr>NADMORSKA IN RELATIVNA VIŠINA</vt:lpstr>
      <vt:lpstr>PowerPointova predstavitev</vt:lpstr>
      <vt:lpstr>Kako izračunamo relativno višino?</vt:lpstr>
      <vt:lpstr>Naloge prepiši v zvezek in odgovori.</vt:lpstr>
      <vt:lpstr>PowerPointova predstavitev</vt:lpstr>
      <vt:lpstr>NALOGA: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RELIEF NA ZEMLJEVIDU</dc:title>
  <dc:creator>petra.bergoc@gmail.com</dc:creator>
  <cp:lastModifiedBy>petra.bergoc@gmail.com</cp:lastModifiedBy>
  <cp:revision>8</cp:revision>
  <dcterms:created xsi:type="dcterms:W3CDTF">2020-11-17T09:29:41Z</dcterms:created>
  <dcterms:modified xsi:type="dcterms:W3CDTF">2020-11-17T18:34:22Z</dcterms:modified>
</cp:coreProperties>
</file>