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58" r:id="rId6"/>
    <p:sldId id="266" r:id="rId7"/>
    <p:sldId id="260" r:id="rId8"/>
    <p:sldId id="264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97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779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67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12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07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656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30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23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479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259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tile tx="0" ty="0" sx="100000" sy="100000" flip="none" algn="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4FEC-30E7-44A2-A517-C2FFECB260BC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56F81-2E1E-4426-8BA2-51593CD7CA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4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NsYRoKsw8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204575"/>
            <a:ext cx="9144000" cy="2387600"/>
          </a:xfrm>
        </p:spPr>
        <p:txBody>
          <a:bodyPr/>
          <a:lstStyle/>
          <a:p>
            <a:r>
              <a:rPr lang="sl-SI" dirty="0" smtClean="0"/>
              <a:t>PRVA POMOČ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3976792"/>
            <a:ext cx="9144000" cy="1655762"/>
          </a:xfrm>
        </p:spPr>
        <p:txBody>
          <a:bodyPr>
            <a:normAutofit/>
          </a:bodyPr>
          <a:lstStyle/>
          <a:p>
            <a:r>
              <a:rPr lang="sl-SI" sz="8000" b="1" dirty="0" smtClean="0">
                <a:solidFill>
                  <a:srgbClr val="FF0000"/>
                </a:solidFill>
              </a:rPr>
              <a:t>OPEKLINE KOŽE</a:t>
            </a:r>
            <a:endParaRPr lang="sl-SI" sz="8000" b="1" dirty="0">
              <a:solidFill>
                <a:srgbClr val="FF000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269" y="323575"/>
            <a:ext cx="3906889" cy="3268600"/>
          </a:xfrm>
          <a:prstGeom prst="rect">
            <a:avLst/>
          </a:prstGeom>
        </p:spPr>
      </p:pic>
      <p:pic>
        <p:nvPicPr>
          <p:cNvPr id="3074" name="Picture 2" descr="Ожог кипятком у ребенка 2 степени - фото, первая помощь, лечение, мазь,  народные средства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" b="18407"/>
          <a:stretch/>
        </p:blipFill>
        <p:spPr bwMode="auto">
          <a:xfrm>
            <a:off x="125595" y="110813"/>
            <a:ext cx="4746209" cy="257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prvalekarna.com/iimg/8569/568x/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63" y="5068014"/>
            <a:ext cx="3685460" cy="166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5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VAJA: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13347" y="1510831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Ko boš imel čas, se preizkusi v svojem znanju in </a:t>
            </a:r>
          </a:p>
          <a:p>
            <a:pPr marL="0" indent="0">
              <a:buNone/>
            </a:pPr>
            <a:r>
              <a:rPr lang="sl-SI" dirty="0" smtClean="0"/>
              <a:t>izvedi ukrepe prve pomoči pri opeklini. </a:t>
            </a:r>
          </a:p>
          <a:p>
            <a:pPr marL="0" indent="0">
              <a:buNone/>
            </a:pPr>
            <a:r>
              <a:rPr lang="sl-SI" dirty="0" smtClean="0"/>
              <a:t>Naj bo tvoj „ponesrečenec“ mama, ata, brat ali sestra.</a:t>
            </a:r>
          </a:p>
          <a:p>
            <a:pPr marL="514350" indent="-514350">
              <a:buAutoNum type="arabicPeriod"/>
            </a:pPr>
            <a:r>
              <a:rPr lang="sl-SI" dirty="0" smtClean="0"/>
              <a:t>Opeklino ohlajaj s tekočo </a:t>
            </a:r>
            <a:r>
              <a:rPr lang="sl-SI" b="1" dirty="0" smtClean="0"/>
              <a:t>hladno vodo</a:t>
            </a:r>
            <a:r>
              <a:rPr lang="sl-SI" dirty="0" smtClean="0"/>
              <a:t>, toliko časa, da neha bolet.</a:t>
            </a:r>
          </a:p>
          <a:p>
            <a:pPr marL="514350" indent="-514350">
              <a:buAutoNum type="arabicPeriod"/>
            </a:pPr>
            <a:r>
              <a:rPr lang="sl-SI" dirty="0" smtClean="0"/>
              <a:t>Na rano položi </a:t>
            </a:r>
            <a:r>
              <a:rPr lang="sl-SI" b="1" dirty="0" smtClean="0"/>
              <a:t>sterilno gazo</a:t>
            </a:r>
            <a:r>
              <a:rPr lang="sl-SI" dirty="0" smtClean="0"/>
              <a:t>, še bolje pa je, če imaš </a:t>
            </a:r>
            <a:r>
              <a:rPr lang="sl-SI" b="1" dirty="0" err="1" smtClean="0"/>
              <a:t>aluplast</a:t>
            </a:r>
            <a:r>
              <a:rPr lang="sl-SI" b="1" dirty="0" smtClean="0"/>
              <a:t> </a:t>
            </a:r>
            <a:r>
              <a:rPr lang="sl-SI" dirty="0" smtClean="0"/>
              <a:t>za opekline.</a:t>
            </a:r>
          </a:p>
          <a:p>
            <a:pPr marL="514350" indent="-514350">
              <a:buAutoNum type="arabicPeriod"/>
            </a:pPr>
            <a:r>
              <a:rPr lang="sl-SI" dirty="0" smtClean="0"/>
              <a:t>Rano povij s </a:t>
            </a:r>
            <a:r>
              <a:rPr lang="sl-SI" b="1" dirty="0" smtClean="0"/>
              <a:t>povojem</a:t>
            </a:r>
            <a:r>
              <a:rPr lang="sl-SI" dirty="0" smtClean="0"/>
              <a:t>.</a:t>
            </a:r>
          </a:p>
          <a:p>
            <a:pPr marL="514350" indent="-514350">
              <a:buAutoNum type="arabicPeriod"/>
            </a:pPr>
            <a:r>
              <a:rPr lang="sl-SI" dirty="0" smtClean="0"/>
              <a:t>Če je rana večja kot ena dlan, mora ponesrečenec nujno k </a:t>
            </a:r>
            <a:r>
              <a:rPr lang="sl-SI" b="1" dirty="0" smtClean="0"/>
              <a:t>zdravniku</a:t>
            </a:r>
            <a:r>
              <a:rPr lang="sl-SI" dirty="0" smtClean="0"/>
              <a:t>. </a:t>
            </a:r>
          </a:p>
          <a:p>
            <a:pPr marL="514350" indent="-514350">
              <a:buAutoNum type="arabicPeriod"/>
            </a:pPr>
            <a:r>
              <a:rPr lang="sl-SI" dirty="0" smtClean="0"/>
              <a:t>Tudi globoke rane zahtevajo zdravniško oskrbo, saj so zelo nevarne – lahko pride tudi do smrti.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694" y="0"/>
            <a:ext cx="2817294" cy="276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FILM O PRVI POMOČI PRI OPEKLINAH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hlinkClick r:id="rId2"/>
              </a:rPr>
              <a:t>https://www.youtube.com/watch?v=2NsYRoKsw8c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305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NASTANE OPEKLINA?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83564" y="1447150"/>
            <a:ext cx="10515600" cy="4351338"/>
          </a:xfrm>
        </p:spPr>
        <p:txBody>
          <a:bodyPr/>
          <a:lstStyle/>
          <a:p>
            <a:r>
              <a:rPr lang="sl-SI" dirty="0" smtClean="0"/>
              <a:t>POŽAR </a:t>
            </a:r>
          </a:p>
          <a:p>
            <a:r>
              <a:rPr lang="sl-SI" dirty="0" smtClean="0"/>
              <a:t>VRELA VODA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(vroč čaj, vroča juha, vrelo olje…)</a:t>
            </a:r>
          </a:p>
          <a:p>
            <a:r>
              <a:rPr lang="sl-SI" dirty="0" smtClean="0"/>
              <a:t>PARA</a:t>
            </a:r>
          </a:p>
          <a:p>
            <a:r>
              <a:rPr lang="sl-SI" dirty="0" smtClean="0"/>
              <a:t>VROČI PREDMETI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(peč, štedilnik, likalnik, sveče…)</a:t>
            </a:r>
          </a:p>
          <a:p>
            <a:r>
              <a:rPr lang="sl-SI" dirty="0" smtClean="0"/>
              <a:t>KEMIKALIJE</a:t>
            </a:r>
          </a:p>
          <a:p>
            <a:r>
              <a:rPr lang="sl-SI" dirty="0" smtClean="0"/>
              <a:t>UDAR ELEKTIKE</a:t>
            </a:r>
          </a:p>
        </p:txBody>
      </p:sp>
      <p:pic>
        <p:nvPicPr>
          <p:cNvPr id="2054" name="Picture 6" descr="https://www.wikihow.com/images/thumb/7/71/Know-What-Degree-a-Burn-Is-Step-7-Version-2.jpg/aid11234750-v4-728px-Know-What-Degree-a-Burn-Is-Step-7-Version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" b="4985"/>
          <a:stretch/>
        </p:blipFill>
        <p:spPr bwMode="auto">
          <a:xfrm>
            <a:off x="5407129" y="1447150"/>
            <a:ext cx="6784871" cy="494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8" descr="Үйде күйдіруді емдеу - Пайдалы кеңестер - 20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82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SO VSE OPEKLINE ENAKE?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016114" y="1975006"/>
            <a:ext cx="10515600" cy="4351338"/>
          </a:xfrm>
        </p:spPr>
        <p:txBody>
          <a:bodyPr/>
          <a:lstStyle/>
          <a:p>
            <a:r>
              <a:rPr lang="sl-SI" dirty="0" smtClean="0"/>
              <a:t>NISO! </a:t>
            </a:r>
            <a:endParaRPr lang="sl-SI" dirty="0"/>
          </a:p>
          <a:p>
            <a:r>
              <a:rPr lang="sl-SI" dirty="0" smtClean="0"/>
              <a:t>Poznamo več stopenj opeklin.</a:t>
            </a:r>
          </a:p>
          <a:p>
            <a:r>
              <a:rPr lang="sl-SI" dirty="0" smtClean="0"/>
              <a:t>POVRŠINSKE OPEKLNE (koža je rdeča, peče,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pojavijo se mehurji)</a:t>
            </a:r>
          </a:p>
          <a:p>
            <a:r>
              <a:rPr lang="sl-SI" dirty="0" smtClean="0"/>
              <a:t>GLOBOKE OPEKLINE (opečene so vse plasti kože,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opečeno območje je sivo, belo, rjavo ali zoglenelo;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bolečine skoraj ni, ker so uničeni tudi čutne celice)</a:t>
            </a:r>
            <a:endParaRPr lang="sl-SI" dirty="0"/>
          </a:p>
        </p:txBody>
      </p:sp>
      <p:pic>
        <p:nvPicPr>
          <p:cNvPr id="1030" name="Picture 6" descr="558 Skin Burn Illustrations, Royalty-Free Vector Graphics &amp; Clip Art - 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8" y="1461619"/>
            <a:ext cx="3424282" cy="51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4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b="1" dirty="0" smtClean="0"/>
              <a:t>Kaj najprej naredimo?</a:t>
            </a:r>
            <a:endParaRPr lang="sl-SI" sz="48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1533" y="2169752"/>
            <a:ext cx="2245259" cy="3431263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4713837" y="3064030"/>
            <a:ext cx="576311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latin typeface="Comic Sans MS" panose="030F0702030302020204" pitchFamily="66" charset="0"/>
              </a:rPr>
              <a:t>To </a:t>
            </a:r>
            <a:r>
              <a:rPr lang="it-IT" sz="3200" b="1" dirty="0" err="1">
                <a:latin typeface="Comic Sans MS" panose="030F0702030302020204" pitchFamily="66" charset="0"/>
              </a:rPr>
              <a:t>naredimo</a:t>
            </a:r>
            <a:r>
              <a:rPr lang="it-IT" sz="3200" b="1" dirty="0">
                <a:latin typeface="Comic Sans MS" panose="030F0702030302020204" pitchFamily="66" charset="0"/>
              </a:rPr>
              <a:t> le, </a:t>
            </a:r>
            <a:r>
              <a:rPr lang="it-IT" sz="3200" b="1" dirty="0" err="1">
                <a:latin typeface="Comic Sans MS" panose="030F0702030302020204" pitchFamily="66" charset="0"/>
              </a:rPr>
              <a:t>če</a:t>
            </a:r>
            <a:r>
              <a:rPr lang="it-IT" sz="3200" b="1" dirty="0">
                <a:latin typeface="Comic Sans MS" panose="030F0702030302020204" pitchFamily="66" charset="0"/>
              </a:rPr>
              <a:t> </a:t>
            </a:r>
            <a:r>
              <a:rPr lang="it-IT" sz="3200" b="1" dirty="0" err="1">
                <a:latin typeface="Comic Sans MS" panose="030F0702030302020204" pitchFamily="66" charset="0"/>
              </a:rPr>
              <a:t>oblačila</a:t>
            </a:r>
            <a:r>
              <a:rPr lang="it-IT" sz="3200" b="1" dirty="0">
                <a:latin typeface="Comic Sans MS" panose="030F0702030302020204" pitchFamily="66" charset="0"/>
              </a:rPr>
              <a:t> </a:t>
            </a:r>
            <a:endParaRPr lang="sl-SI" sz="3200" b="1" dirty="0" smtClean="0">
              <a:latin typeface="Comic Sans MS" panose="030F0702030302020204" pitchFamily="66" charset="0"/>
            </a:endParaRPr>
          </a:p>
          <a:p>
            <a:r>
              <a:rPr lang="it-IT" sz="3200" b="1" dirty="0" err="1" smtClean="0">
                <a:latin typeface="Comic Sans MS" panose="030F0702030302020204" pitchFamily="66" charset="0"/>
              </a:rPr>
              <a:t>niso</a:t>
            </a:r>
            <a:r>
              <a:rPr lang="it-IT" sz="3200" b="1" dirty="0" smtClean="0">
                <a:latin typeface="Comic Sans MS" panose="030F0702030302020204" pitchFamily="66" charset="0"/>
              </a:rPr>
              <a:t> </a:t>
            </a:r>
            <a:r>
              <a:rPr lang="it-IT" sz="3200" b="1" dirty="0" err="1">
                <a:latin typeface="Comic Sans MS" panose="030F0702030302020204" pitchFamily="66" charset="0"/>
              </a:rPr>
              <a:t>prilepljena</a:t>
            </a:r>
            <a:r>
              <a:rPr lang="it-IT" sz="3200" b="1" dirty="0">
                <a:latin typeface="Comic Sans MS" panose="030F0702030302020204" pitchFamily="66" charset="0"/>
              </a:rPr>
              <a:t> </a:t>
            </a:r>
            <a:r>
              <a:rPr lang="it-IT" sz="3200" b="1" dirty="0" err="1">
                <a:latin typeface="Comic Sans MS" panose="030F0702030302020204" pitchFamily="66" charset="0"/>
              </a:rPr>
              <a:t>na</a:t>
            </a:r>
            <a:r>
              <a:rPr lang="it-IT" sz="3200" b="1" dirty="0">
                <a:latin typeface="Comic Sans MS" panose="030F0702030302020204" pitchFamily="66" charset="0"/>
              </a:rPr>
              <a:t> </a:t>
            </a:r>
            <a:r>
              <a:rPr lang="it-IT" sz="3200" b="1" dirty="0" err="1">
                <a:latin typeface="Comic Sans MS" panose="030F0702030302020204" pitchFamily="66" charset="0"/>
              </a:rPr>
              <a:t>kožo</a:t>
            </a:r>
            <a:r>
              <a:rPr lang="it-IT" sz="3200" b="1" dirty="0">
                <a:latin typeface="Comic Sans MS" panose="030F0702030302020204" pitchFamily="66" charset="0"/>
              </a:rPr>
              <a:t>.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51574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Nato sledi HLAJENJE OPEKLINE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Hladna voda zmanjša bolečine in preprečuje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nadaljnjo </a:t>
            </a:r>
            <a:r>
              <a:rPr lang="sl-SI" dirty="0"/>
              <a:t>poškodbo še živih celic. </a:t>
            </a:r>
            <a:endParaRPr lang="sl-SI" dirty="0" smtClean="0"/>
          </a:p>
          <a:p>
            <a:r>
              <a:rPr lang="sl-SI" dirty="0" smtClean="0"/>
              <a:t>Hladimo navadno </a:t>
            </a:r>
            <a:r>
              <a:rPr lang="sl-SI" dirty="0"/>
              <a:t>30-60 </a:t>
            </a:r>
            <a:r>
              <a:rPr lang="sl-SI" dirty="0" smtClean="0"/>
              <a:t>minut.</a:t>
            </a:r>
          </a:p>
          <a:p>
            <a:r>
              <a:rPr lang="sl-SI" dirty="0" smtClean="0"/>
              <a:t>Voda </a:t>
            </a:r>
            <a:r>
              <a:rPr lang="sl-SI" dirty="0"/>
              <a:t>naj bo čista, sterilnost pa ni pomembna.</a:t>
            </a:r>
          </a:p>
          <a:p>
            <a:r>
              <a:rPr lang="sl-SI" dirty="0"/>
              <a:t>Opeklino hladimo takoj, ko je mogoče.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Curek </a:t>
            </a:r>
            <a:r>
              <a:rPr lang="sl-SI" dirty="0"/>
              <a:t>hladne vode naj bo med 8 in 23 °C,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če </a:t>
            </a:r>
            <a:r>
              <a:rPr lang="sl-SI" dirty="0"/>
              <a:t>tako ni mogoče, pa uporabimo brisače, namočene v hladno vodo.</a:t>
            </a:r>
          </a:p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38" y="365125"/>
            <a:ext cx="4011820" cy="335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KAJ NAREDIMO Z MEHURJI?</a:t>
            </a: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3240" y="1876598"/>
            <a:ext cx="3874883" cy="3811509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6096000" y="2717442"/>
            <a:ext cx="4503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/>
              <a:t>MEHURJEV NIKOLI NE PREDIRAMO, SAJ LAHKO PRIDE DO VNETJA.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324947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OSKRBIMO OPEKLINSKO RANO?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rano pokrijemo s sterilno gazo in povojem ali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</a:t>
            </a:r>
            <a:r>
              <a:rPr lang="sl-SI" dirty="0" err="1" smtClean="0"/>
              <a:t>alufolijo</a:t>
            </a:r>
            <a:r>
              <a:rPr lang="sl-SI" dirty="0" smtClean="0"/>
              <a:t> </a:t>
            </a:r>
          </a:p>
          <a:p>
            <a:r>
              <a:rPr lang="sl-SI" dirty="0" smtClean="0"/>
              <a:t>opečenega </a:t>
            </a:r>
            <a:r>
              <a:rPr lang="sl-SI" dirty="0"/>
              <a:t>obraza ne obvezujemo,</a:t>
            </a:r>
          </a:p>
          <a:p>
            <a:r>
              <a:rPr lang="sl-SI" dirty="0"/>
              <a:t>odstranimo nakit (prstane, verižice, uro) in pas,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" b="17927"/>
          <a:stretch/>
        </p:blipFill>
        <p:spPr>
          <a:xfrm>
            <a:off x="8664314" y="1319134"/>
            <a:ext cx="2968053" cy="245098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7" t="12677" r="746" b="10163"/>
          <a:stretch/>
        </p:blipFill>
        <p:spPr>
          <a:xfrm>
            <a:off x="8664314" y="3905055"/>
            <a:ext cx="2968053" cy="273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RABIMO ZDRAVNIKA?</a:t>
            </a:r>
            <a:endParaRPr lang="sl-SI" dirty="0"/>
          </a:p>
        </p:txBody>
      </p:sp>
      <p:pic>
        <p:nvPicPr>
          <p:cNvPr id="4098" name="Picture 2" descr="Skin Damage Stock Illustrations – 1,893 Skin Damage Stock Illustrations,  Vectors &amp; Clipart - Dreamstim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78" r="316" b="16820"/>
          <a:stretch/>
        </p:blipFill>
        <p:spPr bwMode="auto">
          <a:xfrm>
            <a:off x="838201" y="1690688"/>
            <a:ext cx="10314482" cy="298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02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NAPAKE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mazanje opeklinskih ran z različnimi mazili,</a:t>
            </a:r>
          </a:p>
          <a:p>
            <a:r>
              <a:rPr lang="sl-SI" dirty="0"/>
              <a:t>prediranje mehurjev (dodatna možnost okužbe),</a:t>
            </a:r>
          </a:p>
          <a:p>
            <a:r>
              <a:rPr lang="sl-SI" dirty="0"/>
              <a:t>hlajenje z ledom in hladilnimi vložki,</a:t>
            </a:r>
          </a:p>
          <a:p>
            <a:r>
              <a:rPr lang="sl-SI" dirty="0"/>
              <a:t>podhladitev zaradi predolgega hlajenja, zlasti pri otrocih, in hlajenje obsežnih opeklinskih ran.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39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382</Words>
  <Application>Microsoft Office PowerPoint</Application>
  <PresentationFormat>Širokozaslonsko</PresentationFormat>
  <Paragraphs>54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Officeova tema</vt:lpstr>
      <vt:lpstr>PRVA POMOČ</vt:lpstr>
      <vt:lpstr>KDAJ NASTANE OPEKLINA?</vt:lpstr>
      <vt:lpstr>ALI SO VSE OPEKLINE ENAKE? </vt:lpstr>
      <vt:lpstr>Kaj najprej naredimo?</vt:lpstr>
      <vt:lpstr>Nato sledi HLAJENJE OPEKLINE.</vt:lpstr>
      <vt:lpstr>KAJ NAREDIMO Z MEHURJI?</vt:lpstr>
      <vt:lpstr>KAKO OSKRBIMO OPEKLINSKO RANO?</vt:lpstr>
      <vt:lpstr>KDAJ RABIMO ZDRAVNIKA?</vt:lpstr>
      <vt:lpstr>NAPAKE</vt:lpstr>
      <vt:lpstr>VAJA:</vt:lpstr>
      <vt:lpstr>FILM O PRVI POMOČI PRI OPEKLINAH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PRVA POMOČ</dc:title>
  <dc:creator>petra.bergoc@gmail.com</dc:creator>
  <cp:lastModifiedBy>petra.bergoc@gmail.com</cp:lastModifiedBy>
  <cp:revision>10</cp:revision>
  <dcterms:created xsi:type="dcterms:W3CDTF">2020-11-14T18:59:32Z</dcterms:created>
  <dcterms:modified xsi:type="dcterms:W3CDTF">2020-11-17T20:15:12Z</dcterms:modified>
</cp:coreProperties>
</file>