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0" r:id="rId8"/>
    <p:sldId id="261" r:id="rId9"/>
    <p:sldId id="262" r:id="rId10"/>
    <p:sldId id="264" r:id="rId11"/>
    <p:sldId id="268" r:id="rId12"/>
    <p:sldId id="266" r:id="rId13"/>
    <p:sldId id="267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18K6oEjThT8&amp;feature=related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dirty="0" smtClean="0"/>
              <a:t>SLOVENIJA, NAŠA DOMOVINA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000" b="1" dirty="0" smtClean="0">
                <a:solidFill>
                  <a:srgbClr val="FF0000"/>
                </a:solidFill>
              </a:rPr>
              <a:t>Naravne enote Slovenije</a:t>
            </a:r>
            <a:endParaRPr lang="sl-SI" sz="4000" b="1" dirty="0">
              <a:solidFill>
                <a:srgbClr val="FF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198" y="694508"/>
            <a:ext cx="2917996" cy="29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9780" y="590049"/>
            <a:ext cx="10205819" cy="1320800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4. OBSREDOZEMSKI SVET </a:t>
            </a:r>
            <a:r>
              <a:rPr lang="sl-SI" dirty="0" smtClean="0">
                <a:solidFill>
                  <a:schemeClr val="tx1"/>
                </a:solidFill>
              </a:rPr>
              <a:t>zavzema JZ del Slovenije. Prevladuje strma obala z morjem, gričevja. 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175" y="2308634"/>
            <a:ext cx="5928704" cy="388143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472" y="2449898"/>
            <a:ext cx="4986897" cy="374017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763" y="431208"/>
            <a:ext cx="1693683" cy="16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87384"/>
            <a:ext cx="8596668" cy="1166948"/>
          </a:xfrm>
        </p:spPr>
        <p:txBody>
          <a:bodyPr>
            <a:normAutofit fontScale="90000"/>
          </a:bodyPr>
          <a:lstStyle/>
          <a:p>
            <a:r>
              <a:rPr lang="sl-SI" sz="2800" dirty="0" smtClean="0">
                <a:solidFill>
                  <a:schemeClr val="tx1"/>
                </a:solidFill>
              </a:rPr>
              <a:t>Zaradi naravne raznolikosti slovenskih pokrajin je tudi način življenja ljudi od pokrajine do pokrajine različen. </a:t>
            </a:r>
            <a:endParaRPr lang="sl-SI" sz="2800" dirty="0">
              <a:solidFill>
                <a:schemeClr val="tx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64420" y="1298440"/>
            <a:ext cx="8596668" cy="4867229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A) V VIDEZU DOMOV IN NASELIJ: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57" y="1846121"/>
            <a:ext cx="3237257" cy="222523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039" y="1140854"/>
            <a:ext cx="2777749" cy="33258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416" y="4282442"/>
            <a:ext cx="3187623" cy="239071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788" y="3941059"/>
            <a:ext cx="3828620" cy="256054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6584" y="1611918"/>
            <a:ext cx="1694835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5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2183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FF0000"/>
                </a:solidFill>
              </a:rPr>
              <a:t>b) V GOSPODARSTVU</a:t>
            </a:r>
            <a:endParaRPr lang="sl-SI" sz="2400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009" y="1213402"/>
            <a:ext cx="3816427" cy="25361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651" y="1201783"/>
            <a:ext cx="3825376" cy="25477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59" y="3963306"/>
            <a:ext cx="3993226" cy="265808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282" y="3963306"/>
            <a:ext cx="3218967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6057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FF0000"/>
                </a:solidFill>
              </a:rPr>
              <a:t>c) V PREHRANI</a:t>
            </a:r>
            <a:endParaRPr lang="sl-SI" sz="2400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193" y="1457218"/>
            <a:ext cx="2615411" cy="174360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87" y="456351"/>
            <a:ext cx="3893273" cy="295618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43" y="3934034"/>
            <a:ext cx="3442609" cy="228134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667" y="3903175"/>
            <a:ext cx="2940423" cy="219987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954" y="1797833"/>
            <a:ext cx="2792907" cy="42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4766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FF0000"/>
                </a:solidFill>
              </a:rPr>
              <a:t>d) V OBLAČILIH (NARODNIH NOŠAH)</a:t>
            </a:r>
            <a:endParaRPr lang="sl-SI" sz="2400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36" y="1363156"/>
            <a:ext cx="3328915" cy="48577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201" y="1458950"/>
            <a:ext cx="2630941" cy="36448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114" y="150631"/>
            <a:ext cx="2847975" cy="30384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206" y="3150325"/>
            <a:ext cx="2708341" cy="37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0229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FF0000"/>
                </a:solidFill>
              </a:rPr>
              <a:t>e) V PRAZNOVANJIH</a:t>
            </a:r>
            <a:endParaRPr lang="sl-SI" sz="2400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659" y="1073473"/>
            <a:ext cx="2995255" cy="199683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660" y="3875314"/>
            <a:ext cx="3404558" cy="25408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625" y="609600"/>
            <a:ext cx="2830427" cy="377390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054" y="3706098"/>
            <a:ext cx="4140974" cy="28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0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ZATO JE SLOVENIJA TAKO ZANIMIVA DEŽELA: </a:t>
            </a:r>
            <a:r>
              <a:rPr lang="sl-SI" dirty="0" smtClean="0">
                <a:hlinkClick r:id="rId2"/>
              </a:rPr>
              <a:t>https://www.youtube.com/watch?v=18K6oEjThT8&amp;feature=related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0927" y="2237001"/>
            <a:ext cx="5880923" cy="439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8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DOLŽINE MEJA S SOSEDNJIMI DRŽAVAMI</a:t>
            </a:r>
            <a:endParaRPr lang="sl-SI" dirty="0"/>
          </a:p>
        </p:txBody>
      </p:sp>
      <p:graphicFrame>
        <p:nvGraphicFramePr>
          <p:cNvPr id="4" name="Označba mest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644332"/>
              </p:ext>
            </p:extLst>
          </p:nvPr>
        </p:nvGraphicFramePr>
        <p:xfrm>
          <a:off x="296093" y="1367247"/>
          <a:ext cx="11347268" cy="4981303"/>
        </p:xfrm>
        <a:graphic>
          <a:graphicData uri="http://schemas.openxmlformats.org/drawingml/2006/table">
            <a:tbl>
              <a:tblPr/>
              <a:tblGrid>
                <a:gridCol w="1062909">
                  <a:extLst>
                    <a:ext uri="{9D8B030D-6E8A-4147-A177-3AD203B41FA5}">
                      <a16:colId xmlns:a16="http://schemas.microsoft.com/office/drawing/2014/main" val="300005760"/>
                    </a:ext>
                  </a:extLst>
                </a:gridCol>
                <a:gridCol w="1192182">
                  <a:extLst>
                    <a:ext uri="{9D8B030D-6E8A-4147-A177-3AD203B41FA5}">
                      <a16:colId xmlns:a16="http://schemas.microsoft.com/office/drawing/2014/main" val="976047741"/>
                    </a:ext>
                  </a:extLst>
                </a:gridCol>
                <a:gridCol w="818727">
                  <a:extLst>
                    <a:ext uri="{9D8B030D-6E8A-4147-A177-3AD203B41FA5}">
                      <a16:colId xmlns:a16="http://schemas.microsoft.com/office/drawing/2014/main" val="899025287"/>
                    </a:ext>
                  </a:extLst>
                </a:gridCol>
                <a:gridCol w="1120364">
                  <a:extLst>
                    <a:ext uri="{9D8B030D-6E8A-4147-A177-3AD203B41FA5}">
                      <a16:colId xmlns:a16="http://schemas.microsoft.com/office/drawing/2014/main" val="2344844500"/>
                    </a:ext>
                  </a:extLst>
                </a:gridCol>
                <a:gridCol w="718181">
                  <a:extLst>
                    <a:ext uri="{9D8B030D-6E8A-4147-A177-3AD203B41FA5}">
                      <a16:colId xmlns:a16="http://schemas.microsoft.com/office/drawing/2014/main" val="2328599903"/>
                    </a:ext>
                  </a:extLst>
                </a:gridCol>
                <a:gridCol w="1321453">
                  <a:extLst>
                    <a:ext uri="{9D8B030D-6E8A-4147-A177-3AD203B41FA5}">
                      <a16:colId xmlns:a16="http://schemas.microsoft.com/office/drawing/2014/main" val="4201869533"/>
                    </a:ext>
                  </a:extLst>
                </a:gridCol>
                <a:gridCol w="1321453">
                  <a:extLst>
                    <a:ext uri="{9D8B030D-6E8A-4147-A177-3AD203B41FA5}">
                      <a16:colId xmlns:a16="http://schemas.microsoft.com/office/drawing/2014/main" val="1368022389"/>
                    </a:ext>
                  </a:extLst>
                </a:gridCol>
                <a:gridCol w="1321453">
                  <a:extLst>
                    <a:ext uri="{9D8B030D-6E8A-4147-A177-3AD203B41FA5}">
                      <a16:colId xmlns:a16="http://schemas.microsoft.com/office/drawing/2014/main" val="4126419700"/>
                    </a:ext>
                  </a:extLst>
                </a:gridCol>
                <a:gridCol w="1091636">
                  <a:extLst>
                    <a:ext uri="{9D8B030D-6E8A-4147-A177-3AD203B41FA5}">
                      <a16:colId xmlns:a16="http://schemas.microsoft.com/office/drawing/2014/main" val="297567304"/>
                    </a:ext>
                  </a:extLst>
                </a:gridCol>
                <a:gridCol w="689455">
                  <a:extLst>
                    <a:ext uri="{9D8B030D-6E8A-4147-A177-3AD203B41FA5}">
                      <a16:colId xmlns:a16="http://schemas.microsoft.com/office/drawing/2014/main" val="4104517704"/>
                    </a:ext>
                  </a:extLst>
                </a:gridCol>
                <a:gridCol w="689455">
                  <a:extLst>
                    <a:ext uri="{9D8B030D-6E8A-4147-A177-3AD203B41FA5}">
                      <a16:colId xmlns:a16="http://schemas.microsoft.com/office/drawing/2014/main" val="3761120525"/>
                    </a:ext>
                  </a:extLst>
                </a:gridCol>
              </a:tblGrid>
              <a:tr h="505147">
                <a:tc gridSpan="2"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/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/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/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/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/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/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/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/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/>
                </a:tc>
                <a:extLst>
                  <a:ext uri="{0D108BD9-81ED-4DB2-BD59-A6C34878D82A}">
                    <a16:rowId xmlns:a16="http://schemas.microsoft.com/office/drawing/2014/main" val="2112265595"/>
                  </a:ext>
                </a:extLst>
              </a:tr>
              <a:tr h="228193">
                <a:tc gridSpan="2">
                  <a:txBody>
                    <a:bodyPr/>
                    <a:lstStyle/>
                    <a:p>
                      <a:pPr fontAlgn="b"/>
                      <a:r>
                        <a:rPr lang="sl-SI" sz="1000" b="1" i="0" u="none" strike="noStrike">
                          <a:effectLst/>
                          <a:latin typeface="Arial" panose="020B0604020202020204" pitchFamily="34" charset="0"/>
                        </a:rPr>
                        <a:t>olžina državne meje</a:t>
                      </a: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017538"/>
                  </a:ext>
                </a:extLst>
              </a:tr>
              <a:tr h="663530">
                <a:tc>
                  <a:txBody>
                    <a:bodyPr/>
                    <a:lstStyle/>
                    <a:p>
                      <a:pPr fontAlgn="b"/>
                      <a:r>
                        <a:rPr lang="en-US" sz="1000" b="0" i="1" u="none" strike="noStrike">
                          <a:effectLst/>
                          <a:latin typeface="Arial" panose="020B0604020202020204" pitchFamily="34" charset="0"/>
                        </a:rPr>
                        <a:t>      Length of the state border</a:t>
                      </a:r>
                      <a:r>
                        <a:rPr lang="en-US" sz="1000" b="1" i="1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0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>
                    <a:lnL>
                      <a:noFill/>
                    </a:lnL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46741315"/>
                  </a:ext>
                </a:extLst>
              </a:tr>
              <a:tr h="236787">
                <a:tc rowSpan="2">
                  <a:txBody>
                    <a:bodyPr/>
                    <a:lstStyle/>
                    <a:p>
                      <a:pPr algn="l" fontAlgn="b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km</a:t>
                      </a: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l-SI" sz="10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l-SI" sz="10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889856"/>
                  </a:ext>
                </a:extLst>
              </a:tr>
              <a:tr h="445861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Mejna država</a:t>
                      </a:r>
                    </a:p>
                  </a:txBody>
                  <a:tcPr marL="7368" marR="7368" marT="7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Skupaj</a:t>
                      </a:r>
                    </a:p>
                  </a:txBody>
                  <a:tcPr marL="7368" marR="7368" marT="7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Suhozemna</a:t>
                      </a:r>
                    </a:p>
                  </a:txBody>
                  <a:tcPr marL="7368" marR="7368" marT="7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Rečna</a:t>
                      </a:r>
                    </a:p>
                  </a:txBody>
                  <a:tcPr marL="7368" marR="7368" marT="7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Morska</a:t>
                      </a:r>
                      <a:r>
                        <a:rPr lang="sl-SI" sz="1000" b="0" i="0" u="none" strike="noStrike" baseline="30000">
                          <a:effectLst/>
                          <a:latin typeface="Arial" panose="020B0604020202020204" pitchFamily="34" charset="0"/>
                        </a:rPr>
                        <a:t>1)</a:t>
                      </a:r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Neighbouring country</a:t>
                      </a:r>
                    </a:p>
                  </a:txBody>
                  <a:tcPr marL="7368" marR="7368" marT="7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472682"/>
                  </a:ext>
                </a:extLst>
              </a:tr>
              <a:tr h="505147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Land</a:t>
                      </a:r>
                    </a:p>
                  </a:txBody>
                  <a:tcPr marL="7368" marR="7368" marT="7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River</a:t>
                      </a:r>
                    </a:p>
                  </a:txBody>
                  <a:tcPr marL="7368" marR="7368" marT="7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Sea</a:t>
                      </a:r>
                      <a:r>
                        <a:rPr lang="sl-SI" sz="1000" b="0" i="1" u="none" strike="noStrike" baseline="30000">
                          <a:effectLst/>
                          <a:latin typeface="Arial" panose="020B0604020202020204" pitchFamily="34" charset="0"/>
                        </a:rPr>
                        <a:t>1)</a:t>
                      </a:r>
                      <a:endParaRPr lang="sl-SI" sz="10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l-SI" sz="10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9423308"/>
                  </a:ext>
                </a:extLst>
              </a:tr>
              <a:tr h="228193">
                <a:tc>
                  <a:txBody>
                    <a:bodyPr/>
                    <a:lstStyle/>
                    <a:p>
                      <a:pPr fontAlgn="t"/>
                      <a:r>
                        <a:rPr lang="sl-SI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SKUPAJ</a:t>
                      </a: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1370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1" i="0" u="none" strike="noStrike">
                          <a:effectLst/>
                          <a:latin typeface="Arial" panose="020B0604020202020204" pitchFamily="34" charset="0"/>
                        </a:rPr>
                        <a:t>920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1" i="0" u="none" strike="noStrike">
                          <a:effectLst/>
                          <a:latin typeface="Arial" panose="020B0604020202020204" pitchFamily="34" charset="0"/>
                        </a:rPr>
                        <a:t>402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1" i="0" u="none" strike="noStrike"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l-SI" sz="1000" b="1" i="1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l-SI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098972"/>
                  </a:ext>
                </a:extLst>
              </a:tr>
              <a:tr h="249942">
                <a:tc>
                  <a:txBody>
                    <a:bodyPr/>
                    <a:lstStyle/>
                    <a:p>
                      <a:pPr fontAlgn="t"/>
                      <a:r>
                        <a:rPr lang="sl-SI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Avstrija</a:t>
                      </a:r>
                      <a:r>
                        <a:rPr lang="sl-SI" sz="1000" b="1" i="0" u="none" strike="noStrike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1)</a:t>
                      </a:r>
                      <a:endParaRPr lang="sl-SI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250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  <a:r>
                        <a:rPr lang="sl-SI" sz="1000" b="0" i="1" u="none" strike="noStrike" baseline="30000">
                          <a:effectLst/>
                          <a:latin typeface="Arial" panose="020B0604020202020204" pitchFamily="34" charset="0"/>
                        </a:rPr>
                        <a:t>1)</a:t>
                      </a:r>
                      <a:endParaRPr lang="sl-SI" sz="10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733152"/>
                  </a:ext>
                </a:extLst>
              </a:tr>
              <a:tr h="249942">
                <a:tc>
                  <a:txBody>
                    <a:bodyPr/>
                    <a:lstStyle/>
                    <a:p>
                      <a:pPr fontAlgn="t"/>
                      <a:r>
                        <a:rPr lang="sl-SI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Hrvaška</a:t>
                      </a:r>
                      <a:r>
                        <a:rPr lang="sl-SI" sz="1000" b="1" i="0" u="none" strike="noStrike" baseline="30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2)3)</a:t>
                      </a:r>
                      <a:endParaRPr lang="sl-SI" sz="10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670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380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290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...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Croatia</a:t>
                      </a:r>
                      <a:r>
                        <a:rPr lang="sl-SI" sz="1000" b="0" i="1" u="none" strike="noStrike" baseline="30000">
                          <a:effectLst/>
                          <a:latin typeface="Arial" panose="020B0604020202020204" pitchFamily="34" charset="0"/>
                        </a:rPr>
                        <a:t>2)3)</a:t>
                      </a:r>
                      <a:endParaRPr lang="sl-SI" sz="10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846790"/>
                  </a:ext>
                </a:extLst>
              </a:tr>
              <a:tr h="249942">
                <a:tc>
                  <a:txBody>
                    <a:bodyPr/>
                    <a:lstStyle/>
                    <a:p>
                      <a:pPr fontAlgn="t"/>
                      <a:r>
                        <a:rPr lang="sl-SI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Italija</a:t>
                      </a:r>
                      <a:r>
                        <a:rPr lang="sl-SI" sz="1000" b="1" i="0" u="none" strike="noStrike" baseline="30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1)</a:t>
                      </a:r>
                      <a:endParaRPr lang="sl-SI" sz="10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201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Italy</a:t>
                      </a:r>
                      <a:r>
                        <a:rPr lang="sl-SI" sz="1000" b="0" i="1" u="none" strike="noStrike" baseline="30000">
                          <a:effectLst/>
                          <a:latin typeface="Arial" panose="020B0604020202020204" pitchFamily="34" charset="0"/>
                        </a:rPr>
                        <a:t>1)</a:t>
                      </a:r>
                      <a:endParaRPr lang="sl-SI" sz="10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669953"/>
                  </a:ext>
                </a:extLst>
              </a:tr>
              <a:tr h="249942">
                <a:tc gridSpan="3">
                  <a:txBody>
                    <a:bodyPr/>
                    <a:lstStyle/>
                    <a:p>
                      <a:pPr fontAlgn="t"/>
                      <a:r>
                        <a:rPr lang="sl-SI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Madžarska</a:t>
                      </a:r>
                      <a:r>
                        <a:rPr lang="sl-SI" sz="1000" b="1" i="0" u="none" strike="noStrike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1)</a:t>
                      </a:r>
                      <a:endParaRPr lang="sl-SI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l-SI" sz="1000" b="0" i="1" u="none" strike="noStrike">
                          <a:effectLst/>
                          <a:latin typeface="Arial" panose="020B0604020202020204" pitchFamily="34" charset="0"/>
                        </a:rPr>
                        <a:t>Hungary</a:t>
                      </a:r>
                      <a:r>
                        <a:rPr lang="sl-SI" sz="1000" b="0" i="1" u="none" strike="noStrike" baseline="30000">
                          <a:effectLst/>
                          <a:latin typeface="Arial" panose="020B0604020202020204" pitchFamily="34" charset="0"/>
                        </a:rPr>
                        <a:t>1)</a:t>
                      </a:r>
                      <a:endParaRPr lang="sl-SI" sz="10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555677"/>
                  </a:ext>
                </a:extLst>
              </a:tr>
              <a:tr h="505147"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effectLst/>
                          <a:latin typeface="Arial" panose="020B0604020202020204" pitchFamily="34" charset="0"/>
                        </a:rPr>
                        <a:t>Dolžina morske obale znaša 46,6 km.</a:t>
                      </a: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l-SI" sz="1000" b="0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sl-SI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68" marR="7368" marT="73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>
                    <a:lnL>
                      <a:noFill/>
                    </a:lnL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40026419"/>
                  </a:ext>
                </a:extLst>
              </a:tr>
              <a:tr h="66353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1" u="none" strike="noStrike">
                          <a:effectLst/>
                          <a:latin typeface="Arial" panose="020B0604020202020204" pitchFamily="34" charset="0"/>
                        </a:rPr>
                        <a:t>The length of coastline is 46.6 km.</a:t>
                      </a: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sl-SI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368" marR="7368" marT="7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l-SI" sz="1700"/>
                    </a:p>
                  </a:txBody>
                  <a:tcPr marL="88419" marR="88419" marT="44210" marB="44210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sl-SI" sz="1700" dirty="0"/>
                    </a:p>
                  </a:txBody>
                  <a:tcPr marL="88419" marR="88419" marT="44210" marB="44210"/>
                </a:tc>
                <a:extLst>
                  <a:ext uri="{0D108BD9-81ED-4DB2-BD59-A6C34878D82A}">
                    <a16:rowId xmlns:a16="http://schemas.microsoft.com/office/drawing/2014/main" val="429017013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502986" cy="1320800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Slovenija leži na stiku štirih naravnih pokrajin: 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>-</a:t>
            </a:r>
            <a:r>
              <a:rPr lang="sl-SI" dirty="0" smtClean="0"/>
              <a:t>Alp, </a:t>
            </a:r>
            <a:br>
              <a:rPr lang="sl-SI" dirty="0" smtClean="0"/>
            </a:br>
            <a:r>
              <a:rPr lang="sl-SI" dirty="0" smtClean="0"/>
              <a:t>-Panonske nižine, </a:t>
            </a:r>
            <a:br>
              <a:rPr lang="sl-SI" dirty="0" smtClean="0"/>
            </a:br>
            <a:r>
              <a:rPr lang="sl-SI" dirty="0" smtClean="0"/>
              <a:t>-Dinarskega gorovja  </a:t>
            </a:r>
            <a:br>
              <a:rPr lang="sl-SI" dirty="0" smtClean="0"/>
            </a:br>
            <a:r>
              <a:rPr lang="sl-SI" dirty="0" smtClean="0"/>
              <a:t>-Sredozemlja. 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371" y="1270000"/>
            <a:ext cx="7645517" cy="515435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434" y="160732"/>
            <a:ext cx="1213771" cy="12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87086"/>
            <a:ext cx="8596668" cy="1002764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chemeClr val="tx1"/>
                </a:solidFill>
              </a:rPr>
              <a:t>Zaradi takšne lege se v Sloveniji kažejo značilnosti teh pokrajin. 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306" y="914400"/>
            <a:ext cx="4417471" cy="282416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28" y="1240663"/>
            <a:ext cx="3689726" cy="2450357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0214" y="3841833"/>
            <a:ext cx="3541508" cy="265613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821" y="4058195"/>
            <a:ext cx="6264274" cy="24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6408" y="531223"/>
            <a:ext cx="9259146" cy="1320800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tx1"/>
                </a:solidFill>
              </a:rPr>
              <a:t>Značilnosti slovenskih pokrajin so povezane z </a:t>
            </a:r>
            <a:r>
              <a:rPr lang="sl-SI" sz="2400" dirty="0" smtClean="0"/>
              <a:t>Alpami, Panonsko nižino, Dinarskim gorovjem in Sredozemljem. </a:t>
            </a:r>
            <a:r>
              <a:rPr lang="sl-SI" sz="2400" dirty="0" smtClean="0">
                <a:solidFill>
                  <a:schemeClr val="tx1"/>
                </a:solidFill>
              </a:rPr>
              <a:t>Po teh velikih pokrajinah imenujemo tudi </a:t>
            </a:r>
            <a:r>
              <a:rPr lang="sl-SI" sz="2400" dirty="0" smtClean="0"/>
              <a:t>NARAVNE ENOTE SLOVENIJE, </a:t>
            </a:r>
            <a:r>
              <a:rPr lang="sl-SI" sz="2400" dirty="0" smtClean="0">
                <a:solidFill>
                  <a:schemeClr val="tx1"/>
                </a:solidFill>
              </a:rPr>
              <a:t>te so:  </a:t>
            </a:r>
            <a:endParaRPr lang="sl-SI" sz="24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3988" y="1681616"/>
            <a:ext cx="7312755" cy="4933485"/>
          </a:xfrm>
          <a:prstGeom prst="rect">
            <a:avLst/>
          </a:prstGeom>
        </p:spPr>
      </p:pic>
      <p:cxnSp>
        <p:nvCxnSpPr>
          <p:cNvPr id="6" name="Raven puščični povezovalnik 5"/>
          <p:cNvCxnSpPr/>
          <p:nvPr/>
        </p:nvCxnSpPr>
        <p:spPr>
          <a:xfrm>
            <a:off x="3753394" y="2595154"/>
            <a:ext cx="4056971" cy="905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avokotnik 6"/>
          <p:cNvSpPr/>
          <p:nvPr/>
        </p:nvSpPr>
        <p:spPr>
          <a:xfrm>
            <a:off x="905691" y="2272937"/>
            <a:ext cx="2847703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ALPSKI IN PREDALPSKI SVET </a:t>
            </a:r>
            <a:endParaRPr lang="sl-SI" dirty="0"/>
          </a:p>
        </p:txBody>
      </p:sp>
      <p:cxnSp>
        <p:nvCxnSpPr>
          <p:cNvPr id="9" name="Raven puščični povezovalnik 8"/>
          <p:cNvCxnSpPr/>
          <p:nvPr/>
        </p:nvCxnSpPr>
        <p:spPr>
          <a:xfrm flipH="1" flipV="1">
            <a:off x="3753394" y="3744686"/>
            <a:ext cx="3849189" cy="165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avokotnik 9"/>
          <p:cNvSpPr/>
          <p:nvPr/>
        </p:nvSpPr>
        <p:spPr>
          <a:xfrm>
            <a:off x="905691" y="3452949"/>
            <a:ext cx="2847703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OBSREDOZEMSKI SVET</a:t>
            </a:r>
            <a:endParaRPr lang="sl-SI" dirty="0"/>
          </a:p>
        </p:txBody>
      </p:sp>
      <p:cxnSp>
        <p:nvCxnSpPr>
          <p:cNvPr id="12" name="Raven puščični povezovalnik 11"/>
          <p:cNvCxnSpPr/>
          <p:nvPr/>
        </p:nvCxnSpPr>
        <p:spPr>
          <a:xfrm flipH="1">
            <a:off x="3753394" y="3910149"/>
            <a:ext cx="4056971" cy="888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avokotnik 12"/>
          <p:cNvSpPr/>
          <p:nvPr/>
        </p:nvSpPr>
        <p:spPr>
          <a:xfrm>
            <a:off x="905691" y="4611189"/>
            <a:ext cx="2847703" cy="914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DINARSKOKRAŠKI SVET</a:t>
            </a:r>
            <a:endParaRPr lang="sl-SI" dirty="0"/>
          </a:p>
        </p:txBody>
      </p:sp>
      <p:cxnSp>
        <p:nvCxnSpPr>
          <p:cNvPr id="15" name="Raven puščični povezovalnik 14"/>
          <p:cNvCxnSpPr/>
          <p:nvPr/>
        </p:nvCxnSpPr>
        <p:spPr>
          <a:xfrm flipH="1">
            <a:off x="3753394" y="3744686"/>
            <a:ext cx="4981303" cy="2238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avokotnik 15"/>
          <p:cNvSpPr/>
          <p:nvPr/>
        </p:nvSpPr>
        <p:spPr>
          <a:xfrm>
            <a:off x="905691" y="5660572"/>
            <a:ext cx="284770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OBPANONSKI SVET</a:t>
            </a:r>
            <a:endParaRPr lang="sl-SI" dirty="0"/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554" y="201159"/>
            <a:ext cx="1480457" cy="148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3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69" y="370113"/>
            <a:ext cx="8194766" cy="61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461554" y="579898"/>
            <a:ext cx="1145316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dirty="0" smtClean="0"/>
              <a:t>NARAVNE ENOTE SLOVENIJE SE RAZLIKUJEJO PO </a:t>
            </a:r>
          </a:p>
          <a:p>
            <a:r>
              <a:rPr lang="sl-SI" sz="3200" dirty="0" smtClean="0"/>
              <a:t>RELIEFU IN DRUGIH POKRAJINSKIH ZNAČILNOSTIH: </a:t>
            </a:r>
          </a:p>
          <a:p>
            <a:pPr algn="ctr"/>
            <a:endParaRPr lang="sl-SI" sz="3200" dirty="0" smtClean="0">
              <a:solidFill>
                <a:srgbClr val="FF0000"/>
              </a:solidFill>
            </a:endParaRPr>
          </a:p>
          <a:p>
            <a:r>
              <a:rPr lang="sl-SI" sz="2800" dirty="0" smtClean="0">
                <a:solidFill>
                  <a:srgbClr val="FF0000"/>
                </a:solidFill>
              </a:rPr>
              <a:t>ALPSKI </a:t>
            </a:r>
            <a:r>
              <a:rPr lang="sl-SI" sz="2800" dirty="0" smtClean="0">
                <a:solidFill>
                  <a:srgbClr val="FF0000"/>
                </a:solidFill>
              </a:rPr>
              <a:t>IN PREDALPSKI SVET </a:t>
            </a:r>
            <a:r>
              <a:rPr lang="sl-SI" sz="2800" dirty="0"/>
              <a:t>– gorovja in hribovja z vmesnimi dolinami in </a:t>
            </a:r>
            <a:r>
              <a:rPr lang="sl-SI" sz="2800" dirty="0" smtClean="0"/>
              <a:t>kotlinami</a:t>
            </a:r>
          </a:p>
          <a:p>
            <a:endParaRPr lang="sl-SI" sz="2800" dirty="0"/>
          </a:p>
          <a:p>
            <a:r>
              <a:rPr lang="sl-SI" sz="2800" dirty="0">
                <a:solidFill>
                  <a:srgbClr val="FF0000"/>
                </a:solidFill>
              </a:rPr>
              <a:t>OBPANONSKE POKRAJINE </a:t>
            </a:r>
            <a:r>
              <a:rPr lang="sl-SI" sz="2800" dirty="0"/>
              <a:t>– gričevnat svet in ravnine (panonski svet</a:t>
            </a:r>
            <a:r>
              <a:rPr lang="sl-SI" sz="2800" dirty="0" smtClean="0"/>
              <a:t>)</a:t>
            </a:r>
          </a:p>
          <a:p>
            <a:endParaRPr lang="sl-SI" sz="2800" dirty="0"/>
          </a:p>
          <a:p>
            <a:r>
              <a:rPr lang="sl-SI" sz="2800" dirty="0">
                <a:solidFill>
                  <a:srgbClr val="FF0000"/>
                </a:solidFill>
              </a:rPr>
              <a:t>DINARSKO-KRAŠKI SVET </a:t>
            </a:r>
            <a:r>
              <a:rPr lang="sl-SI" sz="2800" dirty="0"/>
              <a:t>– hribovit svet (planote) z vmesnimi kraškimi polji in značilnim podzemnim </a:t>
            </a:r>
            <a:r>
              <a:rPr lang="sl-SI" sz="2800" dirty="0" smtClean="0"/>
              <a:t>svetom</a:t>
            </a:r>
          </a:p>
          <a:p>
            <a:endParaRPr lang="sl-SI" sz="2800" dirty="0"/>
          </a:p>
          <a:p>
            <a:r>
              <a:rPr lang="sl-SI" sz="2800" dirty="0">
                <a:solidFill>
                  <a:srgbClr val="FF0000"/>
                </a:solidFill>
              </a:rPr>
              <a:t>OBSREDOZEMSKE POKRAJINE </a:t>
            </a:r>
            <a:r>
              <a:rPr lang="sl-SI" sz="2800" dirty="0"/>
              <a:t>– gričevje, morje in </a:t>
            </a:r>
            <a:r>
              <a:rPr lang="sl-SI" sz="2800" dirty="0" smtClean="0"/>
              <a:t>strma obala </a:t>
            </a:r>
            <a:endParaRPr lang="sl-SI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238" y="337456"/>
            <a:ext cx="1317173" cy="13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solidFill>
                  <a:schemeClr val="accent4">
                    <a:lumMod val="75000"/>
                  </a:schemeClr>
                </a:solidFill>
              </a:rPr>
              <a:t>1. ALPSKI IN PREDALPSKI SVET </a:t>
            </a:r>
            <a:r>
              <a:rPr lang="sl-SI" dirty="0" smtClean="0">
                <a:solidFill>
                  <a:schemeClr val="tx1"/>
                </a:solidFill>
              </a:rPr>
              <a:t>zavzema S in SZ del Slovenije. Tu so gorovja in hribovja z vmesnimi dolinami in kotlinami. 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535058"/>
            <a:ext cx="5008164" cy="338677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12" y="2614885"/>
            <a:ext cx="5097444" cy="330694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039" y="453367"/>
            <a:ext cx="181927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2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2. OBPANONSKI SVET </a:t>
            </a:r>
            <a:r>
              <a:rPr lang="sl-SI" dirty="0" smtClean="0">
                <a:solidFill>
                  <a:schemeClr val="tx1"/>
                </a:solidFill>
              </a:rPr>
              <a:t>zavzema vzhod Slovenije. Prevladujejo nižine in gričevja. 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044" y="2142309"/>
            <a:ext cx="5534582" cy="35255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099" y="2142310"/>
            <a:ext cx="5307648" cy="352558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639" y="124914"/>
            <a:ext cx="1723265" cy="17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3. DINARSKOKRAŠKI SVET</a:t>
            </a:r>
            <a:r>
              <a:rPr lang="sl-SI" sz="2800" dirty="0" smtClean="0"/>
              <a:t> </a:t>
            </a:r>
            <a:r>
              <a:rPr lang="sl-SI" sz="2800" dirty="0" smtClean="0">
                <a:solidFill>
                  <a:schemeClr val="tx1"/>
                </a:solidFill>
              </a:rPr>
              <a:t>zavzema J in osrednjo Slovenijo. Prevladujejo planote z vmesnimi kraškimi polji in značilnim kraškim podzemljem. </a:t>
            </a:r>
            <a:endParaRPr lang="sl-SI" sz="28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930" y="2053541"/>
            <a:ext cx="8596312" cy="24757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064" y="3837758"/>
            <a:ext cx="4286250" cy="28575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145" y="279491"/>
            <a:ext cx="1774050" cy="177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</TotalTime>
  <Words>331</Words>
  <Application>Microsoft Office PowerPoint</Application>
  <PresentationFormat>Širokozaslonsko</PresentationFormat>
  <Paragraphs>86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Gladko</vt:lpstr>
      <vt:lpstr>SLOVENIJA, NAŠA DOMOVINA</vt:lpstr>
      <vt:lpstr>Slovenija leži na stiku štirih naravnih pokrajin:  -Alp,  -Panonske nižine,  -Dinarskega gorovja   -Sredozemlja. </vt:lpstr>
      <vt:lpstr>Zaradi takšne lege se v Sloveniji kažejo značilnosti teh pokrajin. </vt:lpstr>
      <vt:lpstr>Značilnosti slovenskih pokrajin so povezane z Alpami, Panonsko nižino, Dinarskim gorovjem in Sredozemljem. Po teh velikih pokrajinah imenujemo tudi NARAVNE ENOTE SLOVENIJE, te so:  </vt:lpstr>
      <vt:lpstr>PowerPointova predstavitev</vt:lpstr>
      <vt:lpstr>PowerPointova predstavitev</vt:lpstr>
      <vt:lpstr>1. ALPSKI IN PREDALPSKI SVET zavzema S in SZ del Slovenije. Tu so gorovja in hribovja z vmesnimi dolinami in kotlinami. </vt:lpstr>
      <vt:lpstr>2. OBPANONSKI SVET zavzema vzhod Slovenije. Prevladujejo nižine in gričevja. </vt:lpstr>
      <vt:lpstr>3. DINARSKOKRAŠKI SVET zavzema J in osrednjo Slovenijo. Prevladujejo planote z vmesnimi kraškimi polji in značilnim kraškim podzemljem. </vt:lpstr>
      <vt:lpstr>4. OBSREDOZEMSKI SVET zavzema JZ del Slovenije. Prevladuje strma obala z morjem, gričevja. </vt:lpstr>
      <vt:lpstr>Zaradi naravne raznolikosti slovenskih pokrajin je tudi način življenja ljudi od pokrajine do pokrajine različen. </vt:lpstr>
      <vt:lpstr>b) V GOSPODARSTVU</vt:lpstr>
      <vt:lpstr>c) V PREHRANI</vt:lpstr>
      <vt:lpstr>d) V OBLAČILIH (NARODNIH NOŠAH)</vt:lpstr>
      <vt:lpstr>e) V PRAZNOVANJIH</vt:lpstr>
      <vt:lpstr>ZATO JE SLOVENIJA TAKO ZANIMIVA DEŽELA: https://www.youtube.com/watch?v=18K6oEjThT8&amp;feature=related</vt:lpstr>
      <vt:lpstr>DOLŽINE MEJA S SOSEDNJIMI DRŽAVAMI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SLOVENIJA, NAŠA DOMOVINA</dc:title>
  <dc:creator>Nadja Černetič</dc:creator>
  <cp:lastModifiedBy>Nadja Černetič</cp:lastModifiedBy>
  <cp:revision>11</cp:revision>
  <dcterms:created xsi:type="dcterms:W3CDTF">2020-11-25T16:01:21Z</dcterms:created>
  <dcterms:modified xsi:type="dcterms:W3CDTF">2020-11-26T11:19:41Z</dcterms:modified>
</cp:coreProperties>
</file>