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6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7A0977D-FB32-484F-969F-2671E4C4162D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05BA7-4DB4-4C11-A462-B0A8499F1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988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977D-FB32-484F-969F-2671E4C4162D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5BA7-4DB4-4C11-A462-B0A8499F1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877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977D-FB32-484F-969F-2671E4C4162D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5BA7-4DB4-4C11-A462-B0A8499F1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564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977D-FB32-484F-969F-2671E4C4162D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5BA7-4DB4-4C11-A462-B0A8499F1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170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A0977D-FB32-484F-969F-2671E4C4162D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7205BA7-4DB4-4C11-A462-B0A8499F1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4444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977D-FB32-484F-969F-2671E4C4162D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5BA7-4DB4-4C11-A462-B0A8499F1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249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977D-FB32-484F-969F-2671E4C4162D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5BA7-4DB4-4C11-A462-B0A8499F1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056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977D-FB32-484F-969F-2671E4C4162D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5BA7-4DB4-4C11-A462-B0A8499F1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47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977D-FB32-484F-969F-2671E4C4162D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5BA7-4DB4-4C11-A462-B0A8499F1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58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977D-FB32-484F-969F-2671E4C4162D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205BA7-4DB4-4C11-A462-B0A8499F1231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299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7A0977D-FB32-484F-969F-2671E4C4162D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205BA7-4DB4-4C11-A462-B0A8499F1231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163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7A0977D-FB32-484F-969F-2671E4C4162D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05BA7-4DB4-4C11-A462-B0A8499F12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019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PESMI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69455" y="4825530"/>
            <a:ext cx="9144000" cy="879810"/>
          </a:xfrm>
        </p:spPr>
        <p:txBody>
          <a:bodyPr>
            <a:normAutofit/>
          </a:bodyPr>
          <a:lstStyle/>
          <a:p>
            <a:r>
              <a:rPr lang="sl-SI" sz="1000" dirty="0" smtClean="0"/>
              <a:t>UČENCI 5.B </a:t>
            </a:r>
          </a:p>
          <a:p>
            <a:r>
              <a:rPr lang="sl-SI" sz="1000" dirty="0" smtClean="0"/>
              <a:t>ŠOLSKO LETO 2020/2021</a:t>
            </a:r>
          </a:p>
          <a:p>
            <a:r>
              <a:rPr lang="sl-SI" sz="1000" dirty="0" smtClean="0"/>
              <a:t>NOVEMBER, 2020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33378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53496" y="230470"/>
            <a:ext cx="10058400" cy="1371600"/>
          </a:xfrm>
        </p:spPr>
        <p:txBody>
          <a:bodyPr/>
          <a:lstStyle/>
          <a:p>
            <a:r>
              <a:rPr lang="sl-SI" b="1" dirty="0" smtClean="0"/>
              <a:t>9. Maja: Ptički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68062" y="1602070"/>
            <a:ext cx="10515600" cy="4832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SO PTIČKI PRILETELI,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RADI SO SE IMELI,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SO GNEZDECE SI SPLELI,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V NJIH MLADIČKE IMELI.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OBLAČKI SO </a:t>
            </a:r>
            <a:r>
              <a:rPr lang="sl-SI" dirty="0" smtClean="0">
                <a:latin typeface="Comic Sans MS" panose="030F0702030302020204" pitchFamily="66" charset="0"/>
              </a:rPr>
              <a:t>PRIŠLI,</a:t>
            </a:r>
            <a:endParaRPr lang="sl-SI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SO PTIČKI SE </a:t>
            </a:r>
            <a:r>
              <a:rPr lang="sl-SI" dirty="0" smtClean="0">
                <a:latin typeface="Comic Sans MS" panose="030F0702030302020204" pitchFamily="66" charset="0"/>
              </a:rPr>
              <a:t>RAZŠLI</a:t>
            </a:r>
            <a:endParaRPr lang="sl-SI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IN ŽALOSTNI BILI.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MINILO POLETJE JE,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VRNILA JESEN SE JE.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SO PTIČKI ODLETELI,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KER SE BOJO V JUŽNIH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KRAJIH LEPŠE IMELI.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 descr="Bird Nest Free Vector Art - (6,317 Free Download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97" y="2550017"/>
            <a:ext cx="4376648" cy="24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10. Ilija: V divjino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000" dirty="0">
                <a:latin typeface="Comic Sans MS" panose="030F0702030302020204" pitchFamily="66" charset="0"/>
              </a:rPr>
              <a:t>Gremo v </a:t>
            </a:r>
            <a:r>
              <a:rPr lang="sl-SI" sz="2000" dirty="0" smtClean="0">
                <a:latin typeface="Comic Sans MS" panose="030F0702030302020204" pitchFamily="66" charset="0"/>
              </a:rPr>
              <a:t>divjino, </a:t>
            </a:r>
            <a:r>
              <a:rPr lang="sl-SI" sz="2000" dirty="0">
                <a:latin typeface="Comic Sans MS" panose="030F0702030302020204" pitchFamily="66" charset="0"/>
              </a:rPr>
              <a:t>da n</a:t>
            </a:r>
            <a:r>
              <a:rPr lang="sl-SI" sz="2000" dirty="0" smtClean="0">
                <a:latin typeface="Comic Sans MS" panose="030F0702030302020204" pitchFamily="66" charset="0"/>
              </a:rPr>
              <a:t>ajdemo divjo </a:t>
            </a:r>
            <a:r>
              <a:rPr lang="sl-SI" sz="2000" dirty="0">
                <a:latin typeface="Comic Sans MS" panose="030F0702030302020204" pitchFamily="66" charset="0"/>
              </a:rPr>
              <a:t>svinjo.</a:t>
            </a:r>
          </a:p>
          <a:p>
            <a:pPr marL="0" indent="0">
              <a:buNone/>
            </a:pPr>
            <a:r>
              <a:rPr lang="sl-SI" sz="2000" dirty="0" smtClean="0">
                <a:latin typeface="Comic Sans MS" panose="030F0702030302020204" pitchFamily="66" charset="0"/>
              </a:rPr>
              <a:t>Divja </a:t>
            </a:r>
            <a:r>
              <a:rPr lang="sl-SI" sz="2000" dirty="0">
                <a:latin typeface="Comic Sans MS" panose="030F0702030302020204" pitchFamily="66" charset="0"/>
              </a:rPr>
              <a:t>svinja </a:t>
            </a:r>
            <a:r>
              <a:rPr lang="sl-SI" sz="2000" dirty="0" smtClean="0">
                <a:latin typeface="Comic Sans MS" panose="030F0702030302020204" pitchFamily="66" charset="0"/>
              </a:rPr>
              <a:t>noče priti,</a:t>
            </a:r>
          </a:p>
          <a:p>
            <a:pPr marL="0" indent="0">
              <a:buNone/>
            </a:pPr>
            <a:r>
              <a:rPr lang="sl-SI" sz="2000" dirty="0" smtClean="0">
                <a:latin typeface="Comic Sans MS" panose="030F0702030302020204" pitchFamily="66" charset="0"/>
              </a:rPr>
              <a:t>ker </a:t>
            </a:r>
            <a:r>
              <a:rPr lang="sl-SI" sz="2000" dirty="0">
                <a:latin typeface="Comic Sans MS" panose="030F0702030302020204" pitchFamily="66" charset="0"/>
              </a:rPr>
              <a:t>mi </a:t>
            </a:r>
            <a:r>
              <a:rPr lang="sl-SI" sz="2000" dirty="0" smtClean="0">
                <a:latin typeface="Comic Sans MS" panose="030F0702030302020204" pitchFamily="66" charset="0"/>
              </a:rPr>
              <a:t>nočemo </a:t>
            </a:r>
            <a:r>
              <a:rPr lang="sl-SI" sz="2000" dirty="0">
                <a:latin typeface="Comic Sans MS" panose="030F0702030302020204" pitchFamily="66" charset="0"/>
              </a:rPr>
              <a:t>iti </a:t>
            </a:r>
            <a:r>
              <a:rPr lang="sl-SI" sz="2000" dirty="0" smtClean="0">
                <a:latin typeface="Comic Sans MS" panose="030F0702030302020204" pitchFamily="66" charset="0"/>
              </a:rPr>
              <a:t>spiti</a:t>
            </a:r>
            <a:r>
              <a:rPr lang="sl-SI" sz="20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sl-SI" sz="2000" dirty="0">
                <a:latin typeface="Comic Sans MS" panose="030F0702030302020204" pitchFamily="66" charset="0"/>
              </a:rPr>
              <a:t>Gremo mi iti in </a:t>
            </a:r>
            <a:r>
              <a:rPr lang="sl-SI" sz="2000" dirty="0" smtClean="0">
                <a:latin typeface="Comic Sans MS" panose="030F0702030302020204" pitchFamily="66" charset="0"/>
              </a:rPr>
              <a:t>divja </a:t>
            </a:r>
            <a:r>
              <a:rPr lang="sl-SI" sz="2000" dirty="0">
                <a:latin typeface="Comic Sans MS" panose="030F0702030302020204" pitchFamily="66" charset="0"/>
              </a:rPr>
              <a:t>svinja bo </a:t>
            </a:r>
            <a:r>
              <a:rPr lang="sl-SI" sz="2000" dirty="0" smtClean="0">
                <a:latin typeface="Comic Sans MS" panose="030F0702030302020204" pitchFamily="66" charset="0"/>
              </a:rPr>
              <a:t>šla </a:t>
            </a:r>
            <a:r>
              <a:rPr lang="sl-SI" sz="2000" dirty="0">
                <a:latin typeface="Comic Sans MS" panose="030F0702030302020204" pitchFamily="66" charset="0"/>
              </a:rPr>
              <a:t>spiti.</a:t>
            </a:r>
          </a:p>
          <a:p>
            <a:pPr marL="0" indent="0">
              <a:buNone/>
            </a:pPr>
            <a:r>
              <a:rPr lang="sl-SI" sz="2000" dirty="0">
                <a:latin typeface="Comic Sans MS" panose="030F0702030302020204" pitchFamily="66" charset="0"/>
              </a:rPr>
              <a:t>Potem pa jo uloviti.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170" name="Picture 2" descr="Wild Boar vector images and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78" y="2321415"/>
            <a:ext cx="42767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11. Petra: Sonce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>
                <a:latin typeface="Comic Sans MS" panose="030F0702030302020204" pitchFamily="66" charset="0"/>
              </a:rPr>
              <a:t>Sonce </a:t>
            </a:r>
            <a:r>
              <a:rPr lang="sl-SI" sz="2000" dirty="0" smtClean="0">
                <a:latin typeface="Comic Sans MS" panose="030F0702030302020204" pitchFamily="66" charset="0"/>
              </a:rPr>
              <a:t>je</a:t>
            </a:r>
            <a:r>
              <a:rPr lang="sl-SI" sz="2000" dirty="0">
                <a:latin typeface="Comic Sans MS" panose="030F0702030302020204" pitchFamily="66" charset="0"/>
              </a:rPr>
              <a:t>  </a:t>
            </a:r>
            <a:r>
              <a:rPr lang="sl-SI" sz="2000" dirty="0" smtClean="0">
                <a:latin typeface="Comic Sans MS" panose="030F0702030302020204" pitchFamily="66" charset="0"/>
              </a:rPr>
              <a:t>svetloba, </a:t>
            </a:r>
            <a:r>
              <a:rPr lang="sl-SI" sz="2000" dirty="0">
                <a:latin typeface="Comic Sans MS" panose="030F0702030302020204" pitchFamily="66" charset="0"/>
              </a:rPr>
              <a:t>                                                                                                                             </a:t>
            </a:r>
            <a:r>
              <a:rPr lang="sl-SI" sz="2000" dirty="0" smtClean="0">
                <a:latin typeface="Comic Sans MS" panose="030F0702030302020204" pitchFamily="66" charset="0"/>
              </a:rPr>
              <a:t>je</a:t>
            </a:r>
            <a:r>
              <a:rPr lang="sl-SI" sz="2000" dirty="0">
                <a:latin typeface="Comic Sans MS" panose="030F0702030302020204" pitchFamily="66" charset="0"/>
              </a:rPr>
              <a:t>   </a:t>
            </a:r>
            <a:r>
              <a:rPr lang="sl-SI" sz="2000" dirty="0" smtClean="0">
                <a:latin typeface="Comic Sans MS" panose="030F0702030302020204" pitchFamily="66" charset="0"/>
              </a:rPr>
              <a:t>toplota, </a:t>
            </a:r>
            <a:r>
              <a:rPr lang="sl-SI" sz="2000" dirty="0">
                <a:latin typeface="Comic Sans MS" panose="030F0702030302020204" pitchFamily="66" charset="0"/>
              </a:rPr>
              <a:t>                                                                                                                               </a:t>
            </a:r>
            <a:r>
              <a:rPr lang="sl-SI" sz="2000" dirty="0" smtClean="0">
                <a:latin typeface="Comic Sans MS" panose="030F0702030302020204" pitchFamily="66" charset="0"/>
              </a:rPr>
              <a:t>je</a:t>
            </a:r>
            <a:r>
              <a:rPr lang="sl-SI" sz="2000" dirty="0">
                <a:latin typeface="Comic Sans MS" panose="030F0702030302020204" pitchFamily="66" charset="0"/>
              </a:rPr>
              <a:t>    svet                                                                                                                              </a:t>
            </a:r>
            <a:r>
              <a:rPr lang="sl-SI" sz="2000" dirty="0" smtClean="0">
                <a:latin typeface="Comic Sans MS" panose="030F0702030302020204" pitchFamily="66" charset="0"/>
              </a:rPr>
              <a:t>in</a:t>
            </a:r>
            <a:r>
              <a:rPr lang="sl-SI" sz="2000" dirty="0">
                <a:latin typeface="Comic Sans MS" panose="030F0702030302020204" pitchFamily="66" charset="0"/>
              </a:rPr>
              <a:t>  sonce   je  </a:t>
            </a:r>
            <a:r>
              <a:rPr lang="sl-SI" sz="2000" dirty="0" smtClean="0">
                <a:latin typeface="Comic Sans MS" panose="030F0702030302020204" pitchFamily="66" charset="0"/>
              </a:rPr>
              <a:t>luč,</a:t>
            </a:r>
            <a:r>
              <a:rPr lang="sl-SI" sz="2000" dirty="0">
                <a:latin typeface="Comic Sans MS" panose="030F0702030302020204" pitchFamily="66" charset="0"/>
              </a:rPr>
              <a:t>                                                                                                                            </a:t>
            </a:r>
            <a:r>
              <a:rPr lang="sl-SI" sz="2000" dirty="0" smtClean="0">
                <a:latin typeface="Comic Sans MS" panose="030F0702030302020204" pitchFamily="66" charset="0"/>
              </a:rPr>
              <a:t> ki</a:t>
            </a:r>
            <a:r>
              <a:rPr lang="sl-SI" sz="2000" dirty="0">
                <a:latin typeface="Comic Sans MS" panose="030F0702030302020204" pitchFamily="66" charset="0"/>
              </a:rPr>
              <a:t>   sije  za   vse  tega   </a:t>
            </a:r>
            <a:r>
              <a:rPr lang="sl-SI" sz="2000" dirty="0" smtClean="0">
                <a:latin typeface="Comic Sans MS" panose="030F0702030302020204" pitchFamily="66" charset="0"/>
              </a:rPr>
              <a:t>sveta.</a:t>
            </a:r>
          </a:p>
          <a:p>
            <a:endParaRPr lang="sl-SI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2000" dirty="0">
                <a:latin typeface="Comic Sans MS" panose="030F0702030302020204" pitchFamily="66" charset="0"/>
              </a:rPr>
              <a:t>Ko </a:t>
            </a:r>
            <a:r>
              <a:rPr lang="sl-SI" sz="2000" dirty="0" smtClean="0">
                <a:latin typeface="Comic Sans MS" panose="030F0702030302020204" pitchFamily="66" charset="0"/>
              </a:rPr>
              <a:t>pogledaš</a:t>
            </a:r>
            <a:r>
              <a:rPr lang="sl-SI" sz="2000" dirty="0">
                <a:latin typeface="Comic Sans MS" panose="030F0702030302020204" pitchFamily="66" charset="0"/>
              </a:rPr>
              <a:t>  v                                                                                                                              </a:t>
            </a:r>
            <a:r>
              <a:rPr lang="sl-SI" sz="2000" dirty="0" smtClean="0">
                <a:latin typeface="Comic Sans MS" panose="030F0702030302020204" pitchFamily="66" charset="0"/>
              </a:rPr>
              <a:t>nebo,</a:t>
            </a:r>
            <a:r>
              <a:rPr lang="sl-SI" sz="2000" dirty="0">
                <a:latin typeface="Comic Sans MS" panose="030F0702030302020204" pitchFamily="66" charset="0"/>
              </a:rPr>
              <a:t> </a:t>
            </a:r>
            <a:r>
              <a:rPr lang="sl-SI" sz="2000" dirty="0" smtClean="0">
                <a:latin typeface="Comic Sans MS" panose="030F0702030302020204" pitchFamily="66" charset="0"/>
              </a:rPr>
              <a:t>se</a:t>
            </a:r>
            <a:r>
              <a:rPr lang="sl-SI" sz="2000" dirty="0">
                <a:latin typeface="Comic Sans MS" panose="030F0702030302020204" pitchFamily="66" charset="0"/>
              </a:rPr>
              <a:t>  </a:t>
            </a:r>
            <a:r>
              <a:rPr lang="sl-SI" sz="2000" dirty="0" smtClean="0">
                <a:latin typeface="Comic Sans MS" panose="030F0702030302020204" pitchFamily="66" charset="0"/>
              </a:rPr>
              <a:t>prepričaj, </a:t>
            </a:r>
            <a:r>
              <a:rPr lang="sl-SI" sz="2000" dirty="0">
                <a:latin typeface="Comic Sans MS" panose="030F0702030302020204" pitchFamily="66" charset="0"/>
              </a:rPr>
              <a:t>                                                                                                                       </a:t>
            </a:r>
            <a:r>
              <a:rPr lang="sl-SI" sz="2000" dirty="0" smtClean="0">
                <a:latin typeface="Comic Sans MS" panose="030F0702030302020204" pitchFamily="66" charset="0"/>
              </a:rPr>
              <a:t>      da</a:t>
            </a:r>
            <a:r>
              <a:rPr lang="sl-SI" sz="2000" dirty="0">
                <a:latin typeface="Comic Sans MS" panose="030F0702030302020204" pitchFamily="66" charset="0"/>
              </a:rPr>
              <a:t>  </a:t>
            </a:r>
            <a:r>
              <a:rPr lang="sl-SI" sz="2000" dirty="0" smtClean="0">
                <a:latin typeface="Comic Sans MS" panose="030F0702030302020204" pitchFamily="66" charset="0"/>
              </a:rPr>
              <a:t>je</a:t>
            </a:r>
            <a:r>
              <a:rPr lang="sl-SI" sz="2000" dirty="0">
                <a:latin typeface="Comic Sans MS" panose="030F0702030302020204" pitchFamily="66" charset="0"/>
              </a:rPr>
              <a:t>  sonce 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>
                <a:latin typeface="Comic Sans MS" panose="030F0702030302020204" pitchFamily="66" charset="0"/>
              </a:rPr>
              <a:t>res 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>
                <a:latin typeface="Comic Sans MS" panose="030F0702030302020204" pitchFamily="66" charset="0"/>
              </a:rPr>
              <a:t>to🌞</a:t>
            </a:r>
          </a:p>
        </p:txBody>
      </p:sp>
      <p:pic>
        <p:nvPicPr>
          <p:cNvPr id="6146" name="Picture 2" descr="cute sun clipart - Google Search | Sun clip art, Clip art, School printab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0835">
            <a:off x="7648086" y="259147"/>
            <a:ext cx="2497082" cy="25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0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6800" y="1493080"/>
            <a:ext cx="10058400" cy="50176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Otroci hitijo, 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da ne zamudijo 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njihove igre, 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ko lovijo tigre.</a:t>
            </a:r>
          </a:p>
          <a:p>
            <a:pPr marL="0" indent="0">
              <a:buNone/>
            </a:pPr>
            <a:endParaRPr lang="sl-SI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Otroci, oj otroci, 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kje ste bili, 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kje ste hodili, 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ko ste tigre lovili.</a:t>
            </a:r>
          </a:p>
          <a:p>
            <a:pPr marL="0" indent="0">
              <a:buNone/>
            </a:pPr>
            <a:endParaRPr lang="sl-SI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Lovili, lovili smo tigre, 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a ujeli smo igre. 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Se v njih zaigrali 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in se v njih zakopali.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42" y="1535872"/>
            <a:ext cx="2800350" cy="435292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640168" y="190705"/>
            <a:ext cx="5267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/>
              <a:t>12. JAKOB: Otroci</a:t>
            </a:r>
            <a:endParaRPr lang="sl-SI" sz="44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903076" y="5888797"/>
            <a:ext cx="239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Ilustrator: Jakob Ž.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880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14541" y="642594"/>
            <a:ext cx="10058400" cy="1371600"/>
          </a:xfrm>
        </p:spPr>
        <p:txBody>
          <a:bodyPr/>
          <a:lstStyle/>
          <a:p>
            <a:r>
              <a:rPr lang="sl-SI" dirty="0" smtClean="0"/>
              <a:t>13. Lana K.: Želimo si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43350" y="2014194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ŽELIMO SI POTICE,</a:t>
            </a:r>
          </a:p>
          <a:p>
            <a:pPr marL="0" indent="0">
              <a:buNone/>
            </a:pPr>
            <a:r>
              <a:rPr lang="sl-SI" dirty="0"/>
              <a:t>KI JIH GLODAJO SINICE.</a:t>
            </a:r>
          </a:p>
          <a:p>
            <a:pPr marL="0" indent="0">
              <a:buNone/>
            </a:pPr>
            <a:r>
              <a:rPr lang="sl-SI" dirty="0"/>
              <a:t>ŽELIMO SI BALONOV,</a:t>
            </a:r>
          </a:p>
          <a:p>
            <a:pPr marL="0" indent="0">
              <a:buNone/>
            </a:pPr>
            <a:r>
              <a:rPr lang="sl-SI" dirty="0"/>
              <a:t>KI BODO POLNI BONBONOV.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ŽELIMO SI KUŽKE,</a:t>
            </a:r>
          </a:p>
          <a:p>
            <a:pPr marL="0" indent="0">
              <a:buNone/>
            </a:pPr>
            <a:r>
              <a:rPr lang="sl-SI" dirty="0"/>
              <a:t>DOBILI SMO VELIKE BUŠKE.</a:t>
            </a:r>
          </a:p>
          <a:p>
            <a:pPr marL="0" indent="0">
              <a:buNone/>
            </a:pPr>
            <a:r>
              <a:rPr lang="sl-SI" dirty="0"/>
              <a:t>ŽELIMO SI VREME, </a:t>
            </a:r>
          </a:p>
          <a:p>
            <a:pPr marL="0" indent="0">
              <a:buNone/>
            </a:pPr>
            <a:r>
              <a:rPr lang="sl-SI" dirty="0"/>
              <a:t>DOBILI SMO </a:t>
            </a:r>
            <a:r>
              <a:rPr lang="sl-SI" dirty="0" smtClean="0"/>
              <a:t>BREME.</a:t>
            </a:r>
            <a:endParaRPr lang="sl-SI" dirty="0"/>
          </a:p>
          <a:p>
            <a:endParaRPr lang="sl-SI" dirty="0"/>
          </a:p>
        </p:txBody>
      </p:sp>
      <p:pic>
        <p:nvPicPr>
          <p:cNvPr id="1026" name="Picture 2" descr="Free Balloons, Download Free Clip Art, Free Clip Art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1" y="482086"/>
            <a:ext cx="28765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10+ Dog Clipart Vectors | Download Free Vector Art &amp; Graphics |  123Freevect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9870">
            <a:off x="7587018" y="4127354"/>
            <a:ext cx="1674130" cy="167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Lana N.: Zima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32880" r="-2435" b="5850"/>
          <a:stretch/>
        </p:blipFill>
        <p:spPr>
          <a:xfrm>
            <a:off x="6473715" y="1019619"/>
            <a:ext cx="3296992" cy="4598988"/>
          </a:xfrm>
        </p:spPr>
      </p:pic>
      <p:sp>
        <p:nvSpPr>
          <p:cNvPr id="5" name="PoljeZBesedilom 4"/>
          <p:cNvSpPr txBox="1"/>
          <p:nvPr/>
        </p:nvSpPr>
        <p:spPr>
          <a:xfrm>
            <a:off x="1066800" y="2202287"/>
            <a:ext cx="3685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Zima spet je prišla k nam,</a:t>
            </a:r>
          </a:p>
          <a:p>
            <a:r>
              <a:rPr lang="sl-SI" dirty="0" smtClean="0"/>
              <a:t>Listje z dreves je odgnala stran.</a:t>
            </a:r>
          </a:p>
          <a:p>
            <a:r>
              <a:rPr lang="sl-SI" dirty="0" smtClean="0"/>
              <a:t>Juhu, juhu, juhuhu,</a:t>
            </a:r>
          </a:p>
          <a:p>
            <a:r>
              <a:rPr lang="sl-SI" dirty="0" smtClean="0"/>
              <a:t>Zabava , veselje spet je tu.</a:t>
            </a:r>
          </a:p>
          <a:p>
            <a:endParaRPr lang="sl-SI" dirty="0"/>
          </a:p>
          <a:p>
            <a:r>
              <a:rPr lang="sl-SI" dirty="0" smtClean="0"/>
              <a:t>Hlače, bunda, nogavice</a:t>
            </a:r>
          </a:p>
          <a:p>
            <a:r>
              <a:rPr lang="sl-SI" dirty="0" smtClean="0"/>
              <a:t>Inn še kapa, rokavice</a:t>
            </a:r>
          </a:p>
          <a:p>
            <a:r>
              <a:rPr lang="sl-SI" dirty="0" smtClean="0"/>
              <a:t>Juhu, juhu, juhuhu,</a:t>
            </a:r>
          </a:p>
          <a:p>
            <a:r>
              <a:rPr lang="sl-SI" dirty="0" smtClean="0"/>
              <a:t>bela zima je že tu.</a:t>
            </a:r>
          </a:p>
          <a:p>
            <a:endParaRPr lang="sl-SI" dirty="0"/>
          </a:p>
          <a:p>
            <a:r>
              <a:rPr lang="sl-SI" dirty="0" smtClean="0"/>
              <a:t>Smučke, sanke in še bob,</a:t>
            </a:r>
          </a:p>
          <a:p>
            <a:r>
              <a:rPr lang="sl-SI" dirty="0" smtClean="0"/>
              <a:t>Zdaj smo druščina in pol.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203065" y="5859887"/>
            <a:ext cx="150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Ilustrirala: Lana N.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3688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TRISTAN: Jesen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Ko zadnja lastovka odleti</a:t>
            </a:r>
          </a:p>
          <a:p>
            <a:pPr marL="0" indent="0">
              <a:buNone/>
            </a:pPr>
            <a:r>
              <a:rPr lang="sl-SI" dirty="0"/>
              <a:t>se poletje v jesen spremeni.</a:t>
            </a:r>
          </a:p>
          <a:p>
            <a:pPr marL="0" indent="0">
              <a:buNone/>
            </a:pPr>
            <a:r>
              <a:rPr lang="sl-SI" dirty="0"/>
              <a:t>Počasi listje šelesti in barvito naravo naredi. 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Prekratek je dan za igranje, </a:t>
            </a:r>
          </a:p>
          <a:p>
            <a:pPr marL="0" indent="0">
              <a:buNone/>
            </a:pPr>
            <a:r>
              <a:rPr lang="sl-SI" dirty="0"/>
              <a:t>predolga je </a:t>
            </a:r>
            <a:r>
              <a:rPr lang="sl-SI" dirty="0" smtClean="0"/>
              <a:t>noč za </a:t>
            </a:r>
            <a:r>
              <a:rPr lang="sl-SI" dirty="0"/>
              <a:t>spanje. </a:t>
            </a:r>
          </a:p>
          <a:p>
            <a:pPr marL="0" indent="0">
              <a:buNone/>
            </a:pPr>
            <a:r>
              <a:rPr lang="sl-SI" dirty="0"/>
              <a:t>Odpočij se narava odpočij,</a:t>
            </a:r>
          </a:p>
          <a:p>
            <a:pPr marL="0" indent="0">
              <a:buNone/>
            </a:pPr>
            <a:r>
              <a:rPr lang="sl-SI" dirty="0"/>
              <a:t>odpočiti se moramo vsi. 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 descr="Autumn Departure Stock Illustrations – 41 Autumn Departure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37" y="2014194"/>
            <a:ext cx="5122643" cy="36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0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3241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2. ANJA: </a:t>
            </a:r>
            <a:r>
              <a:rPr lang="sl-SI" dirty="0" err="1" smtClean="0"/>
              <a:t>Koronavirus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91296" y="1519706"/>
            <a:ext cx="10058400" cy="4760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Korona virus, nevaren</a:t>
            </a:r>
          </a:p>
          <a:p>
            <a:pPr marL="0" indent="0">
              <a:buNone/>
            </a:pPr>
            <a:r>
              <a:rPr lang="sl-SI" dirty="0"/>
              <a:t>za ljudi. Vse okuži in </a:t>
            </a:r>
          </a:p>
          <a:p>
            <a:pPr marL="0" indent="0">
              <a:buNone/>
            </a:pPr>
            <a:r>
              <a:rPr lang="sl-SI" dirty="0"/>
              <a:t>nato zbeži.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Ne </a:t>
            </a:r>
            <a:r>
              <a:rPr lang="sl-SI" dirty="0"/>
              <a:t>maramo ga mi</a:t>
            </a:r>
          </a:p>
          <a:p>
            <a:pPr marL="0" indent="0">
              <a:buNone/>
            </a:pPr>
            <a:r>
              <a:rPr lang="sl-SI" dirty="0"/>
              <a:t>celo barabe in smeti.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Umij, razkuži </a:t>
            </a:r>
            <a:r>
              <a:rPr lang="sl-SI" dirty="0"/>
              <a:t>roke, si ZDAJ!!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220496" y="1931831"/>
            <a:ext cx="3812146" cy="1506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237274" y="3438659"/>
            <a:ext cx="3829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1,2,3,4,5,6.</a:t>
            </a:r>
          </a:p>
          <a:p>
            <a:r>
              <a:rPr lang="sl-SI" dirty="0" smtClean="0"/>
              <a:t> V </a:t>
            </a:r>
            <a:r>
              <a:rPr lang="sl-SI" dirty="0"/>
              <a:t>šole nazaj bomo </a:t>
            </a:r>
          </a:p>
          <a:p>
            <a:r>
              <a:rPr lang="sl-SI" dirty="0" smtClean="0"/>
              <a:t> otroci </a:t>
            </a:r>
            <a:r>
              <a:rPr lang="sl-SI" dirty="0"/>
              <a:t>hodili!</a:t>
            </a:r>
          </a:p>
          <a:p>
            <a:r>
              <a:rPr lang="sl-SI" dirty="0" smtClean="0"/>
              <a:t> Starši </a:t>
            </a:r>
            <a:r>
              <a:rPr lang="sl-SI" dirty="0"/>
              <a:t>služb, se </a:t>
            </a:r>
            <a:r>
              <a:rPr lang="sl-SI" dirty="0" smtClean="0"/>
              <a:t>bodo veselili</a:t>
            </a:r>
            <a:r>
              <a:rPr lang="sl-SI" dirty="0"/>
              <a:t>!!</a:t>
            </a:r>
          </a:p>
          <a:p>
            <a:r>
              <a:rPr lang="sl-SI" dirty="0"/>
              <a:t> </a:t>
            </a:r>
          </a:p>
          <a:p>
            <a:r>
              <a:rPr lang="sl-SI" dirty="0"/>
              <a:t> </a:t>
            </a:r>
          </a:p>
          <a:p>
            <a:r>
              <a:rPr lang="sl-SI" dirty="0"/>
              <a:t>  Uniči korono zdaj!!</a:t>
            </a:r>
          </a:p>
          <a:p>
            <a:r>
              <a:rPr lang="sl-SI" dirty="0" smtClean="0"/>
              <a:t>  Spoštuj </a:t>
            </a:r>
            <a:r>
              <a:rPr lang="sl-SI" dirty="0"/>
              <a:t>NIJZ ukrepe sedaj!!!!!</a:t>
            </a:r>
          </a:p>
        </p:txBody>
      </p:sp>
      <p:pic>
        <p:nvPicPr>
          <p:cNvPr id="4098" name="Picture 2" descr="Cute Kids Fight With Coronavirus 2019-nCoV, Cartoon Character Children  Attack COVID-19 ,people And Protection Against Viruses Stock Vector -  Illustration of cartoon, background: 1763234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40" y="338881"/>
            <a:ext cx="4377788" cy="28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20442" y="457064"/>
            <a:ext cx="10058400" cy="1371600"/>
          </a:xfrm>
        </p:spPr>
        <p:txBody>
          <a:bodyPr/>
          <a:lstStyle/>
          <a:p>
            <a:r>
              <a:rPr lang="sl-SI" dirty="0" smtClean="0"/>
              <a:t>3. Špela: Čokolada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59251" y="2103120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Čoko</a:t>
            </a:r>
            <a:r>
              <a:rPr lang="sl-SI" dirty="0"/>
              <a:t> čokolada</a:t>
            </a:r>
          </a:p>
          <a:p>
            <a:pPr marL="0" indent="0">
              <a:buNone/>
            </a:pPr>
            <a:r>
              <a:rPr lang="sl-SI" dirty="0"/>
              <a:t>ti si moja</a:t>
            </a:r>
          </a:p>
          <a:p>
            <a:pPr marL="0" indent="0">
              <a:buNone/>
            </a:pPr>
            <a:r>
              <a:rPr lang="sl-SI" dirty="0"/>
              <a:t>nebeška naslada .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Sladka si kot med</a:t>
            </a:r>
          </a:p>
          <a:p>
            <a:pPr marL="0" indent="0">
              <a:buNone/>
            </a:pPr>
            <a:r>
              <a:rPr lang="sl-SI" dirty="0"/>
              <a:t>zate bi se stepel vsak sladkosned .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Čokolada to sladica je ta prava ,</a:t>
            </a:r>
          </a:p>
          <a:p>
            <a:pPr marL="0" indent="0">
              <a:buNone/>
            </a:pPr>
            <a:r>
              <a:rPr lang="sl-SI" dirty="0"/>
              <a:t>sladka kakor marmelada ,</a:t>
            </a:r>
          </a:p>
          <a:p>
            <a:pPr marL="0" indent="0">
              <a:buNone/>
            </a:pPr>
            <a:r>
              <a:rPr lang="sl-SI" dirty="0"/>
              <a:t>in jedla bi te spet in spet .</a:t>
            </a:r>
          </a:p>
          <a:p>
            <a:endParaRPr lang="sl-SI" dirty="0"/>
          </a:p>
        </p:txBody>
      </p:sp>
      <p:pic>
        <p:nvPicPr>
          <p:cNvPr id="3074" name="Picture 2" descr="Free Chocolate Clipart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7" y="2103120"/>
            <a:ext cx="3955775" cy="28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 Lenart: V Celje na zelje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Zraven  </a:t>
            </a:r>
            <a:r>
              <a:rPr lang="sl-SI" dirty="0"/>
              <a:t>hiše je cesta,</a:t>
            </a:r>
          </a:p>
          <a:p>
            <a:pPr marL="0" indent="0">
              <a:buNone/>
            </a:pPr>
            <a:r>
              <a:rPr lang="sl-SI" dirty="0"/>
              <a:t>ki pelje do mesta.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V mestu je park,</a:t>
            </a:r>
          </a:p>
          <a:p>
            <a:pPr marL="0" indent="0">
              <a:buNone/>
            </a:pPr>
            <a:r>
              <a:rPr lang="sl-SI" dirty="0"/>
              <a:t>po njem se pelje fantič Mark.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Pelje se v Celje,</a:t>
            </a:r>
          </a:p>
          <a:p>
            <a:pPr marL="0" indent="0">
              <a:buNone/>
            </a:pPr>
            <a:r>
              <a:rPr lang="sl-SI" dirty="0"/>
              <a:t>kjer si bo privoščil kislo zelje.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Ko pride Mark v Celje,</a:t>
            </a:r>
          </a:p>
          <a:p>
            <a:pPr marL="0" indent="0">
              <a:buNone/>
            </a:pPr>
            <a:r>
              <a:rPr lang="sl-SI" dirty="0"/>
              <a:t>zelje tam hitro zmelje.</a:t>
            </a:r>
          </a:p>
          <a:p>
            <a:endParaRPr lang="sl-SI" dirty="0"/>
          </a:p>
        </p:txBody>
      </p:sp>
      <p:pic>
        <p:nvPicPr>
          <p:cNvPr id="2050" name="Picture 2" descr="Cabbage Fruit Clip Art - Cabbage Png Animation - Free Transparent PNG  Clipart Images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400560"/>
            <a:ext cx="3409362" cy="29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89419" y="419634"/>
            <a:ext cx="4914363" cy="38185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5. Nik M. : Zajček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28351" y="746976"/>
            <a:ext cx="10515600" cy="64114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3200" dirty="0" smtClean="0">
                <a:latin typeface="Comic Sans MS" panose="030F0702030302020204" pitchFamily="66" charset="0"/>
              </a:rPr>
              <a:t>Ima </a:t>
            </a:r>
            <a:r>
              <a:rPr lang="sl-SI" sz="3200" dirty="0">
                <a:latin typeface="Comic Sans MS" panose="030F0702030302020204" pitchFamily="66" charset="0"/>
              </a:rPr>
              <a:t>nežen in mehak kožušček,</a:t>
            </a:r>
          </a:p>
          <a:p>
            <a:pPr marL="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on je </a:t>
            </a:r>
            <a:r>
              <a:rPr lang="sl-SI" sz="3200" dirty="0" err="1">
                <a:latin typeface="Comic Sans MS" panose="030F0702030302020204" pitchFamily="66" charset="0"/>
              </a:rPr>
              <a:t>dolgoušček</a:t>
            </a:r>
            <a:r>
              <a:rPr lang="sl-SI" sz="3200" dirty="0">
                <a:latin typeface="Comic Sans MS" panose="030F0702030302020204" pitchFamily="66" charset="0"/>
              </a:rPr>
              <a:t>,</a:t>
            </a:r>
          </a:p>
          <a:p>
            <a:pPr marL="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nikakor pa ni debelušček,</a:t>
            </a:r>
          </a:p>
          <a:p>
            <a:pPr marL="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saj pridno skrbi za svoj trebušček.</a:t>
            </a:r>
          </a:p>
          <a:p>
            <a:pPr marL="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Skače sem in tja,</a:t>
            </a:r>
          </a:p>
          <a:p>
            <a:pPr marL="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levo, desno, gor in dol,</a:t>
            </a:r>
          </a:p>
          <a:p>
            <a:pPr marL="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teče po dolini v Zajčji dol,</a:t>
            </a:r>
          </a:p>
          <a:p>
            <a:pPr marL="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kjer v svojem domu iz sena,</a:t>
            </a:r>
          </a:p>
          <a:p>
            <a:pPr marL="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grizlja zelena jabolka.</a:t>
            </a:r>
          </a:p>
          <a:p>
            <a:pPr marL="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Najraje od vsega pa ima korenje</a:t>
            </a:r>
            <a:r>
              <a:rPr lang="sl-SI" sz="3200" dirty="0" smtClean="0">
                <a:latin typeface="Comic Sans MS" panose="030F0702030302020204" pitchFamily="66" charset="0"/>
              </a:rPr>
              <a:t>,		           Tako v svoj trebušček</a:t>
            </a:r>
          </a:p>
          <a:p>
            <a:pPr marL="0" indent="0">
              <a:buNone/>
            </a:pPr>
            <a:r>
              <a:rPr lang="sl-SI" sz="3200" dirty="0" smtClean="0">
                <a:latin typeface="Comic Sans MS" panose="030F0702030302020204" pitchFamily="66" charset="0"/>
              </a:rPr>
              <a:t>ki </a:t>
            </a:r>
            <a:r>
              <a:rPr lang="sl-SI" sz="3200" dirty="0">
                <a:latin typeface="Comic Sans MS" panose="030F0702030302020204" pitchFamily="66" charset="0"/>
              </a:rPr>
              <a:t>mu je v največje </a:t>
            </a:r>
            <a:r>
              <a:rPr lang="sl-SI" sz="3200" dirty="0" smtClean="0">
                <a:latin typeface="Comic Sans MS" panose="030F0702030302020204" pitchFamily="66" charset="0"/>
              </a:rPr>
              <a:t>veselje				zvrhan koš vitaminov pripelje</a:t>
            </a:r>
          </a:p>
          <a:p>
            <a:pPr marL="0" indent="0">
              <a:buNone/>
            </a:pPr>
            <a:r>
              <a:rPr lang="sl-SI" sz="3200" dirty="0" smtClean="0">
                <a:latin typeface="Comic Sans MS" panose="030F0702030302020204" pitchFamily="66" charset="0"/>
              </a:rPr>
              <a:t>in </a:t>
            </a:r>
            <a:r>
              <a:rPr lang="sl-SI" sz="3200" dirty="0">
                <a:latin typeface="Comic Sans MS" panose="030F0702030302020204" pitchFamily="66" charset="0"/>
              </a:rPr>
              <a:t>ga v trenutku z zobki zmelje</a:t>
            </a:r>
            <a:r>
              <a:rPr lang="sl-SI" sz="3200" dirty="0" smtClean="0">
                <a:latin typeface="Comic Sans MS" panose="030F0702030302020204" pitchFamily="66" charset="0"/>
              </a:rPr>
              <a:t>,		</a:t>
            </a:r>
            <a:r>
              <a:rPr lang="sl-SI" sz="3200" dirty="0">
                <a:latin typeface="Comic Sans MS" panose="030F0702030302020204" pitchFamily="66" charset="0"/>
              </a:rPr>
              <a:t> </a:t>
            </a:r>
            <a:r>
              <a:rPr lang="sl-SI" sz="3200" dirty="0" smtClean="0">
                <a:latin typeface="Comic Sans MS" panose="030F0702030302020204" pitchFamily="66" charset="0"/>
              </a:rPr>
              <a:t>           in se v spanje zapelje,</a:t>
            </a:r>
            <a:endParaRPr lang="sl-SI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nato pride na vrsto še zelje</a:t>
            </a:r>
            <a:r>
              <a:rPr lang="sl-SI" sz="3200" dirty="0" smtClean="0">
                <a:latin typeface="Comic Sans MS" panose="030F0702030302020204" pitchFamily="66" charset="0"/>
              </a:rPr>
              <a:t>.				kar do nedelje.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1026" name="Picture 2" descr="Bunny Rabbit Clipart - Clipart Pictures Of Rabbit, HD Png Download ,  Transparent Png Image - PNGi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78" y="1237841"/>
            <a:ext cx="2458430" cy="311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ŽAN S.: Jesen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Narava je prava,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a ni zmešnjava.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Lepa je zares,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zaradi okolice in dreves.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Jesensko listje kam hitiš,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ko z vetrom rajaš in vrtiš.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Jesen </a:t>
            </a:r>
            <a:r>
              <a:rPr lang="sl-SI" dirty="0" smtClean="0">
                <a:latin typeface="Comic Sans MS" panose="030F0702030302020204" pitchFamily="66" charset="0"/>
              </a:rPr>
              <a:t>prihaja, 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a </a:t>
            </a:r>
            <a:r>
              <a:rPr lang="sl-SI" dirty="0">
                <a:latin typeface="Comic Sans MS" panose="030F0702030302020204" pitchFamily="66" charset="0"/>
              </a:rPr>
              <a:t>veter </a:t>
            </a:r>
            <a:r>
              <a:rPr lang="sl-SI" dirty="0" smtClean="0">
                <a:latin typeface="Comic Sans MS" panose="030F0702030302020204" pitchFamily="66" charset="0"/>
              </a:rPr>
              <a:t>nam nagaja.</a:t>
            </a:r>
            <a:endParaRPr lang="sl-SI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Z drevesa pade hruška,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na glavi je buška.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0" name="Picture 2" descr="Fallen Autumn Leaves Png Clip Art Image - Transparent Background Fall  Leaves Clipart , Free Transparent Clipart - Clipart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92" y="2591660"/>
            <a:ext cx="5147748" cy="28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5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7158" y="216727"/>
            <a:ext cx="10515600" cy="1325563"/>
          </a:xfrm>
        </p:spPr>
        <p:txBody>
          <a:bodyPr/>
          <a:lstStyle/>
          <a:p>
            <a:r>
              <a:rPr lang="sl-SI" dirty="0" smtClean="0"/>
              <a:t>7. Tajda: Skrivališče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18504" y="1387744"/>
            <a:ext cx="10515600" cy="50645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600" dirty="0">
                <a:latin typeface="Comic Sans MS" panose="030F0702030302020204" pitchFamily="66" charset="0"/>
              </a:rPr>
              <a:t>Gremo v skrivališče,</a:t>
            </a:r>
          </a:p>
          <a:p>
            <a:pPr marL="0" indent="0">
              <a:buNone/>
            </a:pPr>
            <a:r>
              <a:rPr lang="sl-SI" sz="3600" dirty="0">
                <a:latin typeface="Comic Sans MS" panose="030F0702030302020204" pitchFamily="66" charset="0"/>
              </a:rPr>
              <a:t>gremo v </a:t>
            </a:r>
            <a:r>
              <a:rPr lang="sl-SI" sz="3600" dirty="0" err="1">
                <a:latin typeface="Comic Sans MS" panose="030F0702030302020204" pitchFamily="66" charset="0"/>
              </a:rPr>
              <a:t>gozdišče</a:t>
            </a:r>
            <a:r>
              <a:rPr lang="sl-SI" sz="3600" dirty="0">
                <a:latin typeface="Comic Sans MS" panose="030F0702030302020204" pitchFamily="66" charset="0"/>
              </a:rPr>
              <a:t>!</a:t>
            </a:r>
          </a:p>
          <a:p>
            <a:pPr marL="0" indent="0">
              <a:buNone/>
            </a:pPr>
            <a:r>
              <a:rPr lang="sl-SI" sz="3600" dirty="0">
                <a:latin typeface="Comic Sans MS" panose="030F0702030302020204" pitchFamily="66" charset="0"/>
              </a:rPr>
              <a:t>Splezajmo na drevo,</a:t>
            </a:r>
          </a:p>
          <a:p>
            <a:pPr marL="0" indent="0">
              <a:buNone/>
            </a:pPr>
            <a:r>
              <a:rPr lang="sl-SI" sz="3600" dirty="0" smtClean="0">
                <a:latin typeface="Comic Sans MS" panose="030F0702030302020204" pitchFamily="66" charset="0"/>
              </a:rPr>
              <a:t>kjer </a:t>
            </a:r>
            <a:r>
              <a:rPr lang="sl-SI" sz="3600" dirty="0">
                <a:latin typeface="Comic Sans MS" panose="030F0702030302020204" pitchFamily="66" charset="0"/>
              </a:rPr>
              <a:t>je doma nebo.</a:t>
            </a:r>
          </a:p>
          <a:p>
            <a:pPr marL="0" indent="0">
              <a:buNone/>
            </a:pPr>
            <a:r>
              <a:rPr lang="sl-SI" sz="3600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r>
              <a:rPr lang="sl-SI" sz="3600" dirty="0">
                <a:latin typeface="Comic Sans MS" panose="030F0702030302020204" pitchFamily="66" charset="0"/>
              </a:rPr>
              <a:t>Plezajmo kot veverica,</a:t>
            </a:r>
          </a:p>
          <a:p>
            <a:pPr marL="0" indent="0">
              <a:buNone/>
            </a:pPr>
            <a:r>
              <a:rPr lang="sl-SI" sz="3600" dirty="0">
                <a:latin typeface="Comic Sans MS" panose="030F0702030302020204" pitchFamily="66" charset="0"/>
              </a:rPr>
              <a:t>pazimo, da nas ne ulovi modrica!</a:t>
            </a:r>
          </a:p>
          <a:p>
            <a:pPr marL="0" indent="0">
              <a:buNone/>
            </a:pPr>
            <a:r>
              <a:rPr lang="sl-SI" sz="3600" dirty="0" smtClean="0">
                <a:latin typeface="Comic Sans MS" panose="030F0702030302020204" pitchFamily="66" charset="0"/>
              </a:rPr>
              <a:t>Rečem:  </a:t>
            </a:r>
            <a:r>
              <a:rPr lang="sl-SI" sz="3600" dirty="0">
                <a:latin typeface="Comic Sans MS" panose="030F0702030302020204" pitchFamily="66" charset="0"/>
              </a:rPr>
              <a:t>»Prosim ne padi na tla,</a:t>
            </a:r>
          </a:p>
          <a:p>
            <a:pPr marL="0" indent="0">
              <a:buNone/>
            </a:pPr>
            <a:r>
              <a:rPr lang="sl-SI" sz="3600" dirty="0" smtClean="0">
                <a:latin typeface="Comic Sans MS" panose="030F0702030302020204" pitchFamily="66" charset="0"/>
              </a:rPr>
              <a:t>raje </a:t>
            </a:r>
            <a:r>
              <a:rPr lang="sl-SI" sz="3600" dirty="0">
                <a:latin typeface="Comic Sans MS" panose="030F0702030302020204" pitchFamily="66" charset="0"/>
              </a:rPr>
              <a:t>mi podaj dva storža«</a:t>
            </a:r>
          </a:p>
          <a:p>
            <a:pPr marL="0" indent="0">
              <a:buNone/>
            </a:pPr>
            <a:r>
              <a:rPr lang="sl-SI" sz="3600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r>
              <a:rPr lang="sl-SI" sz="3600" dirty="0">
                <a:latin typeface="Comic Sans MS" panose="030F0702030302020204" pitchFamily="66" charset="0"/>
              </a:rPr>
              <a:t>ŠŠŠ je veter zapel,</a:t>
            </a:r>
          </a:p>
          <a:p>
            <a:pPr marL="0" indent="0">
              <a:buNone/>
            </a:pPr>
            <a:r>
              <a:rPr lang="sl-SI" sz="3600" dirty="0">
                <a:latin typeface="Comic Sans MS" panose="030F0702030302020204" pitchFamily="66" charset="0"/>
              </a:rPr>
              <a:t>in v svoj objem nas ujel.</a:t>
            </a:r>
          </a:p>
          <a:p>
            <a:pPr marL="0" indent="0">
              <a:buNone/>
            </a:pPr>
            <a:r>
              <a:rPr lang="sl-SI" sz="3600" dirty="0">
                <a:latin typeface="Comic Sans MS" panose="030F0702030302020204" pitchFamily="66" charset="0"/>
              </a:rPr>
              <a:t>Stara veja je zdaj popustila,</a:t>
            </a:r>
          </a:p>
          <a:p>
            <a:pPr marL="0" indent="0">
              <a:buNone/>
            </a:pPr>
            <a:r>
              <a:rPr lang="sl-SI" sz="3600" dirty="0">
                <a:latin typeface="Comic Sans MS" panose="030F0702030302020204" pitchFamily="66" charset="0"/>
              </a:rPr>
              <a:t>in nas vetru zapustila.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3078" name="Picture 6" descr="Free Cartoon Wind, Download Free Clip Art, Free Clip Art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16" y="2096037"/>
            <a:ext cx="48768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8. Žiga: Divje gosi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000" i="1" dirty="0" smtClean="0">
                <a:latin typeface="Comic Sans MS" panose="030F0702030302020204" pitchFamily="66" charset="0"/>
              </a:rPr>
              <a:t>Nad </a:t>
            </a:r>
            <a:r>
              <a:rPr lang="sl-SI" sz="2000" i="1" dirty="0">
                <a:latin typeface="Comic Sans MS" panose="030F0702030302020204" pitchFamily="66" charset="0"/>
              </a:rPr>
              <a:t>nami </a:t>
            </a:r>
            <a:r>
              <a:rPr lang="sl-SI" sz="2000" i="1" dirty="0" smtClean="0">
                <a:latin typeface="Comic Sans MS" panose="030F0702030302020204" pitchFamily="66" charset="0"/>
              </a:rPr>
              <a:t>krožijo in </a:t>
            </a:r>
            <a:r>
              <a:rPr lang="sl-SI" sz="2000" i="1" dirty="0">
                <a:latin typeface="Comic Sans MS" panose="030F0702030302020204" pitchFamily="66" charset="0"/>
              </a:rPr>
              <a:t>naglas se tožijo,                                           </a:t>
            </a:r>
            <a:endParaRPr lang="sl-SI" sz="2000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2000" i="1" dirty="0" smtClean="0">
                <a:latin typeface="Comic Sans MS" panose="030F0702030302020204" pitchFamily="66" charset="0"/>
              </a:rPr>
              <a:t>da </a:t>
            </a:r>
            <a:r>
              <a:rPr lang="sl-SI" sz="2000" i="1" dirty="0">
                <a:latin typeface="Comic Sans MS" panose="030F0702030302020204" pitchFamily="66" charset="0"/>
              </a:rPr>
              <a:t>prihaja zima, </a:t>
            </a:r>
            <a:endParaRPr lang="sl-SI" sz="2000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2000" i="1" dirty="0" smtClean="0">
                <a:latin typeface="Comic Sans MS" panose="030F0702030302020204" pitchFamily="66" charset="0"/>
              </a:rPr>
              <a:t>mraz</a:t>
            </a:r>
            <a:r>
              <a:rPr lang="sl-SI" sz="2000" i="1" dirty="0">
                <a:latin typeface="Comic Sans MS" panose="030F0702030302020204" pitchFamily="66" charset="0"/>
              </a:rPr>
              <a:t>  </a:t>
            </a:r>
            <a:r>
              <a:rPr lang="sl-SI" sz="2000" i="1" dirty="0" smtClean="0">
                <a:latin typeface="Comic Sans MS" panose="030F0702030302020204" pitchFamily="66" charset="0"/>
              </a:rPr>
              <a:t>in </a:t>
            </a:r>
            <a:r>
              <a:rPr lang="sl-SI" sz="2000" i="1" dirty="0">
                <a:latin typeface="Comic Sans MS" panose="030F0702030302020204" pitchFamily="66" charset="0"/>
              </a:rPr>
              <a:t>da morajo od nas</a:t>
            </a:r>
            <a:r>
              <a:rPr lang="sl-SI" sz="2000" i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sl-SI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2000" i="1" dirty="0">
                <a:latin typeface="Comic Sans MS" panose="030F0702030302020204" pitchFamily="66" charset="0"/>
              </a:rPr>
              <a:t>Še nekajkrat kra-kra,                                         </a:t>
            </a:r>
            <a:endParaRPr lang="sl-SI" sz="2000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2000" i="1" dirty="0" smtClean="0">
                <a:latin typeface="Comic Sans MS" panose="030F0702030302020204" pitchFamily="66" charset="0"/>
              </a:rPr>
              <a:t>čez Primož </a:t>
            </a:r>
            <a:r>
              <a:rPr lang="sl-SI" sz="2000" i="1" dirty="0">
                <a:latin typeface="Comic Sans MS" panose="030F0702030302020204" pitchFamily="66" charset="0"/>
              </a:rPr>
              <a:t>črka V se poda.                            </a:t>
            </a:r>
            <a:endParaRPr lang="sl-SI" sz="2000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2000" i="1" dirty="0" smtClean="0">
                <a:latin typeface="Comic Sans MS" panose="030F0702030302020204" pitchFamily="66" charset="0"/>
              </a:rPr>
              <a:t>Še </a:t>
            </a:r>
            <a:r>
              <a:rPr lang="sl-SI" sz="2000" i="1" dirty="0">
                <a:latin typeface="Comic Sans MS" panose="030F0702030302020204" pitchFamily="66" charset="0"/>
              </a:rPr>
              <a:t>malo med seboj kričijo                         </a:t>
            </a:r>
            <a:endParaRPr lang="sl-SI" sz="2000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2000" i="1" dirty="0" smtClean="0">
                <a:latin typeface="Comic Sans MS" panose="030F0702030302020204" pitchFamily="66" charset="0"/>
              </a:rPr>
              <a:t>in </a:t>
            </a:r>
            <a:r>
              <a:rPr lang="sl-SI" sz="2000" i="1" dirty="0">
                <a:latin typeface="Comic Sans MS" panose="030F0702030302020204" pitchFamily="66" charset="0"/>
              </a:rPr>
              <a:t>po bližnjici v tople kraje se odselijo. </a:t>
            </a:r>
            <a:endParaRPr lang="sl-SI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ᐈ Geese clip art stock illustrations, Royalty Free geese pictures |  download o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5291"/>
            <a:ext cx="4418527" cy="398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2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Rdeča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il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il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Milo</Template>
  <TotalTime>590</TotalTime>
  <Words>1785</Words>
  <Application>Microsoft Office PowerPoint</Application>
  <PresentationFormat>Širokozaslonsko</PresentationFormat>
  <Paragraphs>176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Century Gothic</vt:lpstr>
      <vt:lpstr>Comic Sans MS</vt:lpstr>
      <vt:lpstr>Garamond</vt:lpstr>
      <vt:lpstr>Milo</vt:lpstr>
      <vt:lpstr>PESMI</vt:lpstr>
      <vt:lpstr>1. TRISTAN: Jesen</vt:lpstr>
      <vt:lpstr>2. ANJA: Koronavirus</vt:lpstr>
      <vt:lpstr>3. Špela: Čokolada</vt:lpstr>
      <vt:lpstr>4. Lenart: V Celje na zelje</vt:lpstr>
      <vt:lpstr>5. Nik M. : Zajček</vt:lpstr>
      <vt:lpstr>6. ŽAN S.: Jesen</vt:lpstr>
      <vt:lpstr>7. Tajda: Skrivališče</vt:lpstr>
      <vt:lpstr>8. Žiga: Divje gosi</vt:lpstr>
      <vt:lpstr>9. Maja: Ptički</vt:lpstr>
      <vt:lpstr>10. Ilija: V divjino</vt:lpstr>
      <vt:lpstr>11. Petra: Sonce</vt:lpstr>
      <vt:lpstr>PowerPointova predstavitev</vt:lpstr>
      <vt:lpstr>13. Lana K.: Želimo si</vt:lpstr>
      <vt:lpstr>Lana N.: Zima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PESMI</dc:title>
  <dc:creator>petra.bergoc@gmail.com</dc:creator>
  <cp:lastModifiedBy>petra.bergoc@gmail.com</cp:lastModifiedBy>
  <cp:revision>18</cp:revision>
  <dcterms:created xsi:type="dcterms:W3CDTF">2020-11-11T12:00:40Z</dcterms:created>
  <dcterms:modified xsi:type="dcterms:W3CDTF">2020-11-13T07:22:52Z</dcterms:modified>
</cp:coreProperties>
</file>