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B314A7-9A52-49CC-AC4B-22C7CD04C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A311874-7031-4EE7-BD00-1C92492BD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EE2EE09-3A48-4E47-A831-B769E3A9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1EF3-A1B9-497E-9D4B-FB2A5FB5C653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657A711-59C3-4012-977F-51815822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210F318-5D87-4808-99A8-729D750F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B0D4-31B0-44AD-B8FB-1F4616D896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995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30CD57-7554-47F7-A103-6841D294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A262994-FCE4-434C-8360-2FF441597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5D838F7-E3F0-4998-8B5A-5954A34B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1EF3-A1B9-497E-9D4B-FB2A5FB5C653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3913D7F-C1B0-40D3-BA16-31EB47F0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577DB92-8D5B-42F3-9C9D-AA153DA4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B0D4-31B0-44AD-B8FB-1F4616D896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195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E56C1A7-EADC-45E1-8F84-A7F48567F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9AB936A-CD00-486B-AF17-129D133F0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B7B9CB1-CE1C-4BCE-B7DD-165721547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1EF3-A1B9-497E-9D4B-FB2A5FB5C653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735D9A5-C9FB-4FE2-9BAA-D624FF35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1E25F6B-BF78-4AFD-A691-0483EF00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B0D4-31B0-44AD-B8FB-1F4616D896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538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A7C93C-EC52-4481-9143-D7575338E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2F5C82D-EBD4-4CDE-807C-E979D54B7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7EE63DE-ED15-499B-AEB8-D271263F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1EF3-A1B9-497E-9D4B-FB2A5FB5C653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2BBAB27-653D-4FD7-9D98-01A544C1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9117BDA-A57A-462C-8632-1E19AF36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B0D4-31B0-44AD-B8FB-1F4616D896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340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DED70E-523B-41A5-8BBD-FD87CA8F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AD2ACA4-8C18-4812-9F04-0E92D1CD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F2C3189-13CD-4D28-A70A-A33F5F09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1EF3-A1B9-497E-9D4B-FB2A5FB5C653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2AD0F39-8C91-49D1-B808-1135314D2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F344AB8-A6F7-4C4B-B0CC-724B1140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B0D4-31B0-44AD-B8FB-1F4616D896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85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004C67-D594-4877-ACEB-68B8ECA5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81274FB-DADB-4018-858F-C15A03155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06FAEF2-545A-40A4-9E91-BEEEBFB5D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3E63D70-AE6A-4AF7-85E6-7170A4B8E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1EF3-A1B9-497E-9D4B-FB2A5FB5C653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0742F3A-BC74-4B8B-8662-302B2DAB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2FF8FFA-1652-44E4-8BA1-5911CA2B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B0D4-31B0-44AD-B8FB-1F4616D896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966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A3E43A-83F9-4AC8-B64E-3899F38B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0C6205A-C6BA-4CC8-9425-82B7B22A8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478224A-1550-4C18-BED1-3009904E8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C8C329F-2459-44D7-9A86-A52A55820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F4771E8-A696-4BF9-8784-9820D83FA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8E34C08-0534-446F-96AB-79BEFE64E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1EF3-A1B9-497E-9D4B-FB2A5FB5C653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2B5F867-F139-4DEE-9EDE-E0559313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19B41AF5-C692-4C35-970D-51449D75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B0D4-31B0-44AD-B8FB-1F4616D896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03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CC289E-0C38-4D86-988A-B0E6D945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D2CB421-7AD3-4CCD-8867-835D2FD6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1EF3-A1B9-497E-9D4B-FB2A5FB5C653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3325161-A74F-4281-A390-A4E05B99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9249E8A-F43D-482B-B49A-DA0B70E70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B0D4-31B0-44AD-B8FB-1F4616D896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774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5CB55B5-0537-478A-A197-E454BEA2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1EF3-A1B9-497E-9D4B-FB2A5FB5C653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1C2894B-15E9-405D-AECC-5FF81635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2ECA8C3-4B6A-4D3D-B7AC-DD751E9D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B0D4-31B0-44AD-B8FB-1F4616D896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614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708E56-89C0-41AA-93B9-41D66F3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E09E5C-7DD6-4F80-9631-E7FE22D19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F2ED4E7-9320-435E-9359-1C4266184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377A99C-C77C-400D-9967-90E3CDFD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1EF3-A1B9-497E-9D4B-FB2A5FB5C653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0F373AD-332B-43D5-AD06-A88788AA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6A348AB-0888-4E9C-A7DE-1F223CA2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B0D4-31B0-44AD-B8FB-1F4616D896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121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D31AA8-2112-4AB9-909B-F982B261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3A5FE2DF-F599-4660-A8F8-A3DFF3691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6276AEB-21AB-454F-A961-ADC8970CF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140532C-C99A-45BC-90F3-8CDBA7EA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1EF3-A1B9-497E-9D4B-FB2A5FB5C653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EB7CE6D-B530-40AB-A24D-2188584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0235AFB-120B-49CF-BD97-17118001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B0D4-31B0-44AD-B8FB-1F4616D896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532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F2D70AD-5C70-4DAD-A802-B01641D6A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F7F9481-F2CC-498C-8837-B958FBCB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EF245CF-59A4-4A7A-B052-BB0D98C25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41EF3-A1B9-497E-9D4B-FB2A5FB5C653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D2D88DE-ABB1-45A4-8BD0-BDE322226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46482B8-38E3-42E5-B8A5-2DAA5E9AE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B0D4-31B0-44AD-B8FB-1F4616D896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650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88E75C-486A-4C81-AEEE-01EFEA193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33" y="2235200"/>
            <a:ext cx="9144000" cy="2387600"/>
          </a:xfrm>
          <a:pattFill prst="pct5">
            <a:fgClr>
              <a:srgbClr val="7030A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sl-SI" sz="4400" b="1" dirty="0">
                <a:solidFill>
                  <a:srgbClr val="7030A0"/>
                </a:solidFill>
                <a:latin typeface="Chiller" panose="04020404031007020602" pitchFamily="82" charset="0"/>
              </a:rPr>
              <a:t>Franjo Frančič - </a:t>
            </a:r>
            <a:br>
              <a:rPr lang="sl-SI" dirty="0">
                <a:latin typeface="Chiller" panose="04020404031007020602" pitchFamily="82" charset="0"/>
              </a:rPr>
            </a:br>
            <a:r>
              <a:rPr lang="sl-SI" sz="8000" b="1" dirty="0">
                <a:solidFill>
                  <a:srgbClr val="7030A0"/>
                </a:solidFill>
                <a:latin typeface="Chiller" panose="04020404031007020602" pitchFamily="82" charset="0"/>
              </a:rPr>
              <a:t>ULICA SVOBODE</a:t>
            </a:r>
            <a:endParaRPr lang="sl-SI" b="1" dirty="0">
              <a:solidFill>
                <a:srgbClr val="7030A0"/>
              </a:solidFill>
              <a:latin typeface="Chiller" panose="04020404031007020602" pitchFamily="82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271C017-9DCB-4ADB-882A-F76F5E077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119" y="3104978"/>
            <a:ext cx="2796467" cy="341286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026" name="Picture 2" descr="V SNG Nova Gorica prekinili sodelovanje s Franjem Frančičem: Tujec ostaja  pred vrati | Dnevnik">
            <a:extLst>
              <a:ext uri="{FF2B5EF4-FFF2-40B4-BE49-F238E27FC236}">
                <a16:creationId xmlns:a16="http://schemas.microsoft.com/office/drawing/2014/main" id="{7ED2605E-4BE7-473D-994E-61809B6B7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4" y="482394"/>
            <a:ext cx="3007126" cy="200475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a 4" descr="Srce">
            <a:extLst>
              <a:ext uri="{FF2B5EF4-FFF2-40B4-BE49-F238E27FC236}">
                <a16:creationId xmlns:a16="http://schemas.microsoft.com/office/drawing/2014/main" id="{45D2B477-E7A1-487F-80AB-CF5240390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14879">
            <a:off x="8086584" y="734504"/>
            <a:ext cx="1646056" cy="1646056"/>
          </a:xfrm>
          <a:prstGeom prst="rect">
            <a:avLst/>
          </a:prstGeom>
        </p:spPr>
      </p:pic>
      <p:pic>
        <p:nvPicPr>
          <p:cNvPr id="10" name="Grafika 9" descr="Srce">
            <a:extLst>
              <a:ext uri="{FF2B5EF4-FFF2-40B4-BE49-F238E27FC236}">
                <a16:creationId xmlns:a16="http://schemas.microsoft.com/office/drawing/2014/main" id="{503E5DD7-D669-499E-8DE7-4939CB9C3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69263">
            <a:off x="9553796" y="1482147"/>
            <a:ext cx="1442720" cy="1442720"/>
          </a:xfrm>
          <a:prstGeom prst="rect">
            <a:avLst/>
          </a:prstGeom>
        </p:spPr>
      </p:pic>
      <p:pic>
        <p:nvPicPr>
          <p:cNvPr id="11" name="Grafika 10" descr="Srce">
            <a:extLst>
              <a:ext uri="{FF2B5EF4-FFF2-40B4-BE49-F238E27FC236}">
                <a16:creationId xmlns:a16="http://schemas.microsoft.com/office/drawing/2014/main" id="{99D2B2F5-F0A6-4DE5-8D5D-80DEDEB85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20006">
            <a:off x="9451529" y="580704"/>
            <a:ext cx="863143" cy="8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1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8D6D97-0BA4-4578-92FD-634E8089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7030A0"/>
                </a:solidFill>
                <a:latin typeface="Chiller" panose="04020404031007020602" pitchFamily="82" charset="0"/>
              </a:rPr>
              <a:t>V RAZMISLEK PRED BRANJEM…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8FB1EBB-1C09-4359-9850-815E59C3E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629400" cy="4486275"/>
          </a:xfrm>
          <a:pattFill prst="pct5">
            <a:fgClr>
              <a:srgbClr val="7030A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Chiller" panose="04020404031007020602" pitchFamily="82" charset="0"/>
              </a:rPr>
              <a:t>Ste bili </a:t>
            </a:r>
            <a:r>
              <a:rPr lang="sl-SI" sz="3600" b="1" dirty="0">
                <a:solidFill>
                  <a:srgbClr val="7030A0"/>
                </a:solidFill>
              </a:rPr>
              <a:t>ž</a:t>
            </a:r>
            <a:r>
              <a:rPr lang="sl-SI" sz="3600" b="1" dirty="0">
                <a:solidFill>
                  <a:srgbClr val="7030A0"/>
                </a:solidFill>
                <a:latin typeface="Chiller" panose="04020404031007020602" pitchFamily="82" charset="0"/>
              </a:rPr>
              <a:t>e kdaj zaljubljeni? </a:t>
            </a:r>
          </a:p>
          <a:p>
            <a:r>
              <a:rPr lang="sl-SI" sz="3600" b="1" dirty="0">
                <a:solidFill>
                  <a:srgbClr val="7030A0"/>
                </a:solidFill>
                <a:latin typeface="Chiller" panose="04020404031007020602" pitchFamily="82" charset="0"/>
              </a:rPr>
              <a:t>Kaj rečete osebi, ki je preveč radovedna in želi od vas izvedeti skrivnost?</a:t>
            </a:r>
          </a:p>
          <a:p>
            <a:pPr marL="0" indent="0">
              <a:buNone/>
            </a:pPr>
            <a:endParaRPr lang="sl-SI" sz="3600" b="1" dirty="0">
              <a:solidFill>
                <a:srgbClr val="7030A0"/>
              </a:solidFill>
              <a:latin typeface="Chiller" panose="04020404031007020602" pitchFamily="82" charset="0"/>
            </a:endParaRPr>
          </a:p>
          <a:p>
            <a:r>
              <a:rPr lang="sl-SI" sz="3600" b="1" dirty="0">
                <a:solidFill>
                  <a:srgbClr val="7030A0"/>
                </a:solidFill>
                <a:latin typeface="Chiller" panose="04020404031007020602" pitchFamily="82" charset="0"/>
              </a:rPr>
              <a:t>Kaj pomeni, če rečemo: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sz="3200" b="1" dirty="0">
                <a:solidFill>
                  <a:srgbClr val="7030A0"/>
                </a:solidFill>
                <a:latin typeface="Chiller" panose="04020404031007020602" pitchFamily="82" charset="0"/>
              </a:rPr>
              <a:t>Ne praskaj se, kjer te ne srbi;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sz="3200" b="1" dirty="0">
                <a:solidFill>
                  <a:srgbClr val="7030A0"/>
                </a:solidFill>
                <a:latin typeface="Chiller" panose="04020404031007020602" pitchFamily="82" charset="0"/>
              </a:rPr>
              <a:t>Vsak naj pometa pred svojim pragom;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sz="3200" b="1" dirty="0">
                <a:solidFill>
                  <a:srgbClr val="7030A0"/>
                </a:solidFill>
                <a:latin typeface="Chiller" panose="04020404031007020602" pitchFamily="82" charset="0"/>
              </a:rPr>
              <a:t>Naš oče je človek starega kova, stare šole?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56623EE-93F3-48B3-9D41-77FA3A7AF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96322">
            <a:off x="8013480" y="714889"/>
            <a:ext cx="3829368" cy="506424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Grafika 4" descr="Srce">
            <a:extLst>
              <a:ext uri="{FF2B5EF4-FFF2-40B4-BE49-F238E27FC236}">
                <a16:creationId xmlns:a16="http://schemas.microsoft.com/office/drawing/2014/main" id="{90542FFA-CACA-486D-A44F-96666BC08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450249">
            <a:off x="5090159" y="3212465"/>
            <a:ext cx="1442720" cy="1442720"/>
          </a:xfrm>
          <a:prstGeom prst="rect">
            <a:avLst/>
          </a:prstGeom>
        </p:spPr>
      </p:pic>
      <p:pic>
        <p:nvPicPr>
          <p:cNvPr id="6" name="Grafika 5" descr="Srce">
            <a:extLst>
              <a:ext uri="{FF2B5EF4-FFF2-40B4-BE49-F238E27FC236}">
                <a16:creationId xmlns:a16="http://schemas.microsoft.com/office/drawing/2014/main" id="{C27D9113-1176-4795-BBB8-785A63536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14879">
            <a:off x="6022542" y="1772088"/>
            <a:ext cx="714694" cy="714694"/>
          </a:xfrm>
          <a:prstGeom prst="rect">
            <a:avLst/>
          </a:prstGeom>
        </p:spPr>
      </p:pic>
      <p:pic>
        <p:nvPicPr>
          <p:cNvPr id="7" name="Grafika 6" descr="Srce">
            <a:extLst>
              <a:ext uri="{FF2B5EF4-FFF2-40B4-BE49-F238E27FC236}">
                <a16:creationId xmlns:a16="http://schemas.microsoft.com/office/drawing/2014/main" id="{4C9B2AAE-6E28-45EA-8DEC-80E0225F0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14879">
            <a:off x="6401159" y="2769019"/>
            <a:ext cx="1045703" cy="104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8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6C1FA8-72FB-436F-BFDF-BBD3081F7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5400" b="1" dirty="0">
                <a:solidFill>
                  <a:srgbClr val="7030A0"/>
                </a:solidFill>
                <a:latin typeface="Chiller" panose="04020404031007020602" pitchFamily="82" charset="0"/>
              </a:rPr>
              <a:t>Franjo Frančič…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5EE39C-EE13-49AD-842B-3B3399BD3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45" y="1715137"/>
            <a:ext cx="6587768" cy="4405310"/>
          </a:xfrm>
          <a:pattFill prst="pct5">
            <a:fgClr>
              <a:srgbClr val="7030A0"/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endParaRPr lang="sl-SI" dirty="0"/>
          </a:p>
          <a:p>
            <a:pPr marL="0" indent="0">
              <a:buNone/>
            </a:pPr>
            <a:r>
              <a:rPr lang="sl-SI" sz="3600" b="1" dirty="0">
                <a:solidFill>
                  <a:srgbClr val="7030A0"/>
                </a:solidFill>
                <a:latin typeface="Chiller" panose="04020404031007020602" pitchFamily="82" charset="0"/>
              </a:rPr>
              <a:t>…je pisatelj, pesnik in dramatik, ki piše za mlade in odrasle. Živi v </a:t>
            </a:r>
            <a:r>
              <a:rPr lang="sl-SI" sz="3600" b="1" dirty="0" err="1">
                <a:solidFill>
                  <a:srgbClr val="7030A0"/>
                </a:solidFill>
                <a:latin typeface="Chiller" panose="04020404031007020602" pitchFamily="82" charset="0"/>
              </a:rPr>
              <a:t>Sečovlju</a:t>
            </a:r>
            <a:r>
              <a:rPr lang="sl-SI" sz="3600" b="1" dirty="0">
                <a:solidFill>
                  <a:srgbClr val="7030A0"/>
                </a:solidFill>
                <a:latin typeface="Chiller" panose="04020404031007020602" pitchFamily="82" charset="0"/>
              </a:rPr>
              <a:t>. </a:t>
            </a:r>
          </a:p>
          <a:p>
            <a:pPr marL="0" indent="0">
              <a:buNone/>
            </a:pPr>
            <a:r>
              <a:rPr lang="sl-SI" sz="3600" b="1" dirty="0">
                <a:solidFill>
                  <a:srgbClr val="7030A0"/>
                </a:solidFill>
                <a:latin typeface="Chiller" panose="04020404031007020602" pitchFamily="82" charset="0"/>
              </a:rPr>
              <a:t>Za otroke je napisal med drugimi tudi pravljice in zbirke kratkih zgodb Ulica svobode. </a:t>
            </a:r>
          </a:p>
          <a:p>
            <a:pPr marL="0" indent="0">
              <a:buNone/>
            </a:pPr>
            <a:endParaRPr lang="sl-SI" sz="3600" b="1" dirty="0">
              <a:solidFill>
                <a:srgbClr val="7030A0"/>
              </a:solidFill>
              <a:latin typeface="Chiller" panose="04020404031007020602" pitchFamily="82" charset="0"/>
            </a:endParaRPr>
          </a:p>
          <a:p>
            <a:pPr marL="0" indent="0">
              <a:buNone/>
            </a:pPr>
            <a:r>
              <a:rPr lang="sl-SI" sz="3600" b="1" dirty="0">
                <a:solidFill>
                  <a:srgbClr val="7030A0"/>
                </a:solidFill>
                <a:latin typeface="Chiller" panose="04020404031007020602" pitchFamily="82" charset="0"/>
              </a:rPr>
              <a:t>Prebrali bomo odlomek iz poglavja Poletni šoki in jesenske solze.</a:t>
            </a:r>
          </a:p>
          <a:p>
            <a:endParaRPr lang="sl-SI" dirty="0"/>
          </a:p>
        </p:txBody>
      </p:sp>
      <p:pic>
        <p:nvPicPr>
          <p:cNvPr id="1026" name="Picture 2" descr="Ko niti smrt ni zdravilo - Primorske novice">
            <a:extLst>
              <a:ext uri="{FF2B5EF4-FFF2-40B4-BE49-F238E27FC236}">
                <a16:creationId xmlns:a16="http://schemas.microsoft.com/office/drawing/2014/main" id="{D80C6859-13D5-422E-B9E7-1ADC5A52A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952746"/>
            <a:ext cx="3711893" cy="516770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05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BFFB4E-F658-40FC-B74A-4A16E3BF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7200" dirty="0">
                <a:solidFill>
                  <a:srgbClr val="7030A0"/>
                </a:solidFill>
                <a:latin typeface="Chiller" panose="04020404031007020602" pitchFamily="82" charset="0"/>
              </a:rPr>
              <a:t>ULICA SVOBODE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A2629A-D6A8-418D-8034-CB3ED09EB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280"/>
            <a:ext cx="10515600" cy="4571683"/>
          </a:xfrm>
          <a:pattFill prst="pct5">
            <a:fgClr>
              <a:srgbClr val="7030A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400" b="1" dirty="0">
                <a:solidFill>
                  <a:srgbClr val="7030A0"/>
                </a:solidFill>
                <a:latin typeface="Chiller" panose="04020404031007020602" pitchFamily="82" charset="0"/>
              </a:rPr>
              <a:t>…Gaj živi v Piranu, v prijetni družini s sestro in mamo, nekajkrat na leto pa pride domov tudi oče Izidor, ki je mornar. Ko konča četrti razred in se začno poletne počitnice, sklene, da bo posnel film o Ulici svobode, v kateri živi, vendar ima veliko drugih skrbi. </a:t>
            </a:r>
          </a:p>
          <a:p>
            <a:pPr marL="0" indent="0" algn="ctr">
              <a:buNone/>
            </a:pPr>
            <a:r>
              <a:rPr lang="sl-SI" sz="4400" b="1" dirty="0">
                <a:solidFill>
                  <a:srgbClr val="7030A0"/>
                </a:solidFill>
                <a:latin typeface="Chiller" panose="04020404031007020602" pitchFamily="82" charset="0"/>
              </a:rPr>
              <a:t>O ljubezni nima ravno dobrega mnenja – dokler ne zadene njega…</a:t>
            </a:r>
          </a:p>
          <a:p>
            <a:endParaRPr lang="sl-SI" dirty="0"/>
          </a:p>
        </p:txBody>
      </p:sp>
      <p:pic>
        <p:nvPicPr>
          <p:cNvPr id="4" name="Grafika 3" descr="Srce">
            <a:extLst>
              <a:ext uri="{FF2B5EF4-FFF2-40B4-BE49-F238E27FC236}">
                <a16:creationId xmlns:a16="http://schemas.microsoft.com/office/drawing/2014/main" id="{4092981F-0360-4778-9B73-BD2C41079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46186">
            <a:off x="6937579" y="5049460"/>
            <a:ext cx="1442720" cy="1442720"/>
          </a:xfrm>
          <a:prstGeom prst="rect">
            <a:avLst/>
          </a:prstGeom>
        </p:spPr>
      </p:pic>
      <p:pic>
        <p:nvPicPr>
          <p:cNvPr id="5" name="Grafika 4" descr="Srce">
            <a:extLst>
              <a:ext uri="{FF2B5EF4-FFF2-40B4-BE49-F238E27FC236}">
                <a16:creationId xmlns:a16="http://schemas.microsoft.com/office/drawing/2014/main" id="{0401573F-50BB-41B1-9AE5-DC13EADE3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14879">
            <a:off x="8142014" y="5493703"/>
            <a:ext cx="554234" cy="554234"/>
          </a:xfrm>
          <a:prstGeom prst="rect">
            <a:avLst/>
          </a:prstGeom>
        </p:spPr>
      </p:pic>
      <p:pic>
        <p:nvPicPr>
          <p:cNvPr id="6" name="Grafika 5" descr="Srce">
            <a:extLst>
              <a:ext uri="{FF2B5EF4-FFF2-40B4-BE49-F238E27FC236}">
                <a16:creationId xmlns:a16="http://schemas.microsoft.com/office/drawing/2014/main" id="{4AA3A5DB-E2AB-427D-B7F3-4EA858B88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68213">
            <a:off x="6418164" y="5151495"/>
            <a:ext cx="558166" cy="5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0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24B2D4-8A7B-4589-8D90-CFC6CF48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600" b="1" dirty="0">
                <a:solidFill>
                  <a:srgbClr val="7030A0"/>
                </a:solidFill>
                <a:latin typeface="Chiller" panose="04020404031007020602" pitchFamily="82" charset="0"/>
              </a:rPr>
              <a:t>…pa se lotimo besedila…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D3AF2D-DEC2-4267-BC12-B13404C07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62520" cy="4351338"/>
          </a:xfrm>
          <a:pattFill prst="pct5">
            <a:fgClr>
              <a:srgbClr val="7030A0"/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r>
              <a:rPr lang="sl-SI" sz="3600" b="1" dirty="0">
                <a:solidFill>
                  <a:srgbClr val="7030A0"/>
                </a:solidFill>
                <a:latin typeface="Chiller" panose="04020404031007020602" pitchFamily="82" charset="0"/>
              </a:rPr>
              <a:t>Vzemi BERILO 4, na straneh 62 in 63 boš našel odlomek zgodbe o Galu.</a:t>
            </a:r>
          </a:p>
          <a:p>
            <a:endParaRPr lang="sl-SI" sz="3600" b="1" dirty="0">
              <a:solidFill>
                <a:srgbClr val="7030A0"/>
              </a:solidFill>
              <a:latin typeface="Chiller" panose="04020404031007020602" pitchFamily="82" charset="0"/>
            </a:endParaRPr>
          </a:p>
          <a:p>
            <a:r>
              <a:rPr lang="sl-SI" sz="3600" b="1" dirty="0">
                <a:solidFill>
                  <a:srgbClr val="7030A0"/>
                </a:solidFill>
                <a:latin typeface="Chiller" panose="04020404031007020602" pitchFamily="82" charset="0"/>
              </a:rPr>
              <a:t>Besedilo glasno preberi. </a:t>
            </a:r>
          </a:p>
          <a:p>
            <a:r>
              <a:rPr lang="sl-SI" sz="3600" b="1" dirty="0">
                <a:solidFill>
                  <a:srgbClr val="7030A0"/>
                </a:solidFill>
                <a:latin typeface="Chiller" panose="04020404031007020602" pitchFamily="82" charset="0"/>
              </a:rPr>
              <a:t>Če imaš slučajno možnost doma poiskati kakšnega poslušalca, preberi odlomek še njemu.</a:t>
            </a:r>
          </a:p>
          <a:p>
            <a:pPr marL="0" indent="0">
              <a:buNone/>
            </a:pPr>
            <a:endParaRPr lang="sl-SI" sz="3600" b="1" dirty="0">
              <a:solidFill>
                <a:srgbClr val="7030A0"/>
              </a:solidFill>
              <a:latin typeface="Chiller" panose="04020404031007020602" pitchFamily="82" charset="0"/>
            </a:endParaRPr>
          </a:p>
          <a:p>
            <a:r>
              <a:rPr lang="sl-SI" sz="3600" b="1" dirty="0">
                <a:solidFill>
                  <a:srgbClr val="7030A0"/>
                </a:solidFill>
                <a:latin typeface="Chiller" panose="04020404031007020602" pitchFamily="82" charset="0"/>
              </a:rPr>
              <a:t>Sedaj pa lahko odlomek še poslušaš… </a:t>
            </a:r>
            <a:r>
              <a:rPr lang="sl-SI" b="1" dirty="0">
                <a:solidFill>
                  <a:srgbClr val="7030A0"/>
                </a:solidFill>
                <a:latin typeface="Chiller" panose="04020404031007020602" pitchFamily="82" charset="0"/>
              </a:rPr>
              <a:t>klikni tukaj</a:t>
            </a:r>
            <a:endParaRPr lang="sl-SI" sz="3600" b="1" dirty="0">
              <a:solidFill>
                <a:srgbClr val="7030A0"/>
              </a:solidFill>
              <a:latin typeface="Chiller" panose="04020404031007020602" pitchFamily="82" charset="0"/>
            </a:endParaRP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A8BC2CA-C438-4B46-AB4E-9499BB3CD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176" y="616585"/>
            <a:ext cx="3358135" cy="3874135"/>
          </a:xfrm>
          <a:prstGeom prst="rect">
            <a:avLst/>
          </a:prstGeom>
        </p:spPr>
      </p:pic>
      <p:pic>
        <p:nvPicPr>
          <p:cNvPr id="5" name="Ulica svobode">
            <a:hlinkClick r:id="" action="ppaction://media"/>
            <a:extLst>
              <a:ext uri="{FF2B5EF4-FFF2-40B4-BE49-F238E27FC236}">
                <a16:creationId xmlns:a16="http://schemas.microsoft.com/office/drawing/2014/main" id="{BC35B7B1-DD45-464B-8D0F-D52761D017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15278" y="5347810"/>
            <a:ext cx="934562" cy="934562"/>
          </a:xfrm>
          <a:prstGeom prst="rect">
            <a:avLst/>
          </a:prstGeom>
        </p:spPr>
      </p:pic>
      <p:sp>
        <p:nvSpPr>
          <p:cNvPr id="6" name="Puščica: desno 5">
            <a:extLst>
              <a:ext uri="{FF2B5EF4-FFF2-40B4-BE49-F238E27FC236}">
                <a16:creationId xmlns:a16="http://schemas.microsoft.com/office/drawing/2014/main" id="{E6CAF5E0-A048-4099-BB45-D3DF2C08115A}"/>
              </a:ext>
            </a:extLst>
          </p:cNvPr>
          <p:cNvSpPr/>
          <p:nvPr/>
        </p:nvSpPr>
        <p:spPr>
          <a:xfrm>
            <a:off x="8054688" y="5718650"/>
            <a:ext cx="731520" cy="21336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690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1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5C2BDD-67EE-46BD-A1A0-E681E90E1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158"/>
            <a:ext cx="10515600" cy="1848803"/>
          </a:xfrm>
        </p:spPr>
        <p:txBody>
          <a:bodyPr>
            <a:normAutofit fontScale="90000"/>
          </a:bodyPr>
          <a:lstStyle/>
          <a:p>
            <a:r>
              <a:rPr lang="sl-SI" sz="5400" b="1" dirty="0">
                <a:solidFill>
                  <a:srgbClr val="7030A0"/>
                </a:solidFill>
                <a:latin typeface="Chiller" panose="04020404031007020602" pitchFamily="82" charset="0"/>
              </a:rPr>
              <a:t>Sedaj pa strni misli o prebranem in poslušanem besedilu ter ustno odgovori na spodnja vprašanja…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DFCC94-E2A2-4F2A-84B5-78BE375BD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9043"/>
            <a:ext cx="10515600" cy="4114799"/>
          </a:xfrm>
          <a:pattFill prst="pct5">
            <a:fgClr>
              <a:srgbClr val="7030A0"/>
            </a:fgClr>
            <a:bgClr>
              <a:schemeClr val="bg1"/>
            </a:bgClr>
          </a:pattFill>
        </p:spPr>
        <p:txBody>
          <a:bodyPr>
            <a:normAutofit fontScale="92500" lnSpcReduction="20000"/>
          </a:bodyPr>
          <a:lstStyle/>
          <a:p>
            <a:r>
              <a:rPr lang="sl-SI" sz="3900" b="1" dirty="0">
                <a:solidFill>
                  <a:srgbClr val="7030A0"/>
                </a:solidFill>
                <a:latin typeface="Chiller" panose="04020404031007020602" pitchFamily="82" charset="0"/>
              </a:rPr>
              <a:t>Poznate še kakšno besedilo, ki govori o ljubezni?</a:t>
            </a:r>
          </a:p>
          <a:p>
            <a:r>
              <a:rPr lang="sl-SI" sz="3900" b="1" dirty="0">
                <a:solidFill>
                  <a:srgbClr val="7030A0"/>
                </a:solidFill>
                <a:latin typeface="Chiller" panose="04020404031007020602" pitchFamily="82" charset="0"/>
              </a:rPr>
              <a:t>Katere književne osebe nastopajo v zgodbi?</a:t>
            </a:r>
          </a:p>
          <a:p>
            <a:r>
              <a:rPr lang="sl-SI" sz="3900" b="1" dirty="0">
                <a:solidFill>
                  <a:srgbClr val="7030A0"/>
                </a:solidFill>
                <a:latin typeface="Chiller" panose="04020404031007020602" pitchFamily="82" charset="0"/>
              </a:rPr>
              <a:t>Kje in kdaj se je zgodba dogajala? </a:t>
            </a:r>
          </a:p>
          <a:p>
            <a:r>
              <a:rPr lang="sl-SI" sz="3900" b="1" dirty="0">
                <a:solidFill>
                  <a:srgbClr val="7030A0"/>
                </a:solidFill>
                <a:latin typeface="Chiller" panose="04020404031007020602" pitchFamily="82" charset="0"/>
              </a:rPr>
              <a:t>Kdo vse ve za njegovo ljubezen do Betke?</a:t>
            </a:r>
          </a:p>
          <a:p>
            <a:r>
              <a:rPr lang="sl-SI" sz="3900" b="1" dirty="0">
                <a:solidFill>
                  <a:srgbClr val="7030A0"/>
                </a:solidFill>
                <a:latin typeface="Chiller" panose="04020404031007020602" pitchFamily="82" charset="0"/>
              </a:rPr>
              <a:t>Na koga in na kaj je Gaj pozabil zaradi zaljubljenosti?</a:t>
            </a:r>
          </a:p>
          <a:p>
            <a:r>
              <a:rPr lang="sl-SI" sz="3900" b="1" dirty="0">
                <a:solidFill>
                  <a:srgbClr val="7030A0"/>
                </a:solidFill>
                <a:latin typeface="Chiller" panose="04020404031007020602" pitchFamily="82" charset="0"/>
              </a:rPr>
              <a:t>Kako Gaj in Betka premagujeta žalost zaradi bližajočega se slovesa? </a:t>
            </a:r>
          </a:p>
          <a:p>
            <a:r>
              <a:rPr lang="sl-SI" sz="3900" b="1" dirty="0">
                <a:solidFill>
                  <a:srgbClr val="7030A0"/>
                </a:solidFill>
                <a:latin typeface="Chiller" panose="04020404031007020602" pitchFamily="82" charset="0"/>
              </a:rPr>
              <a:t>Kaj pomeni, da se je še nebo poslavljalo od Betke?</a:t>
            </a:r>
          </a:p>
          <a:p>
            <a:r>
              <a:rPr lang="sl-SI" sz="3900" b="1" dirty="0">
                <a:solidFill>
                  <a:srgbClr val="7030A0"/>
                </a:solidFill>
                <a:latin typeface="Chiller" panose="04020404031007020602" pitchFamily="82" charset="0"/>
              </a:rPr>
              <a:t>Kako bosta zaljubljenca ohranjala stike?</a:t>
            </a:r>
          </a:p>
          <a:p>
            <a:endParaRPr lang="sl-SI" dirty="0"/>
          </a:p>
        </p:txBody>
      </p:sp>
      <p:pic>
        <p:nvPicPr>
          <p:cNvPr id="4" name="Grafika 3" descr="Srce">
            <a:extLst>
              <a:ext uri="{FF2B5EF4-FFF2-40B4-BE49-F238E27FC236}">
                <a16:creationId xmlns:a16="http://schemas.microsoft.com/office/drawing/2014/main" id="{58F70863-ECA2-40DE-9C8E-B9AF90C5D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14879">
            <a:off x="9144000" y="3175000"/>
            <a:ext cx="1442720" cy="1442720"/>
          </a:xfrm>
          <a:prstGeom prst="rect">
            <a:avLst/>
          </a:prstGeom>
        </p:spPr>
      </p:pic>
      <p:pic>
        <p:nvPicPr>
          <p:cNvPr id="5" name="Grafika 4" descr="Srce">
            <a:extLst>
              <a:ext uri="{FF2B5EF4-FFF2-40B4-BE49-F238E27FC236}">
                <a16:creationId xmlns:a16="http://schemas.microsoft.com/office/drawing/2014/main" id="{0A3728D0-D7C8-4DE7-9698-852DFE9CF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892423">
            <a:off x="8258318" y="2707640"/>
            <a:ext cx="1442720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3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F863AB-A4DB-4F8B-B1ED-15A6CB6F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162560"/>
            <a:ext cx="11724640" cy="257048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7030A0"/>
                </a:solidFill>
                <a:latin typeface="Chiller" panose="04020404031007020602" pitchFamily="82" charset="0"/>
              </a:rPr>
              <a:t>PA SMO PRI ZARESNEM DELU - VZAMI ZVEZEK ZA SLOVENŠČINO.</a:t>
            </a:r>
            <a:br>
              <a:rPr lang="sl-SI" b="1" dirty="0">
                <a:solidFill>
                  <a:srgbClr val="7030A0"/>
                </a:solidFill>
                <a:latin typeface="Chiller" panose="04020404031007020602" pitchFamily="82" charset="0"/>
              </a:rPr>
            </a:br>
            <a:br>
              <a:rPr lang="sl-SI" b="1" dirty="0">
                <a:solidFill>
                  <a:srgbClr val="7030A0"/>
                </a:solidFill>
                <a:latin typeface="Chiller" panose="04020404031007020602" pitchFamily="82" charset="0"/>
              </a:rPr>
            </a:br>
            <a:r>
              <a:rPr lang="sl-SI" b="1" u="sng" dirty="0">
                <a:solidFill>
                  <a:srgbClr val="7030A0"/>
                </a:solidFill>
                <a:latin typeface="Chiller" panose="04020404031007020602" pitchFamily="82" charset="0"/>
              </a:rPr>
              <a:t>IZBERI SI </a:t>
            </a:r>
            <a:r>
              <a:rPr lang="sl-SI" sz="5400" b="1" u="sng" dirty="0">
                <a:solidFill>
                  <a:srgbClr val="7030A0"/>
                </a:solidFill>
                <a:latin typeface="Chiller" panose="04020404031007020602" pitchFamily="82" charset="0"/>
              </a:rPr>
              <a:t>ENO</a:t>
            </a:r>
            <a:r>
              <a:rPr lang="sl-SI" b="1" u="sng" dirty="0">
                <a:solidFill>
                  <a:srgbClr val="7030A0"/>
                </a:solidFill>
                <a:latin typeface="Chiller" panose="04020404031007020602" pitchFamily="82" charset="0"/>
              </a:rPr>
              <a:t> OD SPODNJIH TREH NALOG</a:t>
            </a:r>
            <a:r>
              <a:rPr lang="sl-SI" b="1" dirty="0">
                <a:solidFill>
                  <a:srgbClr val="7030A0"/>
                </a:solidFill>
                <a:latin typeface="Chiller" panose="04020404031007020602" pitchFamily="82" charset="0"/>
              </a:rPr>
              <a:t>, JO NAPIŠI, ILUSTRIRAJ, FOTOGRAFIRAJ IN POŠLJI SVOJI UČITELJICI.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08A9E31-B468-47A3-9A42-472DB839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7999"/>
            <a:ext cx="10515600" cy="3439161"/>
          </a:xfrm>
          <a:pattFill prst="pct5">
            <a:fgClr>
              <a:srgbClr val="7030A0"/>
            </a:fgClr>
            <a:bgClr>
              <a:schemeClr val="bg1"/>
            </a:bgClr>
          </a:pattFill>
        </p:spPr>
        <p:txBody>
          <a:bodyPr>
            <a:normAutofit fontScale="92500" lnSpcReduction="20000"/>
          </a:bodyPr>
          <a:lstStyle/>
          <a:p>
            <a:r>
              <a:rPr lang="sl-SI" sz="4300" b="1" dirty="0">
                <a:solidFill>
                  <a:srgbClr val="7030A0"/>
                </a:solidFill>
                <a:latin typeface="Chiller" panose="04020404031007020602" pitchFamily="82" charset="0"/>
              </a:rPr>
              <a:t>Napiši nadaljevanje ljubezenske zgodbe med Gajem in Betko.</a:t>
            </a:r>
          </a:p>
          <a:p>
            <a:pPr marL="0" indent="0">
              <a:buNone/>
            </a:pPr>
            <a:r>
              <a:rPr lang="sl-SI" sz="4300" dirty="0">
                <a:latin typeface="Chiller" panose="04020404031007020602" pitchFamily="82" charset="0"/>
              </a:rPr>
              <a:t>		</a:t>
            </a:r>
            <a:r>
              <a:rPr lang="sl-SI" sz="4300" dirty="0">
                <a:solidFill>
                  <a:srgbClr val="7030A0"/>
                </a:solidFill>
                <a:latin typeface="Chiller" panose="04020404031007020602" pitchFamily="82" charset="0"/>
              </a:rPr>
              <a:t>ali</a:t>
            </a:r>
          </a:p>
          <a:p>
            <a:r>
              <a:rPr lang="sl-SI" sz="4300" b="1" dirty="0">
                <a:solidFill>
                  <a:srgbClr val="7030A0"/>
                </a:solidFill>
                <a:latin typeface="Chiller" panose="04020404031007020602" pitchFamily="82" charset="0"/>
              </a:rPr>
              <a:t>Opiši svojo izkušnjo prve ljubezni.</a:t>
            </a:r>
          </a:p>
          <a:p>
            <a:pPr marL="0" indent="0">
              <a:buNone/>
            </a:pPr>
            <a:r>
              <a:rPr lang="sl-SI" sz="4000" dirty="0">
                <a:latin typeface="Chiller" panose="04020404031007020602" pitchFamily="82" charset="0"/>
              </a:rPr>
              <a:t>		</a:t>
            </a:r>
            <a:r>
              <a:rPr lang="sl-SI" sz="4300" dirty="0">
                <a:solidFill>
                  <a:srgbClr val="7030A0"/>
                </a:solidFill>
                <a:latin typeface="Chiller" panose="04020404031007020602" pitchFamily="82" charset="0"/>
              </a:rPr>
              <a:t>ali</a:t>
            </a:r>
          </a:p>
          <a:p>
            <a:r>
              <a:rPr lang="sl-SI" sz="4300" b="1" dirty="0">
                <a:solidFill>
                  <a:srgbClr val="7030A0"/>
                </a:solidFill>
                <a:latin typeface="Chiller" panose="04020404031007020602" pitchFamily="82" charset="0"/>
              </a:rPr>
              <a:t>Izmisli si svoja dva književna junaka in o njima napiši kratko ljubezensko zgodbo.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FF2A2D8-B6C6-482A-936C-6730066056E4}"/>
              </a:ext>
            </a:extLst>
          </p:cNvPr>
          <p:cNvPicPr/>
          <p:nvPr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960" y="962293"/>
            <a:ext cx="865395" cy="73442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47901692-B40A-421B-AD96-125DEC2F4D58}"/>
              </a:ext>
            </a:extLst>
          </p:cNvPr>
          <p:cNvPicPr/>
          <p:nvPr/>
        </p:nvPicPr>
        <p:blipFill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0" y="5732405"/>
            <a:ext cx="873760" cy="67631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Grafika 5" descr="Srce">
            <a:extLst>
              <a:ext uri="{FF2B5EF4-FFF2-40B4-BE49-F238E27FC236}">
                <a16:creationId xmlns:a16="http://schemas.microsoft.com/office/drawing/2014/main" id="{56BA8980-AD5C-4C1C-88E3-857374E13C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14879">
            <a:off x="6901713" y="4044884"/>
            <a:ext cx="961496" cy="961496"/>
          </a:xfrm>
          <a:prstGeom prst="rect">
            <a:avLst/>
          </a:prstGeom>
        </p:spPr>
      </p:pic>
      <p:pic>
        <p:nvPicPr>
          <p:cNvPr id="7" name="Grafika 6" descr="Srce">
            <a:extLst>
              <a:ext uri="{FF2B5EF4-FFF2-40B4-BE49-F238E27FC236}">
                <a16:creationId xmlns:a16="http://schemas.microsoft.com/office/drawing/2014/main" id="{D12B222F-D0C1-47CC-BA5A-1C05C9F20F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365095">
            <a:off x="7670979" y="3592804"/>
            <a:ext cx="1027029" cy="1027029"/>
          </a:xfrm>
          <a:prstGeom prst="rect">
            <a:avLst/>
          </a:prstGeom>
        </p:spPr>
      </p:pic>
      <p:pic>
        <p:nvPicPr>
          <p:cNvPr id="8" name="Grafika 7" descr="Srce">
            <a:extLst>
              <a:ext uri="{FF2B5EF4-FFF2-40B4-BE49-F238E27FC236}">
                <a16:creationId xmlns:a16="http://schemas.microsoft.com/office/drawing/2014/main" id="{CCBBC7F0-7A69-410A-A166-6975715AFB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14879">
            <a:off x="8173543" y="4706043"/>
            <a:ext cx="471387" cy="471387"/>
          </a:xfrm>
          <a:prstGeom prst="rect">
            <a:avLst/>
          </a:prstGeom>
        </p:spPr>
      </p:pic>
      <p:pic>
        <p:nvPicPr>
          <p:cNvPr id="9" name="Grafika 8" descr="Srce">
            <a:extLst>
              <a:ext uri="{FF2B5EF4-FFF2-40B4-BE49-F238E27FC236}">
                <a16:creationId xmlns:a16="http://schemas.microsoft.com/office/drawing/2014/main" id="{86C217A5-33DF-44E0-959A-8194B7DA66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721103">
            <a:off x="9852715" y="4737487"/>
            <a:ext cx="756811" cy="756811"/>
          </a:xfrm>
          <a:prstGeom prst="rect">
            <a:avLst/>
          </a:prstGeom>
        </p:spPr>
      </p:pic>
      <p:pic>
        <p:nvPicPr>
          <p:cNvPr id="10" name="Grafika 9" descr="Srce">
            <a:extLst>
              <a:ext uri="{FF2B5EF4-FFF2-40B4-BE49-F238E27FC236}">
                <a16:creationId xmlns:a16="http://schemas.microsoft.com/office/drawing/2014/main" id="{65A3ED13-8E21-4B15-9400-B8A6EA1218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265314" flipV="1">
            <a:off x="10593210" y="3334747"/>
            <a:ext cx="510819" cy="51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81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390</Words>
  <Application>Microsoft Office PowerPoint</Application>
  <PresentationFormat>Širokozaslonsko</PresentationFormat>
  <Paragraphs>40</Paragraphs>
  <Slides>7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Chiller</vt:lpstr>
      <vt:lpstr>Wingdings</vt:lpstr>
      <vt:lpstr>Officeova tema</vt:lpstr>
      <vt:lpstr>Franjo Frančič -  ULICA SVOBODE</vt:lpstr>
      <vt:lpstr>V RAZMISLEK PRED BRANJEM…</vt:lpstr>
      <vt:lpstr>Franjo Frančič…</vt:lpstr>
      <vt:lpstr>ULICA SVOBODE</vt:lpstr>
      <vt:lpstr>…pa se lotimo besedila…</vt:lpstr>
      <vt:lpstr>Sedaj pa strni misli o prebranem in poslušanem besedilu ter ustno odgovori na spodnja vprašanja…</vt:lpstr>
      <vt:lpstr>PA SMO PRI ZARESNEM DELU - VZAMI ZVEZEK ZA SLOVENŠČINO.  IZBERI SI ENO OD SPODNJIH TREH NALOG, JO NAPIŠI, ILUSTRIRAJ, FOTOGRAFIRAJ IN POŠLJI SVOJI UČITELJICI.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Franjo Frančič -  ULICA SVOBODE</dc:title>
  <dc:creator>Maša Stropnik</dc:creator>
  <cp:lastModifiedBy>Učenec</cp:lastModifiedBy>
  <cp:revision>11</cp:revision>
  <dcterms:created xsi:type="dcterms:W3CDTF">2020-11-23T16:29:17Z</dcterms:created>
  <dcterms:modified xsi:type="dcterms:W3CDTF">2020-11-25T08:37:46Z</dcterms:modified>
</cp:coreProperties>
</file>