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3" r:id="rId6"/>
    <p:sldId id="262" r:id="rId7"/>
    <p:sldId id="257" r:id="rId8"/>
    <p:sldId id="261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363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729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597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478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5662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5202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2275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56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00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012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372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596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0702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272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850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190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7B267-3ACD-4466-B1DF-271C39029A2C}" type="datetimeFigureOut">
              <a:rPr lang="sl-SI" smtClean="0"/>
              <a:t>24. 11. 2020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AB5DFE-8BC4-45EA-AAAF-9329F0E7E8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960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Celično dihanje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40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"/>
    </mc:Choice>
    <mc:Fallback xmlns="">
      <p:transition spd="slow" advTm="166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93426" y="599606"/>
            <a:ext cx="10515600" cy="5726242"/>
          </a:xfrm>
        </p:spPr>
        <p:txBody>
          <a:bodyPr/>
          <a:lstStyle/>
          <a:p>
            <a:pPr marL="0" indent="0">
              <a:buNone/>
            </a:pPr>
            <a:r>
              <a:rPr lang="sl-SI" sz="2800" dirty="0" smtClean="0"/>
              <a:t>Vsa živa bitja potrebujejo:</a:t>
            </a:r>
          </a:p>
          <a:p>
            <a:pPr>
              <a:buFontTx/>
              <a:buChar char="-"/>
            </a:pPr>
            <a:r>
              <a:rPr lang="sl-SI" sz="2800" b="1" dirty="0" smtClean="0">
                <a:solidFill>
                  <a:srgbClr val="FF0000"/>
                </a:solidFill>
              </a:rPr>
              <a:t>KISIK</a:t>
            </a:r>
          </a:p>
          <a:p>
            <a:pPr>
              <a:buFontTx/>
              <a:buChar char="-"/>
            </a:pPr>
            <a:r>
              <a:rPr lang="sl-SI" sz="2800" b="1" dirty="0" smtClean="0">
                <a:solidFill>
                  <a:srgbClr val="FF0000"/>
                </a:solidFill>
              </a:rPr>
              <a:t>VODO</a:t>
            </a:r>
          </a:p>
          <a:p>
            <a:pPr>
              <a:buFontTx/>
              <a:buChar char="-"/>
            </a:pPr>
            <a:r>
              <a:rPr lang="sl-SI" sz="2800" b="1" dirty="0" smtClean="0">
                <a:solidFill>
                  <a:srgbClr val="FF0000"/>
                </a:solidFill>
              </a:rPr>
              <a:t>HRANILNE </a:t>
            </a:r>
            <a:r>
              <a:rPr lang="sl-SI" sz="2800" b="1" dirty="0" smtClean="0">
                <a:solidFill>
                  <a:srgbClr val="FF0000"/>
                </a:solidFill>
              </a:rPr>
              <a:t>SNOVI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7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8"/>
    </mc:Choice>
    <mc:Fallback>
      <p:transition spd="slow" advTm="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99804" y="359763"/>
            <a:ext cx="11572406" cy="63108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2400" b="1" dirty="0" smtClean="0"/>
              <a:t>Kaj nam da hrana?</a:t>
            </a:r>
          </a:p>
          <a:p>
            <a:pPr marL="0" indent="0">
              <a:buNone/>
            </a:pPr>
            <a:r>
              <a:rPr lang="sl-SI" sz="2400" dirty="0" smtClean="0"/>
              <a:t>Hrana nam da hranilne snovi in energijo, ki je potrebna za rast, razmnoževanje, dihanje, spanje, gibanje, učenje, delo…</a:t>
            </a:r>
          </a:p>
          <a:p>
            <a:pPr marL="0" indent="0">
              <a:buNone/>
            </a:pPr>
            <a:endParaRPr lang="sl-SI" sz="2400" b="1" dirty="0" smtClean="0"/>
          </a:p>
          <a:p>
            <a:pPr marL="0" indent="0" algn="ctr">
              <a:buNone/>
            </a:pPr>
            <a:r>
              <a:rPr lang="sl-SI" sz="2400" b="1" dirty="0" smtClean="0"/>
              <a:t>Kaj se zgodi s hrano, potem ko jo pojemo?</a:t>
            </a:r>
          </a:p>
          <a:p>
            <a:pPr marL="0" indent="0">
              <a:buNone/>
            </a:pPr>
            <a:r>
              <a:rPr lang="sl-SI" sz="2400" dirty="0" smtClean="0"/>
              <a:t>V procesu prebave iz hrane nastane sladkor, ki potuje do vseh celic našega telesa. V sladkorju je </a:t>
            </a:r>
            <a:r>
              <a:rPr lang="sl-SI" sz="2400" b="1" dirty="0" smtClean="0"/>
              <a:t>uskladiščena energija.</a:t>
            </a:r>
          </a:p>
          <a:p>
            <a:pPr marL="0" indent="0">
              <a:buNone/>
            </a:pPr>
            <a:r>
              <a:rPr lang="sl-SI" sz="2400" dirty="0" smtClean="0"/>
              <a:t>Enako do celic potuje tudi kisik, ki ga dobimo </a:t>
            </a:r>
            <a:r>
              <a:rPr lang="sl-SI" sz="2400" b="1" dirty="0" smtClean="0"/>
              <a:t>z dihanjem.</a:t>
            </a:r>
          </a:p>
          <a:p>
            <a:pPr marL="0" indent="0">
              <a:buNone/>
            </a:pPr>
            <a:endParaRPr lang="sl-SI" sz="2400" dirty="0"/>
          </a:p>
          <a:p>
            <a:pPr marL="0" indent="0" algn="ctr">
              <a:buNone/>
            </a:pPr>
            <a:r>
              <a:rPr lang="sl-SI" sz="2400" b="1" dirty="0" smtClean="0"/>
              <a:t>Kaj se v celicah zgodi?</a:t>
            </a:r>
          </a:p>
          <a:p>
            <a:pPr marL="0" indent="0">
              <a:buNone/>
            </a:pPr>
            <a:r>
              <a:rPr lang="sl-SI" sz="2400" dirty="0" smtClean="0"/>
              <a:t>Iz sladkorja in kisika nastaneta </a:t>
            </a:r>
            <a:r>
              <a:rPr lang="sl-SI" sz="2400" b="1" dirty="0" smtClean="0"/>
              <a:t>voda in ogljikov dioksid</a:t>
            </a:r>
            <a:r>
              <a:rPr lang="sl-SI" sz="2400" dirty="0" smtClean="0"/>
              <a:t>, </a:t>
            </a:r>
            <a:r>
              <a:rPr lang="sl-SI" sz="2400" u="sng" dirty="0" smtClean="0">
                <a:solidFill>
                  <a:srgbClr val="FF0000"/>
                </a:solidFill>
              </a:rPr>
              <a:t>sprosti pa se uskladiščena energija iz sladkorja. </a:t>
            </a:r>
          </a:p>
          <a:p>
            <a:pPr marL="0" indent="0">
              <a:buNone/>
            </a:pPr>
            <a:r>
              <a:rPr lang="sl-SI" sz="2400" dirty="0" smtClean="0"/>
              <a:t>Temu procesu pravimo CELIČNO DIHANJE. Poteka v celicah vseh živih bitij.</a:t>
            </a:r>
            <a:endParaRPr lang="sl-SI" sz="2400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026" name="Picture 2" descr="Healthy food clipart food clip art 2 clipartcow 3 - Clip Art Library in  2020 | Food clipart, Healthy breakfast for kids, Healthy food pla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795" y="1330351"/>
            <a:ext cx="1651805" cy="13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4" y="0"/>
            <a:ext cx="969758" cy="96975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4" y="1800895"/>
            <a:ext cx="969758" cy="96975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4189049"/>
            <a:ext cx="969758" cy="9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87"/>
    </mc:Choice>
    <mc:Fallback>
      <p:transition spd="slow" advTm="10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Celično dihanje - skica</a:t>
            </a:r>
            <a:endParaRPr lang="sl-SI" dirty="0"/>
          </a:p>
        </p:txBody>
      </p:sp>
      <p:pic>
        <p:nvPicPr>
          <p:cNvPr id="2050" name="Picture 2" descr="Rezultat iskanja slik za celično dihanj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245" y="1967861"/>
            <a:ext cx="5299134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52" y="2472744"/>
            <a:ext cx="969758" cy="9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2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95"/>
    </mc:Choice>
    <mc:Fallback>
      <p:transition spd="slow" advTm="4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421" y="243982"/>
            <a:ext cx="8596668" cy="1320800"/>
          </a:xfrm>
        </p:spPr>
        <p:txBody>
          <a:bodyPr/>
          <a:lstStyle/>
          <a:p>
            <a:r>
              <a:rPr lang="sl-SI" dirty="0" smtClean="0"/>
              <a:t>ALI STA PLJUČNO IN CELIČNO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DIHANJE </a:t>
            </a:r>
            <a:r>
              <a:rPr lang="sl-SI" dirty="0" smtClean="0"/>
              <a:t>POVEZANA PROCESA?</a:t>
            </a:r>
            <a:endParaRPr lang="sl-SI" dirty="0"/>
          </a:p>
        </p:txBody>
      </p:sp>
      <p:pic>
        <p:nvPicPr>
          <p:cNvPr id="4" name="Označba mesta vsebine 3" descr="Rezultat iskanja slik za CELLULAR BREATHIN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t="15768" r="601" b="12557"/>
          <a:stretch/>
        </p:blipFill>
        <p:spPr bwMode="auto">
          <a:xfrm>
            <a:off x="1703695" y="2760663"/>
            <a:ext cx="6750710" cy="38814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7091032" y="128787"/>
            <a:ext cx="3284113" cy="2871989"/>
          </a:xfrm>
          <a:prstGeom prst="wedgeEllipseCallout">
            <a:avLst>
              <a:gd name="adj1" fmla="val -154559"/>
              <a:gd name="adj2" fmla="val 1002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V pljučnem dihanju gre za izmenjavo kisika in ogljikovega dioksida. Kisik dobimo iz zraka, v zrak pa oddamo ogljikov dioksid.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579549" y="278183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PLJUČNO DIHANJE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8178403" y="4175106"/>
            <a:ext cx="155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CELIČNO DIHANJE</a:t>
            </a:r>
            <a:endParaRPr lang="sl-S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3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95"/>
    </mc:Choice>
    <mc:Fallback>
      <p:transition spd="slow" advTm="86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PLJUČNO in CELIČNO DIHANJE</a:t>
            </a:r>
            <a:endParaRPr lang="sl-SI" dirty="0"/>
          </a:p>
        </p:txBody>
      </p:sp>
      <p:pic>
        <p:nvPicPr>
          <p:cNvPr id="4" name="Označba mesta vsebine 3" descr="https://eucbeniki.sio.si/nar6/1542/0303_dihanje_clovek.1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495" b="10268"/>
          <a:stretch/>
        </p:blipFill>
        <p:spPr bwMode="auto">
          <a:xfrm>
            <a:off x="677334" y="2458087"/>
            <a:ext cx="4585975" cy="2951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 descr="Rezultat iskanja slik za celično dihanje slik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920" r="777"/>
          <a:stretch/>
        </p:blipFill>
        <p:spPr bwMode="auto">
          <a:xfrm>
            <a:off x="6272011" y="2717442"/>
            <a:ext cx="4326733" cy="2692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7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88"/>
    </mc:Choice>
    <mc:Fallback>
      <p:transition spd="slow" advTm="6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Primerjava fotosinteze in celičnega dihanja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3" y="1930401"/>
            <a:ext cx="9261145" cy="4110962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Slika 1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r="2100"/>
          <a:stretch>
            <a:fillRect/>
          </a:stretch>
        </p:blipFill>
        <p:spPr bwMode="auto">
          <a:xfrm>
            <a:off x="575240" y="1930400"/>
            <a:ext cx="10306563" cy="411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28" y="952055"/>
            <a:ext cx="969758" cy="9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04"/>
    </mc:Choice>
    <mc:Fallback>
      <p:transition spd="slow" advTm="144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Rezultat iskanja slik za celično dihanj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23" t="6440" r="3141" b="4740"/>
          <a:stretch/>
        </p:blipFill>
        <p:spPr bwMode="auto">
          <a:xfrm>
            <a:off x="2545062" y="83002"/>
            <a:ext cx="5542870" cy="678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2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05"/>
    </mc:Choice>
    <mc:Fallback>
      <p:transition spd="slow" advTm="43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</TotalTime>
  <Words>175</Words>
  <Application>Microsoft Office PowerPoint</Application>
  <PresentationFormat>Širokozaslonsko</PresentationFormat>
  <Paragraphs>22</Paragraphs>
  <Slides>8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Gladko</vt:lpstr>
      <vt:lpstr>Celično dihanje</vt:lpstr>
      <vt:lpstr>PowerPointova predstavitev</vt:lpstr>
      <vt:lpstr>PowerPointova predstavitev</vt:lpstr>
      <vt:lpstr>Celično dihanje - skica</vt:lpstr>
      <vt:lpstr>ALI STA PLJUČNO IN CELIČNO  DIHANJE POVEZANA PROCESA?</vt:lpstr>
      <vt:lpstr>PLJUČNO in CELIČNO DIHANJE</vt:lpstr>
      <vt:lpstr>Primerjava fotosinteze in celičnega dihanja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Celično dihanje</dc:title>
  <dc:creator>OS Pivka</dc:creator>
  <cp:lastModifiedBy>petra.bergoc@gmail.com</cp:lastModifiedBy>
  <cp:revision>8</cp:revision>
  <dcterms:created xsi:type="dcterms:W3CDTF">2017-12-08T08:33:22Z</dcterms:created>
  <dcterms:modified xsi:type="dcterms:W3CDTF">2020-11-24T17:37:20Z</dcterms:modified>
</cp:coreProperties>
</file>