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FD8-5B19-4A3A-986D-DC64BA384E7A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77E3-0556-439F-9DCB-FF90E48395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53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FD8-5B19-4A3A-986D-DC64BA384E7A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77E3-0556-439F-9DCB-FF90E48395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581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FD8-5B19-4A3A-986D-DC64BA384E7A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77E3-0556-439F-9DCB-FF90E48395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895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FD8-5B19-4A3A-986D-DC64BA384E7A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77E3-0556-439F-9DCB-FF90E48395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363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FD8-5B19-4A3A-986D-DC64BA384E7A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77E3-0556-439F-9DCB-FF90E48395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967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FD8-5B19-4A3A-986D-DC64BA384E7A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77E3-0556-439F-9DCB-FF90E48395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470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FD8-5B19-4A3A-986D-DC64BA384E7A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77E3-0556-439F-9DCB-FF90E48395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3986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FD8-5B19-4A3A-986D-DC64BA384E7A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77E3-0556-439F-9DCB-FF90E48395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809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FD8-5B19-4A3A-986D-DC64BA384E7A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77E3-0556-439F-9DCB-FF90E48395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330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FD8-5B19-4A3A-986D-DC64BA384E7A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77E3-0556-439F-9DCB-FF90E48395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1524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EFD8-5B19-4A3A-986D-DC64BA384E7A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A77E3-0556-439F-9DCB-FF90E48395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535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6EFD8-5B19-4A3A-986D-DC64BA384E7A}" type="datetimeFigureOut">
              <a:rPr lang="sl-SI" smtClean="0"/>
              <a:t>25. 11. 2020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77E3-0556-439F-9DCB-FF90E483957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271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image" Target="../media/image4.png"/><Relationship Id="rId12" Type="http://schemas.openxmlformats.org/officeDocument/2006/relationships/image" Target="../media/image9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.png"/><Relationship Id="rId4" Type="http://schemas.openxmlformats.org/officeDocument/2006/relationships/audio" Target="../media/media2.m4a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.png"/><Relationship Id="rId3" Type="http://schemas.microsoft.com/office/2007/relationships/media" Target="../media/media4.m4a"/><Relationship Id="rId7" Type="http://schemas.openxmlformats.org/officeDocument/2006/relationships/image" Target="../media/image6.png"/><Relationship Id="rId12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gif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jpg"/><Relationship Id="rId4" Type="http://schemas.openxmlformats.org/officeDocument/2006/relationships/audio" Target="../media/media4.m4a"/><Relationship Id="rId9" Type="http://schemas.openxmlformats.org/officeDocument/2006/relationships/image" Target="../media/image8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8.png"/><Relationship Id="rId18" Type="http://schemas.openxmlformats.org/officeDocument/2006/relationships/image" Target="../media/image10.png"/><Relationship Id="rId3" Type="http://schemas.microsoft.com/office/2007/relationships/media" Target="../media/media6.m4a"/><Relationship Id="rId7" Type="http://schemas.openxmlformats.org/officeDocument/2006/relationships/image" Target="../media/image5.gif"/><Relationship Id="rId12" Type="http://schemas.openxmlformats.org/officeDocument/2006/relationships/image" Target="../media/image16.png"/><Relationship Id="rId17" Type="http://schemas.openxmlformats.org/officeDocument/2006/relationships/image" Target="../media/image1.png"/><Relationship Id="rId2" Type="http://schemas.openxmlformats.org/officeDocument/2006/relationships/audio" Target="../media/media5.m4a"/><Relationship Id="rId16" Type="http://schemas.openxmlformats.org/officeDocument/2006/relationships/image" Target="../media/image3.png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audio" Target="../media/media6.m4a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ALI PIŠEMO IMENA JEZIKOV Z VELIKO ALI MALO ZAČETNICO?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Ključne besede: imena jezikov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491" y="5311331"/>
            <a:ext cx="1600282" cy="144787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509"/>
            <a:ext cx="2419541" cy="24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9293" y="1756093"/>
            <a:ext cx="406400" cy="4064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62493" cy="2162493"/>
          </a:xfrm>
          <a:prstGeom prst="rect">
            <a:avLst/>
          </a:prstGeom>
        </p:spPr>
      </p:pic>
      <p:grpSp>
        <p:nvGrpSpPr>
          <p:cNvPr id="12" name="Skupina 11"/>
          <p:cNvGrpSpPr/>
          <p:nvPr/>
        </p:nvGrpSpPr>
        <p:grpSpPr>
          <a:xfrm>
            <a:off x="2627138" y="248784"/>
            <a:ext cx="2018015" cy="6565118"/>
            <a:chOff x="2627138" y="248784"/>
            <a:chExt cx="2018015" cy="6565118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139" y="4245826"/>
              <a:ext cx="2018013" cy="1212021"/>
            </a:xfrm>
            <a:prstGeom prst="rect">
              <a:avLst/>
            </a:prstGeom>
          </p:spPr>
        </p:pic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139" y="1529378"/>
              <a:ext cx="2018014" cy="1047022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139" y="2850439"/>
              <a:ext cx="2018013" cy="1121348"/>
            </a:xfrm>
            <a:prstGeom prst="rect">
              <a:avLst/>
            </a:prstGeom>
          </p:spPr>
        </p:pic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138" y="5649590"/>
              <a:ext cx="2013109" cy="1164312"/>
            </a:xfrm>
            <a:prstGeom prst="rect">
              <a:avLst/>
            </a:prstGeom>
          </p:spPr>
        </p:pic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139" y="248784"/>
              <a:ext cx="2013109" cy="1006555"/>
            </a:xfrm>
            <a:prstGeom prst="rect">
              <a:avLst/>
            </a:prstGeom>
          </p:spPr>
        </p:pic>
      </p:grpSp>
      <p:cxnSp>
        <p:nvCxnSpPr>
          <p:cNvPr id="14" name="Raven puščični povezovalnik 13"/>
          <p:cNvCxnSpPr/>
          <p:nvPr/>
        </p:nvCxnSpPr>
        <p:spPr>
          <a:xfrm>
            <a:off x="4937760" y="777239"/>
            <a:ext cx="2057400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>
            <a:off x="4937760" y="2034601"/>
            <a:ext cx="2057400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>
            <a:off x="4937760" y="3385935"/>
            <a:ext cx="2057400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/>
          <p:cNvCxnSpPr/>
          <p:nvPr/>
        </p:nvCxnSpPr>
        <p:spPr>
          <a:xfrm>
            <a:off x="4937760" y="4851836"/>
            <a:ext cx="2057400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>
            <a:off x="4937760" y="6222602"/>
            <a:ext cx="2057400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jeZBesedilom 18"/>
          <p:cNvSpPr txBox="1"/>
          <p:nvPr/>
        </p:nvSpPr>
        <p:spPr>
          <a:xfrm>
            <a:off x="7214616" y="539496"/>
            <a:ext cx="156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S</a:t>
            </a:r>
            <a:r>
              <a:rPr lang="sl-SI" sz="2800" dirty="0"/>
              <a:t>lovenija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7214616" y="1772991"/>
            <a:ext cx="156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H</a:t>
            </a:r>
            <a:r>
              <a:rPr lang="sl-SI" sz="2800" dirty="0"/>
              <a:t>rvaška</a:t>
            </a:r>
          </a:p>
        </p:txBody>
      </p:sp>
      <p:sp>
        <p:nvSpPr>
          <p:cNvPr id="21" name="PoljeZBesedilom 20"/>
          <p:cNvSpPr txBox="1"/>
          <p:nvPr/>
        </p:nvSpPr>
        <p:spPr>
          <a:xfrm>
            <a:off x="7278624" y="3054861"/>
            <a:ext cx="156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I</a:t>
            </a:r>
            <a:r>
              <a:rPr lang="sl-SI" sz="2800" dirty="0"/>
              <a:t>talija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7214616" y="4690872"/>
            <a:ext cx="156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A</a:t>
            </a:r>
            <a:r>
              <a:rPr lang="sl-SI" sz="2800" dirty="0"/>
              <a:t>vstrija</a:t>
            </a:r>
          </a:p>
        </p:txBody>
      </p:sp>
      <p:sp>
        <p:nvSpPr>
          <p:cNvPr id="23" name="PoljeZBesedilom 22"/>
          <p:cNvSpPr txBox="1"/>
          <p:nvPr/>
        </p:nvSpPr>
        <p:spPr>
          <a:xfrm>
            <a:off x="7214616" y="5979280"/>
            <a:ext cx="1792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M</a:t>
            </a:r>
            <a:r>
              <a:rPr lang="sl-SI" sz="2800" dirty="0"/>
              <a:t>adžarska</a:t>
            </a:r>
          </a:p>
        </p:txBody>
      </p:sp>
      <p:pic>
        <p:nvPicPr>
          <p:cNvPr id="28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61424" y="4445436"/>
            <a:ext cx="406400" cy="406400"/>
          </a:xfrm>
          <a:prstGeom prst="rect">
            <a:avLst/>
          </a:prstGeom>
        </p:spPr>
      </p:pic>
      <p:pic>
        <p:nvPicPr>
          <p:cNvPr id="29" name="Slika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683" y="5524988"/>
            <a:ext cx="1242101" cy="11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8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039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2599706" y="146578"/>
            <a:ext cx="2018015" cy="6565118"/>
            <a:chOff x="2627138" y="248784"/>
            <a:chExt cx="2018015" cy="6565118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139" y="4245826"/>
              <a:ext cx="2018013" cy="1212021"/>
            </a:xfrm>
            <a:prstGeom prst="rect">
              <a:avLst/>
            </a:prstGeom>
          </p:spPr>
        </p:pic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139" y="1529378"/>
              <a:ext cx="2018014" cy="1047022"/>
            </a:xfrm>
            <a:prstGeom prst="rect">
              <a:avLst/>
            </a:prstGeom>
          </p:spPr>
        </p:pic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139" y="2850439"/>
              <a:ext cx="2018013" cy="1121348"/>
            </a:xfrm>
            <a:prstGeom prst="rect">
              <a:avLst/>
            </a:prstGeom>
          </p:spPr>
        </p:pic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138" y="5649590"/>
              <a:ext cx="2013109" cy="1164312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139" y="248784"/>
              <a:ext cx="2013109" cy="1006555"/>
            </a:xfrm>
            <a:prstGeom prst="rect">
              <a:avLst/>
            </a:prstGeom>
          </p:spPr>
        </p:pic>
      </p:grpSp>
      <p:pic>
        <p:nvPicPr>
          <p:cNvPr id="10" name="Slika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242"/>
            <a:ext cx="2062925" cy="2062925"/>
          </a:xfrm>
          <a:prstGeom prst="rect">
            <a:avLst/>
          </a:prstGeom>
        </p:spPr>
      </p:pic>
      <p:cxnSp>
        <p:nvCxnSpPr>
          <p:cNvPr id="11" name="Raven puščični povezovalnik 10"/>
          <p:cNvCxnSpPr/>
          <p:nvPr/>
        </p:nvCxnSpPr>
        <p:spPr>
          <a:xfrm>
            <a:off x="4937760" y="777239"/>
            <a:ext cx="2057400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>
            <a:off x="4937760" y="3404614"/>
            <a:ext cx="2057400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>
            <a:off x="4937760" y="4831079"/>
            <a:ext cx="2057400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>
            <a:off x="4937760" y="6129540"/>
            <a:ext cx="2057400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en puščični povezovalnik 14"/>
          <p:cNvCxnSpPr/>
          <p:nvPr/>
        </p:nvCxnSpPr>
        <p:spPr>
          <a:xfrm>
            <a:off x="4937760" y="1996437"/>
            <a:ext cx="2057400" cy="1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jeZBesedilom 15"/>
          <p:cNvSpPr txBox="1"/>
          <p:nvPr/>
        </p:nvSpPr>
        <p:spPr>
          <a:xfrm>
            <a:off x="7196328" y="564694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slovenščina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7199376" y="3182925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italijanščina</a:t>
            </a:r>
          </a:p>
        </p:txBody>
      </p:sp>
      <p:sp>
        <p:nvSpPr>
          <p:cNvPr id="18" name="PoljeZBesedilom 17"/>
          <p:cNvSpPr txBox="1"/>
          <p:nvPr/>
        </p:nvSpPr>
        <p:spPr>
          <a:xfrm>
            <a:off x="7196328" y="1808277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hrvaščina</a:t>
            </a:r>
          </a:p>
        </p:txBody>
      </p:sp>
      <p:sp>
        <p:nvSpPr>
          <p:cNvPr id="19" name="PoljeZBesedilom 18"/>
          <p:cNvSpPr txBox="1"/>
          <p:nvPr/>
        </p:nvSpPr>
        <p:spPr>
          <a:xfrm>
            <a:off x="7229856" y="4618534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nemščina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7196328" y="5993182"/>
            <a:ext cx="173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madžarščina</a:t>
            </a:r>
          </a:p>
        </p:txBody>
      </p:sp>
      <p:pic>
        <p:nvPicPr>
          <p:cNvPr id="2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74496" y="2227268"/>
            <a:ext cx="406400" cy="406400"/>
          </a:xfrm>
          <a:prstGeom prst="rect">
            <a:avLst/>
          </a:prstGeom>
        </p:spPr>
      </p:pic>
      <p:pic>
        <p:nvPicPr>
          <p:cNvPr id="23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06432" y="716020"/>
            <a:ext cx="406400" cy="406400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491" y="5083257"/>
            <a:ext cx="1600282" cy="1447874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62" y="2609653"/>
            <a:ext cx="2464448" cy="246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878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kupina 17"/>
          <p:cNvGrpSpPr/>
          <p:nvPr/>
        </p:nvGrpSpPr>
        <p:grpSpPr>
          <a:xfrm>
            <a:off x="4620968" y="3172968"/>
            <a:ext cx="2099872" cy="2828305"/>
            <a:chOff x="4594068" y="3172968"/>
            <a:chExt cx="2099872" cy="2828305"/>
          </a:xfrm>
        </p:grpSpPr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068" y="3172968"/>
              <a:ext cx="1311678" cy="2828305"/>
            </a:xfrm>
            <a:prstGeom prst="rect">
              <a:avLst/>
            </a:prstGeom>
          </p:spPr>
        </p:pic>
        <p:pic>
          <p:nvPicPr>
            <p:cNvPr id="10" name="Slika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746" y="3319691"/>
              <a:ext cx="788194" cy="559308"/>
            </a:xfrm>
            <a:prstGeom prst="rect">
              <a:avLst/>
            </a:prstGeom>
          </p:spPr>
        </p:pic>
      </p:grpSp>
      <p:grpSp>
        <p:nvGrpSpPr>
          <p:cNvPr id="16" name="Skupina 15"/>
          <p:cNvGrpSpPr/>
          <p:nvPr/>
        </p:nvGrpSpPr>
        <p:grpSpPr>
          <a:xfrm>
            <a:off x="442963" y="3172968"/>
            <a:ext cx="2236230" cy="2755458"/>
            <a:chOff x="442963" y="3172968"/>
            <a:chExt cx="2236230" cy="2755458"/>
          </a:xfrm>
        </p:grpSpPr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63" y="3172968"/>
              <a:ext cx="1186967" cy="2755458"/>
            </a:xfrm>
            <a:prstGeom prst="rect">
              <a:avLst/>
            </a:prstGeom>
          </p:spPr>
        </p:pic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513" y="3319691"/>
              <a:ext cx="1012680" cy="596673"/>
            </a:xfrm>
            <a:prstGeom prst="rect">
              <a:avLst/>
            </a:prstGeom>
          </p:spPr>
        </p:pic>
      </p:grpSp>
      <p:grpSp>
        <p:nvGrpSpPr>
          <p:cNvPr id="17" name="Skupina 16"/>
          <p:cNvGrpSpPr/>
          <p:nvPr/>
        </p:nvGrpSpPr>
        <p:grpSpPr>
          <a:xfrm>
            <a:off x="4594068" y="17049"/>
            <a:ext cx="1889112" cy="2891786"/>
            <a:chOff x="4594068" y="17049"/>
            <a:chExt cx="1889112" cy="2891786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068" y="17049"/>
              <a:ext cx="1148363" cy="2891786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2863" y="265967"/>
              <a:ext cx="690317" cy="459829"/>
            </a:xfrm>
            <a:prstGeom prst="rect">
              <a:avLst/>
            </a:prstGeom>
          </p:spPr>
        </p:pic>
      </p:grpSp>
      <p:grpSp>
        <p:nvGrpSpPr>
          <p:cNvPr id="19" name="Skupina 18"/>
          <p:cNvGrpSpPr/>
          <p:nvPr/>
        </p:nvGrpSpPr>
        <p:grpSpPr>
          <a:xfrm>
            <a:off x="8422661" y="265967"/>
            <a:ext cx="2083796" cy="2552114"/>
            <a:chOff x="8422661" y="265967"/>
            <a:chExt cx="2083796" cy="2552114"/>
          </a:xfrm>
        </p:grpSpPr>
        <p:pic>
          <p:nvPicPr>
            <p:cNvPr id="8" name="Slika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661" y="265967"/>
              <a:ext cx="1443715" cy="2552114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5793" y="265967"/>
              <a:ext cx="740664" cy="459829"/>
            </a:xfrm>
            <a:prstGeom prst="rect">
              <a:avLst/>
            </a:prstGeom>
          </p:spPr>
        </p:pic>
      </p:grpSp>
      <p:grpSp>
        <p:nvGrpSpPr>
          <p:cNvPr id="15" name="Skupina 14"/>
          <p:cNvGrpSpPr/>
          <p:nvPr/>
        </p:nvGrpSpPr>
        <p:grpSpPr>
          <a:xfrm>
            <a:off x="442963" y="107803"/>
            <a:ext cx="2143207" cy="2710278"/>
            <a:chOff x="442963" y="107803"/>
            <a:chExt cx="2143207" cy="2710278"/>
          </a:xfrm>
        </p:grpSpPr>
        <p:pic>
          <p:nvPicPr>
            <p:cNvPr id="9" name="Slika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63" y="107803"/>
              <a:ext cx="1138949" cy="2710278"/>
            </a:xfrm>
            <a:prstGeom prst="rect">
              <a:avLst/>
            </a:prstGeom>
          </p:spPr>
        </p:pic>
        <p:pic>
          <p:nvPicPr>
            <p:cNvPr id="14" name="Slika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512" y="265967"/>
              <a:ext cx="919658" cy="459829"/>
            </a:xfrm>
            <a:prstGeom prst="rect">
              <a:avLst/>
            </a:prstGeom>
          </p:spPr>
        </p:pic>
      </p:grpSp>
      <p:sp>
        <p:nvSpPr>
          <p:cNvPr id="21" name="PoljeZBesedilom 20"/>
          <p:cNvSpPr txBox="1"/>
          <p:nvPr/>
        </p:nvSpPr>
        <p:spPr>
          <a:xfrm>
            <a:off x="7351776" y="3599345"/>
            <a:ext cx="2987549" cy="771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pic>
        <p:nvPicPr>
          <p:cNvPr id="2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987667" y="5815002"/>
            <a:ext cx="406400" cy="406400"/>
          </a:xfrm>
          <a:prstGeom prst="rect">
            <a:avLst/>
          </a:prstGeom>
        </p:spPr>
      </p:pic>
      <p:sp>
        <p:nvSpPr>
          <p:cNvPr id="24" name="PoljeZBesedilom 23"/>
          <p:cNvSpPr txBox="1"/>
          <p:nvPr/>
        </p:nvSpPr>
        <p:spPr>
          <a:xfrm>
            <a:off x="1666512" y="1252728"/>
            <a:ext cx="2287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Slovenec /Slovenka /Slovenci</a:t>
            </a:r>
          </a:p>
        </p:txBody>
      </p:sp>
      <p:sp>
        <p:nvSpPr>
          <p:cNvPr id="25" name="PoljeZBesedilom 24"/>
          <p:cNvSpPr txBox="1"/>
          <p:nvPr/>
        </p:nvSpPr>
        <p:spPr>
          <a:xfrm>
            <a:off x="5792863" y="1100742"/>
            <a:ext cx="246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Italijan /Italijanka/ Italijani</a:t>
            </a:r>
          </a:p>
        </p:txBody>
      </p:sp>
      <p:sp>
        <p:nvSpPr>
          <p:cNvPr id="26" name="PoljeZBesedilom 25"/>
          <p:cNvSpPr txBox="1"/>
          <p:nvPr/>
        </p:nvSpPr>
        <p:spPr>
          <a:xfrm>
            <a:off x="1818912" y="4703097"/>
            <a:ext cx="246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Hrvat /Hrvatinja/ Hrvati</a:t>
            </a:r>
          </a:p>
        </p:txBody>
      </p:sp>
      <p:sp>
        <p:nvSpPr>
          <p:cNvPr id="27" name="PoljeZBesedilom 26"/>
          <p:cNvSpPr txBox="1"/>
          <p:nvPr/>
        </p:nvSpPr>
        <p:spPr>
          <a:xfrm>
            <a:off x="5932646" y="4380993"/>
            <a:ext cx="246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Avstrijec /Avstrijka/ Avstrijci</a:t>
            </a:r>
          </a:p>
        </p:txBody>
      </p:sp>
      <p:sp>
        <p:nvSpPr>
          <p:cNvPr id="28" name="PoljeZBesedilom 27"/>
          <p:cNvSpPr txBox="1"/>
          <p:nvPr/>
        </p:nvSpPr>
        <p:spPr>
          <a:xfrm>
            <a:off x="9594360" y="1100741"/>
            <a:ext cx="2466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Madžar /Madžarka/ Madžari</a:t>
            </a:r>
          </a:p>
        </p:txBody>
      </p:sp>
      <p:pic>
        <p:nvPicPr>
          <p:cNvPr id="29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196022" y="5798073"/>
            <a:ext cx="406400" cy="406400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457" y="5277336"/>
            <a:ext cx="1600282" cy="1447874"/>
          </a:xfrm>
          <a:prstGeom prst="rect">
            <a:avLst/>
          </a:prstGeom>
        </p:spPr>
      </p:pic>
      <p:pic>
        <p:nvPicPr>
          <p:cNvPr id="32" name="Slika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70" y="2671980"/>
            <a:ext cx="2223223" cy="222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4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37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7" y="82296"/>
            <a:ext cx="1474345" cy="1855904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2024109" y="548583"/>
            <a:ext cx="8034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PREPIŠI V ZVEZEK.</a:t>
            </a:r>
          </a:p>
          <a:p>
            <a:endParaRPr lang="sl-SI" sz="2400" dirty="0">
              <a:solidFill>
                <a:srgbClr val="FF0000"/>
              </a:solidFill>
            </a:endParaRPr>
          </a:p>
          <a:p>
            <a:r>
              <a:rPr lang="sl-SI" sz="2400" b="1" dirty="0">
                <a:solidFill>
                  <a:srgbClr val="FF0000"/>
                </a:solidFill>
              </a:rPr>
              <a:t>KAKO PIŠEMO IMENA DRŽAV, JEZIKOV IN PREBIVALCEV?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1962912" y="1938200"/>
            <a:ext cx="8266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Imena držav </a:t>
            </a:r>
            <a:r>
              <a:rPr lang="sl-SI" sz="2400" dirty="0"/>
              <a:t>pišemo z </a:t>
            </a:r>
            <a:r>
              <a:rPr lang="sl-SI" sz="2400" dirty="0">
                <a:solidFill>
                  <a:srgbClr val="FF0000"/>
                </a:solidFill>
              </a:rPr>
              <a:t>veliko začetnico</a:t>
            </a:r>
            <a:r>
              <a:rPr lang="sl-SI" sz="2400" dirty="0"/>
              <a:t>, saj so to zemljepisna lastna imena. Npr.: Slovenija.</a:t>
            </a:r>
          </a:p>
          <a:p>
            <a:endParaRPr lang="sl-SI" sz="2400" dirty="0"/>
          </a:p>
          <a:p>
            <a:r>
              <a:rPr lang="sl-SI" sz="2400" dirty="0">
                <a:solidFill>
                  <a:srgbClr val="FF0000"/>
                </a:solidFill>
              </a:rPr>
              <a:t>Imena jezikov </a:t>
            </a:r>
            <a:r>
              <a:rPr lang="sl-SI" sz="2400" dirty="0"/>
              <a:t>posamezne države so občna imena, zato jih pišemo z </a:t>
            </a:r>
            <a:r>
              <a:rPr lang="sl-SI" sz="2400" dirty="0">
                <a:solidFill>
                  <a:srgbClr val="FF0000"/>
                </a:solidFill>
              </a:rPr>
              <a:t>malo začetnico</a:t>
            </a:r>
            <a:r>
              <a:rPr lang="sl-SI" sz="2400" dirty="0"/>
              <a:t>. Npr.: slovenščina</a:t>
            </a:r>
          </a:p>
          <a:p>
            <a:endParaRPr lang="sl-SI" sz="2400" dirty="0"/>
          </a:p>
          <a:p>
            <a:r>
              <a:rPr lang="sl-SI" sz="2400" dirty="0">
                <a:solidFill>
                  <a:srgbClr val="FF0000"/>
                </a:solidFill>
              </a:rPr>
              <a:t>Imena prebivalcev </a:t>
            </a:r>
            <a:r>
              <a:rPr lang="sl-SI" sz="2400" dirty="0"/>
              <a:t>posamezne države pišemo z </a:t>
            </a:r>
            <a:r>
              <a:rPr lang="sl-SI" sz="2400" dirty="0">
                <a:solidFill>
                  <a:srgbClr val="FF0000"/>
                </a:solidFill>
              </a:rPr>
              <a:t>veliko začetnico</a:t>
            </a:r>
            <a:r>
              <a:rPr lang="sl-SI" sz="2400" dirty="0"/>
              <a:t>, saj spadajo pod lastna imena. Npr.: Slovenci.</a:t>
            </a:r>
          </a:p>
        </p:txBody>
      </p:sp>
    </p:spTree>
    <p:extLst>
      <p:ext uri="{BB962C8B-B14F-4D97-AF65-F5344CB8AC3E}">
        <p14:creationId xmlns:p14="http://schemas.microsoft.com/office/powerpoint/2010/main" val="126965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59" y="826531"/>
            <a:ext cx="3416237" cy="3416237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2980944" y="214884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Nasvidenje do naslednjič! </a:t>
            </a:r>
            <a:r>
              <a:rPr lang="sl-SI" sz="3600" dirty="0">
                <a:sym typeface="Wingdings" panose="05000000000000000000" pitchFamily="2" charset="2"/>
              </a:rPr>
              <a:t>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588029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123</Words>
  <Application>Microsoft Office PowerPoint</Application>
  <PresentationFormat>Širokozaslonsko</PresentationFormat>
  <Paragraphs>26</Paragraphs>
  <Slides>6</Slides>
  <Notes>0</Notes>
  <HiddenSlides>0</HiddenSlides>
  <MMClips>6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Officeova tema</vt:lpstr>
      <vt:lpstr>ALI PIŠEMO IMENA JEZIKOV Z VELIKO ALI MALO ZAČETNICO?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 PIŠEMO IMENA JEZIKOV Z VELIKO ALI MALO ZAČETNICO?</dc:title>
  <dc:creator>Microsoftov račun</dc:creator>
  <cp:lastModifiedBy>Učenec</cp:lastModifiedBy>
  <cp:revision>14</cp:revision>
  <dcterms:created xsi:type="dcterms:W3CDTF">2020-11-13T18:09:16Z</dcterms:created>
  <dcterms:modified xsi:type="dcterms:W3CDTF">2020-11-25T09:54:06Z</dcterms:modified>
</cp:coreProperties>
</file>