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75" r:id="rId5"/>
    <p:sldId id="266" r:id="rId6"/>
    <p:sldId id="267" r:id="rId7"/>
    <p:sldId id="269" r:id="rId8"/>
    <p:sldId id="268" r:id="rId9"/>
    <p:sldId id="264" r:id="rId10"/>
    <p:sldId id="265" r:id="rId11"/>
    <p:sldId id="270" r:id="rId12"/>
    <p:sldId id="272" r:id="rId13"/>
    <p:sldId id="271" r:id="rId14"/>
    <p:sldId id="263" r:id="rId15"/>
    <p:sldId id="257" r:id="rId16"/>
    <p:sldId id="260" r:id="rId17"/>
    <p:sldId id="261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1113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496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269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110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019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867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498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6937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298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6558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092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045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L9xAtOyZvc" TargetMode="External"/><Relationship Id="rId2" Type="http://schemas.openxmlformats.org/officeDocument/2006/relationships/hyperlink" Target="https://www.facebook.com/TVInfodrom/videos/plasti%C4%8Dni-odpadki-%C4%8Dezmeren-ribolov-globalno-segrevanje-vse-to-mo%C4%8Dno-vpliva-na-%C5%BEi/1857691314295785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hRhhJK1KQk" TargetMode="External"/><Relationship Id="rId2" Type="http://schemas.openxmlformats.org/officeDocument/2006/relationships/hyperlink" Target="https://www.youtube.com/watch?v=90zvkY4ZfU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IjEKRIsCox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otroski.rtvslo.si/infodrom/prispevek/381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23019" y="593882"/>
            <a:ext cx="9144000" cy="939193"/>
          </a:xfrm>
        </p:spPr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</a:rPr>
              <a:t>TRAJNOSTNI RAZVOJ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564" y="1533075"/>
            <a:ext cx="6752949" cy="4501965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1953491"/>
            <a:ext cx="9144000" cy="4081549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19" y="103032"/>
            <a:ext cx="2040362" cy="20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b="1" dirty="0" smtClean="0"/>
              <a:t>Neustrezna </a:t>
            </a:r>
            <a:r>
              <a:rPr lang="sl-SI" b="1" dirty="0"/>
              <a:t>raba škropiv onesnažuje tla, podtalnico in zrak. </a:t>
            </a:r>
            <a:br>
              <a:rPr lang="sl-SI" b="1" dirty="0"/>
            </a:b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38025"/>
            <a:ext cx="5557628" cy="373831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113" y="1838025"/>
            <a:ext cx="5066993" cy="37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9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 smtClean="0"/>
              <a:t>POSKUŠAJ RAZLOŽITI NASLEDNJO POVED….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Intenzivno kmetijstvo je spremenilo naravno okolje, zato si prizadevamo na </a:t>
            </a:r>
            <a:r>
              <a:rPr lang="sl-SI" dirty="0">
                <a:solidFill>
                  <a:srgbClr val="FF0000"/>
                </a:solidFill>
              </a:rPr>
              <a:t>SONARAVNO KMETOVANJE</a:t>
            </a:r>
            <a:r>
              <a:rPr lang="sl-SI" dirty="0"/>
              <a:t>, ki omogoča ljudem zadovoljevanje življenjskih potreb, ne da bi ogrožali zadovoljevanje potreb prihodnjih generacij. </a:t>
            </a:r>
            <a:r>
              <a:rPr lang="sl-SI" dirty="0" smtClean="0"/>
              <a:t>Če sledimo temu, govorimo o </a:t>
            </a:r>
            <a:r>
              <a:rPr lang="sl-SI" dirty="0" smtClean="0">
                <a:solidFill>
                  <a:srgbClr val="FF0000"/>
                </a:solidFill>
              </a:rPr>
              <a:t>TRAJNOSTNEM RAZVOJU. </a:t>
            </a:r>
          </a:p>
          <a:p>
            <a:endParaRPr lang="sl-SI" dirty="0" smtClean="0">
              <a:solidFill>
                <a:srgbClr val="FF0000"/>
              </a:solidFill>
            </a:endParaRP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627" y="3507348"/>
            <a:ext cx="4252614" cy="31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9255"/>
          </a:xfrm>
        </p:spPr>
        <p:txBody>
          <a:bodyPr>
            <a:normAutofit fontScale="90000"/>
          </a:bodyPr>
          <a:lstStyle/>
          <a:p>
            <a:r>
              <a:rPr lang="sl-SI" b="1" dirty="0" smtClean="0"/>
              <a:t>ČEZMERNI RIBOLOV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944380"/>
            <a:ext cx="10515600" cy="4351338"/>
          </a:xfrm>
        </p:spPr>
        <p:txBody>
          <a:bodyPr/>
          <a:lstStyle/>
          <a:p>
            <a:r>
              <a:rPr lang="sl-SI" dirty="0" smtClean="0">
                <a:hlinkClick r:id="rId2"/>
              </a:rPr>
              <a:t>https://www.facebook.com/TVInfodrom/videos/plasti%C4%8Dni-odpadki-%C4%8Dezmeren-ribolov-globalno-segrevanje-vse-to-mo%C4%8Dno-vpliva-na-%C5%BEi/1857691314295785/</a:t>
            </a:r>
            <a:endParaRPr lang="sl-SI" dirty="0" smtClean="0"/>
          </a:p>
          <a:p>
            <a:r>
              <a:rPr lang="sl-SI" dirty="0" smtClean="0">
                <a:hlinkClick r:id="rId3"/>
              </a:rPr>
              <a:t>https://www.youtube.com/watch?v=gL9xAtOyZvc</a:t>
            </a:r>
            <a:r>
              <a:rPr lang="sl-SI" dirty="0" smtClean="0"/>
              <a:t> (Lovljenje lignjev in cipljev)</a:t>
            </a:r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920" y="2999906"/>
            <a:ext cx="4574499" cy="343087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109" y="299990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6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Kako bi ti lahko prispeval k trajnostnemu razvoju?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2058" y="1027906"/>
            <a:ext cx="5602405" cy="560240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16" y="3643963"/>
            <a:ext cx="3487711" cy="239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b="1" dirty="0" smtClean="0">
                <a:solidFill>
                  <a:srgbClr val="FF0000"/>
                </a:solidFill>
              </a:rPr>
              <a:t>ZA RAZMISLEK ……..</a:t>
            </a:r>
            <a:endParaRPr lang="sl-SI" sz="4800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319134"/>
            <a:ext cx="10515600" cy="4857829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hlinkClick r:id="rId2"/>
              </a:rPr>
              <a:t>https://www.youtube.com/watch?v=90zvkY4ZfUc</a:t>
            </a:r>
            <a:r>
              <a:rPr lang="sl-SI" dirty="0" smtClean="0"/>
              <a:t> </a:t>
            </a:r>
            <a:r>
              <a:rPr lang="sl-SI" dirty="0"/>
              <a:t>(Trajnostni razvoj)</a:t>
            </a:r>
          </a:p>
          <a:p>
            <a:pPr marL="0" indent="0">
              <a:buNone/>
            </a:pPr>
            <a:r>
              <a:rPr lang="sl-SI" dirty="0" smtClean="0">
                <a:hlinkClick r:id="rId3"/>
              </a:rPr>
              <a:t>https://www.youtube.com/watch?v=DhRhhJK1KQk</a:t>
            </a:r>
            <a:r>
              <a:rPr lang="sl-SI" dirty="0" smtClean="0"/>
              <a:t> </a:t>
            </a:r>
            <a:r>
              <a:rPr lang="sl-SI" dirty="0"/>
              <a:t>(Tudi ti lahko prispevaš k trajnostnem razvoju)</a:t>
            </a:r>
          </a:p>
          <a:p>
            <a:r>
              <a:rPr lang="sl-SI" dirty="0" smtClean="0">
                <a:hlinkClick r:id="rId4"/>
              </a:rPr>
              <a:t>https://www.youtube.com/watch?v=IjEKRIsCoxM</a:t>
            </a:r>
            <a:r>
              <a:rPr lang="sl-SI" dirty="0" smtClean="0"/>
              <a:t> (Največja svetovna učna ura)   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528" y="3326645"/>
            <a:ext cx="5441429" cy="345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1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Trajnostni način je način življenja, ki je nesebičen do drugih rodov.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Trajnostni razvoj zadovoljuje potrebe sedanjega človeškega rodu, ne da bi pri tem ogrozil zadovoljevanje potreb prihodnjih generacij.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002" y="2729296"/>
            <a:ext cx="5786203" cy="38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9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4460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10 priporočil za trajnostno potrošnjo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839586"/>
            <a:ext cx="10515600" cy="5741096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Na svetu nas </a:t>
            </a:r>
            <a:r>
              <a:rPr lang="sl-SI" dirty="0">
                <a:solidFill>
                  <a:srgbClr val="0070C0"/>
                </a:solidFill>
              </a:rPr>
              <a:t>ž</a:t>
            </a:r>
            <a:r>
              <a:rPr lang="sl-SI" dirty="0" smtClean="0">
                <a:solidFill>
                  <a:srgbClr val="0070C0"/>
                </a:solidFill>
              </a:rPr>
              <a:t>ivi več kot 7,7 milijard ljudi in vsak na svoj način vpliva na spreminjanje okolja okoli nas – vsak je potrošnik, zato: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1. varčujmo z energijo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2. varčujmo z vodo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3. bodimo zmerni pri ogrevanju in hlajenju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4. vozimo varčno in varno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5. kupimo toliko hrane, kolikor je potrebujemo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6. s kemikalijami ravnajmo preudarno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7. zmanjšajmo količino odpadkov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8. zmerno nakupujmo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9. razmišljajmo zeleno!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10. uporabimo ponovno ali podarimo</a:t>
            </a:r>
            <a:endParaRPr lang="sl-SI" sz="2400" b="1" dirty="0">
              <a:solidFill>
                <a:srgbClr val="7030A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2203226"/>
            <a:ext cx="2691685" cy="269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8391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>
                <a:solidFill>
                  <a:srgbClr val="00B050"/>
                </a:solidFill>
              </a:rPr>
              <a:t>                                              RAZMIŠLJAJMO ZELENO</a:t>
            </a:r>
            <a:br>
              <a:rPr lang="sl-SI" b="1" dirty="0" smtClean="0">
                <a:solidFill>
                  <a:srgbClr val="00B050"/>
                </a:solidFill>
              </a:rPr>
            </a:br>
            <a:r>
              <a:rPr lang="sl-SI" b="1" dirty="0">
                <a:solidFill>
                  <a:srgbClr val="00B050"/>
                </a:solidFill>
              </a:rPr>
              <a:t/>
            </a:r>
            <a:br>
              <a:rPr lang="sl-SI" b="1" dirty="0">
                <a:solidFill>
                  <a:srgbClr val="00B050"/>
                </a:solidFill>
              </a:rPr>
            </a:br>
            <a:endParaRPr lang="sl-SI" b="1" dirty="0">
              <a:solidFill>
                <a:srgbClr val="00B050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73469"/>
            <a:ext cx="4558260" cy="627373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266" y="1289156"/>
            <a:ext cx="5875604" cy="345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7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pomeni izraz TRAJNOSTNI RAZVOJ?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22290" y="1439259"/>
            <a:ext cx="10515600" cy="4351338"/>
          </a:xfrm>
        </p:spPr>
        <p:txBody>
          <a:bodyPr/>
          <a:lstStyle/>
          <a:p>
            <a:r>
              <a:rPr lang="sl-SI" dirty="0" smtClean="0"/>
              <a:t>Trajnostni razvoj je način življenja, ko zadovoljujemo potrebe današnjega rodu človeštva </a:t>
            </a:r>
            <a:r>
              <a:rPr lang="sl-SI" dirty="0" smtClean="0">
                <a:solidFill>
                  <a:srgbClr val="FF0000"/>
                </a:solidFill>
              </a:rPr>
              <a:t>ne da bi ogrožali potrebe prihodnjih generacij.</a:t>
            </a:r>
          </a:p>
          <a:p>
            <a:r>
              <a:rPr lang="sl-SI" dirty="0" smtClean="0"/>
              <a:t>To pomeni, da </a:t>
            </a:r>
            <a:r>
              <a:rPr lang="sl-SI" b="1" dirty="0" smtClean="0">
                <a:solidFill>
                  <a:srgbClr val="FF0000"/>
                </a:solidFill>
              </a:rPr>
              <a:t>preudarno ravnamo </a:t>
            </a:r>
            <a:r>
              <a:rPr lang="sl-SI" dirty="0" smtClean="0"/>
              <a:t>pri pridelavi, predelavi izdelkov, pri nakupih, pri shranjevanju, pri porabi in pri odpadkih.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Označba mesta vseb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365" y="3762375"/>
            <a:ext cx="7010400" cy="30956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02" y="371856"/>
            <a:ext cx="2323698" cy="23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8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https://ekoglobal.net/wp-content/uploads/paris-pollution-600x3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943" y="1027906"/>
            <a:ext cx="8217162" cy="47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43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BO OSTALO ZA PRIHODNJE GENERACIJE?</a:t>
            </a:r>
            <a:endParaRPr lang="sl-SI" dirty="0"/>
          </a:p>
        </p:txBody>
      </p:sp>
      <p:pic>
        <p:nvPicPr>
          <p:cNvPr id="2050" name="Picture 2" descr="http://ekoglobal.net/wp-content/uploads/climate-change-shutterstock-2101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2" y="1690688"/>
            <a:ext cx="600075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7495504" y="1957589"/>
            <a:ext cx="36189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Moramo se krepko zamisliti nad tem in sprejeti konkretne ukrepe. Če bomo z naravnimi viri tudi v prihodnje tako razsipni, bodo naslednje generacije v zelo težkem položaju.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8924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INTENZIVNO KMETIJSTVO </a:t>
            </a:r>
            <a:r>
              <a:rPr lang="sl-SI" b="1" dirty="0" smtClean="0"/>
              <a:t>močno vpliva na ŽIVLJENJSKO PESTROST posameznega območja. 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338" y="1858780"/>
            <a:ext cx="10748158" cy="44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 smtClean="0"/>
              <a:t>Zaradi intenzivnega gojenja le ene rastlinske vrste-</a:t>
            </a:r>
            <a:r>
              <a:rPr lang="sl-SI" sz="3600" b="1" dirty="0" smtClean="0">
                <a:solidFill>
                  <a:srgbClr val="FF0000"/>
                </a:solidFill>
              </a:rPr>
              <a:t>MONOKULTURE</a:t>
            </a:r>
            <a:r>
              <a:rPr lang="sl-SI" sz="3600" b="1" dirty="0" smtClean="0"/>
              <a:t>- se krajevno povsem spremeni pestrost rastlinskih vrst. </a:t>
            </a:r>
            <a:endParaRPr lang="sl-SI" sz="3600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3095" y="1828881"/>
            <a:ext cx="6385810" cy="48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GOJENI </a:t>
            </a:r>
            <a:r>
              <a:rPr lang="sl-SI" dirty="0" smtClean="0"/>
              <a:t>TRAVNIK-majhna pestrost rastlin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8328" y="1580772"/>
            <a:ext cx="7150308" cy="480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9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NARAVNI</a:t>
            </a:r>
            <a:r>
              <a:rPr lang="sl-SI" dirty="0" smtClean="0"/>
              <a:t> TRAVNIK-velika pestrost rastlin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3318" y="1869359"/>
            <a:ext cx="6730584" cy="448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b="1" dirty="0" smtClean="0"/>
              <a:t>Sodobno </a:t>
            </a:r>
            <a:r>
              <a:rPr lang="sl-SI" b="1" dirty="0"/>
              <a:t>poljedelstvo živila rastlinskega izvora večinoma prideluje na INTENZIVEN </a:t>
            </a:r>
            <a:r>
              <a:rPr lang="sl-SI" b="1" dirty="0" smtClean="0"/>
              <a:t>NAČIN.</a:t>
            </a:r>
            <a:r>
              <a:rPr lang="sl-SI" b="1" dirty="0"/>
              <a:t/>
            </a:r>
            <a:br>
              <a:rPr lang="sl-SI" b="1" dirty="0"/>
            </a:b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To pomeni, da za večji in boljši pridelek uporabljajo veliko MINERALNIH GNOJIL ter ŠKROPIL za zatiranje škodljivcev. </a:t>
            </a:r>
            <a:r>
              <a:rPr lang="sl-SI" sz="1600" dirty="0" smtClean="0"/>
              <a:t>(Pesticidi in kako se jim izogniti)</a:t>
            </a:r>
          </a:p>
          <a:p>
            <a:pPr marL="0" indent="0">
              <a:buNone/>
            </a:pPr>
            <a:r>
              <a:rPr lang="sl-SI" dirty="0" smtClean="0">
                <a:hlinkClick r:id="rId2"/>
              </a:rPr>
              <a:t>https://otroski.rtvslo.si/infodrom/prispevek/3817</a:t>
            </a: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67" y="3264394"/>
            <a:ext cx="6123172" cy="320446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550" y="2772117"/>
            <a:ext cx="2292046" cy="446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1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408</Words>
  <Application>Microsoft Office PowerPoint</Application>
  <PresentationFormat>Širokozaslonsko</PresentationFormat>
  <Paragraphs>40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Officeova tema</vt:lpstr>
      <vt:lpstr>TRAJNOSTNI RAZVOJ</vt:lpstr>
      <vt:lpstr>Kaj pomeni izraz TRAJNOSTNI RAZVOJ?</vt:lpstr>
      <vt:lpstr>PowerPointova predstavitev</vt:lpstr>
      <vt:lpstr>KAJ BO OSTALO ZA PRIHODNJE GENERACIJE?</vt:lpstr>
      <vt:lpstr>INTENZIVNO KMETIJSTVO močno vpliva na ŽIVLJENJSKO PESTROST posameznega območja. </vt:lpstr>
      <vt:lpstr>Zaradi intenzivnega gojenja le ene rastlinske vrste-MONOKULTURE- se krajevno povsem spremeni pestrost rastlinskih vrst. </vt:lpstr>
      <vt:lpstr>GOJENI TRAVNIK-majhna pestrost rastlin</vt:lpstr>
      <vt:lpstr>NARAVNI TRAVNIK-velika pestrost rastlin</vt:lpstr>
      <vt:lpstr> Sodobno poljedelstvo živila rastlinskega izvora večinoma prideluje na INTENZIVEN NAČIN. </vt:lpstr>
      <vt:lpstr> Neustrezna raba škropiv onesnažuje tla, podtalnico in zrak.  </vt:lpstr>
      <vt:lpstr>POSKUŠAJ RAZLOŽITI NASLEDNJO POVED….</vt:lpstr>
      <vt:lpstr>ČEZMERNI RIBOLOV</vt:lpstr>
      <vt:lpstr>Kako bi ti lahko prispeval k trajnostnemu razvoju?</vt:lpstr>
      <vt:lpstr>ZA RAZMISLEK ……..</vt:lpstr>
      <vt:lpstr>Trajnostni način je način življenja, ki je nesebičen do drugih rodov.</vt:lpstr>
      <vt:lpstr>10 priporočil za trajnostno potrošnjo</vt:lpstr>
      <vt:lpstr>                                              RAZMIŠLJAJMO ZELENO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TRAJNOSTNI RAZVOJ</dc:title>
  <dc:creator>OŠ Pivka</dc:creator>
  <cp:lastModifiedBy>petra.bergoc@gmail.com</cp:lastModifiedBy>
  <cp:revision>14</cp:revision>
  <dcterms:created xsi:type="dcterms:W3CDTF">2020-10-12T07:37:16Z</dcterms:created>
  <dcterms:modified xsi:type="dcterms:W3CDTF">2020-11-11T11:42:37Z</dcterms:modified>
</cp:coreProperties>
</file>