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864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876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24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92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528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177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9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94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2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381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18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699B-AA6E-451F-8DE5-4F19EA87062A}" type="datetimeFigureOut">
              <a:rPr lang="sl-SI" smtClean="0"/>
              <a:t>22. 10. 2020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A8C67-62B6-4790-B9CD-DCD3314F4E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722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400" b="1" dirty="0" smtClean="0">
                <a:solidFill>
                  <a:srgbClr val="FF0000"/>
                </a:solidFill>
              </a:rPr>
              <a:t>THE DEGREES OF THE ADJECTIVE</a:t>
            </a: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b="1" dirty="0" smtClean="0">
                <a:solidFill>
                  <a:srgbClr val="0070C0"/>
                </a:solidFill>
              </a:rPr>
              <a:t>(stopnjevanje pridevnikov)</a:t>
            </a:r>
            <a:endParaRPr lang="sl-SI" sz="4400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(</a:t>
            </a:r>
            <a:r>
              <a:rPr lang="sl-SI" dirty="0" err="1" smtClean="0"/>
              <a:t>Messages</a:t>
            </a:r>
            <a:r>
              <a:rPr lang="sl-SI" dirty="0" smtClean="0"/>
              <a:t> 2 - 7.razred)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30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THE DEGREES OF THE ADJECTIVE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290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400" u="sng" dirty="0" smtClean="0"/>
              <a:t>Stopnje pridevnika se imenujejo: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1°                                           2°                                                  3°</a:t>
            </a:r>
          </a:p>
          <a:p>
            <a:pPr marL="0" indent="0">
              <a:buNone/>
            </a:pPr>
            <a:r>
              <a:rPr lang="sl-SI" sz="2400" u="sng" dirty="0" smtClean="0">
                <a:solidFill>
                  <a:srgbClr val="FF0000"/>
                </a:solidFill>
              </a:rPr>
              <a:t>THE POSITIVE DEGREE  -  THE COMPARATIVE DEGREE  –  THE SUPERLATIVE DEGREE</a:t>
            </a:r>
          </a:p>
          <a:p>
            <a:pPr marL="0" indent="0">
              <a:buNone/>
            </a:pPr>
            <a:endParaRPr lang="sl-SI" u="sng" dirty="0" smtClean="0">
              <a:solidFill>
                <a:srgbClr val="FF0000"/>
              </a:solidFill>
            </a:endParaRPr>
          </a:p>
          <a:p>
            <a:r>
              <a:rPr lang="sl-SI" u="sng" dirty="0" smtClean="0"/>
              <a:t>1.skupina:</a:t>
            </a:r>
          </a:p>
          <a:p>
            <a:pPr>
              <a:buFontTx/>
              <a:buChar char="-"/>
            </a:pPr>
            <a:r>
              <a:rPr lang="sl-SI" dirty="0" smtClean="0"/>
              <a:t>Tu spadajo pretežno kratki, enozložni pridevniki:</a:t>
            </a:r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err="1" smtClean="0"/>
              <a:t>old</a:t>
            </a:r>
            <a:r>
              <a:rPr lang="sl-SI" dirty="0" smtClean="0"/>
              <a:t>  - </a:t>
            </a:r>
            <a:r>
              <a:rPr lang="sl-SI" dirty="0" err="1" smtClean="0"/>
              <a:t>old</a:t>
            </a:r>
            <a:r>
              <a:rPr lang="sl-SI" b="1" dirty="0" err="1" smtClean="0">
                <a:solidFill>
                  <a:srgbClr val="FF0000"/>
                </a:solidFill>
              </a:rPr>
              <a:t>er</a:t>
            </a:r>
            <a:r>
              <a:rPr lang="sl-SI" dirty="0" smtClean="0"/>
              <a:t>  -  </a:t>
            </a:r>
            <a:r>
              <a:rPr lang="sl-SI" b="1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old</a:t>
            </a:r>
            <a:r>
              <a:rPr lang="sl-SI" b="1" dirty="0" err="1" smtClean="0">
                <a:solidFill>
                  <a:srgbClr val="FF0000"/>
                </a:solidFill>
              </a:rPr>
              <a:t>est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(</a:t>
            </a:r>
            <a:r>
              <a:rPr lang="sl-SI" dirty="0" err="1" smtClean="0"/>
              <a:t>new</a:t>
            </a:r>
            <a:r>
              <a:rPr lang="sl-SI" dirty="0" smtClean="0"/>
              <a:t>, </a:t>
            </a:r>
            <a:r>
              <a:rPr lang="sl-SI" dirty="0" err="1" smtClean="0"/>
              <a:t>loud</a:t>
            </a:r>
            <a:r>
              <a:rPr lang="sl-SI" dirty="0" smtClean="0"/>
              <a:t>, </a:t>
            </a:r>
            <a:r>
              <a:rPr lang="sl-SI" dirty="0" err="1" smtClean="0"/>
              <a:t>young</a:t>
            </a:r>
            <a:r>
              <a:rPr lang="sl-SI" dirty="0" smtClean="0"/>
              <a:t>, </a:t>
            </a:r>
            <a:r>
              <a:rPr lang="sl-SI" dirty="0" err="1" smtClean="0"/>
              <a:t>small</a:t>
            </a:r>
            <a:r>
              <a:rPr lang="sl-SI" dirty="0" smtClean="0"/>
              <a:t>, </a:t>
            </a:r>
            <a:r>
              <a:rPr lang="sl-SI" dirty="0" err="1" smtClean="0"/>
              <a:t>short</a:t>
            </a:r>
            <a:r>
              <a:rPr lang="sl-SI" dirty="0" smtClean="0"/>
              <a:t>, </a:t>
            </a:r>
            <a:r>
              <a:rPr lang="sl-SI" dirty="0" err="1" smtClean="0"/>
              <a:t>quiet</a:t>
            </a:r>
            <a:r>
              <a:rPr lang="sl-SI" dirty="0" smtClean="0"/>
              <a:t>, </a:t>
            </a:r>
            <a:r>
              <a:rPr lang="sl-SI" dirty="0" err="1" smtClean="0"/>
              <a:t>high</a:t>
            </a:r>
            <a:r>
              <a:rPr lang="sl-SI" dirty="0" smtClean="0"/>
              <a:t>…)</a:t>
            </a:r>
          </a:p>
          <a:p>
            <a:pPr marL="0" indent="0">
              <a:buNone/>
            </a:pPr>
            <a:r>
              <a:rPr lang="sl-SI" dirty="0" smtClean="0"/>
              <a:t>*Pri stopnjevanju nekatere pridevnike malce drugače zapišemo**</a:t>
            </a:r>
          </a:p>
          <a:p>
            <a:pPr marL="0" indent="0">
              <a:buNone/>
            </a:pPr>
            <a:r>
              <a:rPr lang="sl-SI" dirty="0" smtClean="0"/>
              <a:t>= big – </a:t>
            </a:r>
            <a:r>
              <a:rPr lang="sl-SI" dirty="0" err="1" smtClean="0"/>
              <a:t>big</a:t>
            </a:r>
            <a:r>
              <a:rPr lang="sl-SI" b="1" dirty="0" err="1" smtClean="0">
                <a:solidFill>
                  <a:srgbClr val="FF0000"/>
                </a:solidFill>
              </a:rPr>
              <a:t>g</a:t>
            </a:r>
            <a:r>
              <a:rPr lang="sl-SI" dirty="0" err="1" smtClean="0">
                <a:solidFill>
                  <a:srgbClr val="FF0000"/>
                </a:solidFill>
              </a:rPr>
              <a:t>er</a:t>
            </a:r>
            <a:r>
              <a:rPr lang="sl-SI" dirty="0" smtClean="0"/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big</a:t>
            </a:r>
            <a:r>
              <a:rPr lang="sl-SI" b="1" dirty="0" err="1" smtClean="0">
                <a:solidFill>
                  <a:srgbClr val="FF0000"/>
                </a:solidFill>
              </a:rPr>
              <a:t>g</a:t>
            </a:r>
            <a:r>
              <a:rPr lang="sl-SI" dirty="0" err="1" smtClean="0">
                <a:solidFill>
                  <a:srgbClr val="FF0000"/>
                </a:solidFill>
              </a:rPr>
              <a:t>est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(</a:t>
            </a:r>
            <a:r>
              <a:rPr lang="sl-SI" dirty="0" err="1" smtClean="0"/>
              <a:t>fat</a:t>
            </a:r>
            <a:r>
              <a:rPr lang="sl-SI" dirty="0" smtClean="0"/>
              <a:t>, </a:t>
            </a:r>
            <a:r>
              <a:rPr lang="sl-SI" dirty="0" err="1" smtClean="0"/>
              <a:t>slim</a:t>
            </a:r>
            <a:r>
              <a:rPr lang="sl-SI" dirty="0" smtClean="0"/>
              <a:t>, </a:t>
            </a:r>
            <a:r>
              <a:rPr lang="sl-SI" dirty="0" err="1" smtClean="0"/>
              <a:t>flat</a:t>
            </a:r>
            <a:r>
              <a:rPr lang="sl-SI" dirty="0" smtClean="0"/>
              <a:t>, hot, </a:t>
            </a:r>
            <a:r>
              <a:rPr lang="sl-SI" dirty="0" err="1" smtClean="0"/>
              <a:t>wet</a:t>
            </a:r>
            <a:r>
              <a:rPr lang="sl-SI" dirty="0" smtClean="0"/>
              <a:t>, </a:t>
            </a:r>
            <a:r>
              <a:rPr lang="sl-SI" dirty="0" err="1" smtClean="0"/>
              <a:t>thin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err="1" smtClean="0"/>
              <a:t>nice</a:t>
            </a:r>
            <a:r>
              <a:rPr lang="sl-SI" dirty="0" smtClean="0"/>
              <a:t> – </a:t>
            </a:r>
            <a:r>
              <a:rPr lang="sl-SI" dirty="0" err="1" smtClean="0"/>
              <a:t>nice</a:t>
            </a:r>
            <a:r>
              <a:rPr lang="sl-SI" b="1" dirty="0" err="1" smtClean="0">
                <a:solidFill>
                  <a:srgbClr val="FF0000"/>
                </a:solidFill>
              </a:rPr>
              <a:t>r</a:t>
            </a:r>
            <a:r>
              <a:rPr lang="sl-SI" dirty="0" smtClean="0"/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nice</a:t>
            </a:r>
            <a:r>
              <a:rPr lang="sl-SI" b="1" dirty="0" err="1" smtClean="0">
                <a:solidFill>
                  <a:srgbClr val="FF0000"/>
                </a:solidFill>
              </a:rPr>
              <a:t>st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(large, </a:t>
            </a:r>
            <a:r>
              <a:rPr lang="sl-SI" dirty="0" err="1" smtClean="0"/>
              <a:t>brave</a:t>
            </a:r>
            <a:r>
              <a:rPr lang="sl-SI" dirty="0" smtClean="0"/>
              <a:t>, </a:t>
            </a:r>
            <a:r>
              <a:rPr lang="sl-SI" dirty="0" err="1" smtClean="0"/>
              <a:t>noble</a:t>
            </a:r>
            <a:r>
              <a:rPr lang="sl-SI" dirty="0" smtClean="0"/>
              <a:t>, </a:t>
            </a:r>
            <a:r>
              <a:rPr lang="sl-SI" dirty="0" err="1" smtClean="0"/>
              <a:t>simple</a:t>
            </a:r>
            <a:r>
              <a:rPr lang="sl-SI" dirty="0" smtClean="0"/>
              <a:t>, </a:t>
            </a:r>
            <a:r>
              <a:rPr lang="sl-SI" dirty="0" err="1" smtClean="0"/>
              <a:t>wise</a:t>
            </a:r>
            <a:r>
              <a:rPr lang="sl-SI" dirty="0" smtClean="0"/>
              <a:t>, fine)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065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86250"/>
            <a:ext cx="10515600" cy="5412258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= </a:t>
            </a:r>
            <a:r>
              <a:rPr lang="sl-SI" dirty="0" err="1" smtClean="0"/>
              <a:t>clever</a:t>
            </a:r>
            <a:r>
              <a:rPr lang="sl-SI" dirty="0" smtClean="0"/>
              <a:t> – </a:t>
            </a:r>
            <a:r>
              <a:rPr lang="sl-SI" dirty="0" err="1" smtClean="0"/>
              <a:t>clever</a:t>
            </a:r>
            <a:r>
              <a:rPr lang="sl-SI" b="1" dirty="0" err="1" smtClean="0">
                <a:solidFill>
                  <a:srgbClr val="FF0000"/>
                </a:solidFill>
              </a:rPr>
              <a:t>er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clever</a:t>
            </a:r>
            <a:r>
              <a:rPr lang="sl-SI" b="1" dirty="0" err="1" smtClean="0">
                <a:solidFill>
                  <a:srgbClr val="FF0000"/>
                </a:solidFill>
              </a:rPr>
              <a:t>est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  </a:t>
            </a:r>
            <a:r>
              <a:rPr lang="sl-SI" dirty="0" smtClean="0"/>
              <a:t>(tender, </a:t>
            </a:r>
            <a:r>
              <a:rPr lang="sl-SI" dirty="0" err="1" smtClean="0"/>
              <a:t>slender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err="1" smtClean="0"/>
              <a:t>happy</a:t>
            </a:r>
            <a:r>
              <a:rPr lang="sl-SI" dirty="0" smtClean="0"/>
              <a:t> – </a:t>
            </a:r>
            <a:r>
              <a:rPr lang="sl-SI" dirty="0" err="1" smtClean="0"/>
              <a:t>happ</a:t>
            </a:r>
            <a:r>
              <a:rPr lang="sl-SI" dirty="0" smtClean="0"/>
              <a:t>-</a:t>
            </a:r>
            <a:r>
              <a:rPr lang="sl-SI" b="1" dirty="0" smtClean="0">
                <a:solidFill>
                  <a:srgbClr val="FF0000"/>
                </a:solidFill>
              </a:rPr>
              <a:t>i-</a:t>
            </a:r>
            <a:r>
              <a:rPr lang="sl-SI" dirty="0" smtClean="0">
                <a:solidFill>
                  <a:srgbClr val="FF0000"/>
                </a:solidFill>
              </a:rPr>
              <a:t>er</a:t>
            </a:r>
            <a:r>
              <a:rPr lang="sl-SI" dirty="0" smtClean="0"/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happ</a:t>
            </a:r>
            <a:r>
              <a:rPr lang="sl-SI" dirty="0" smtClean="0"/>
              <a:t>-</a:t>
            </a:r>
            <a:r>
              <a:rPr lang="sl-SI" b="1" dirty="0" smtClean="0">
                <a:solidFill>
                  <a:srgbClr val="FF0000"/>
                </a:solidFill>
              </a:rPr>
              <a:t>i-</a:t>
            </a:r>
            <a:r>
              <a:rPr lang="sl-SI" dirty="0" err="1" smtClean="0">
                <a:solidFill>
                  <a:srgbClr val="FF0000"/>
                </a:solidFill>
              </a:rPr>
              <a:t>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(</a:t>
            </a:r>
            <a:r>
              <a:rPr lang="sl-SI" dirty="0" err="1" smtClean="0"/>
              <a:t>pretty</a:t>
            </a:r>
            <a:r>
              <a:rPr lang="sl-SI" dirty="0" smtClean="0"/>
              <a:t>, </a:t>
            </a:r>
            <a:r>
              <a:rPr lang="sl-SI" dirty="0" err="1" smtClean="0"/>
              <a:t>easy</a:t>
            </a:r>
            <a:r>
              <a:rPr lang="sl-SI" dirty="0" smtClean="0"/>
              <a:t>, </a:t>
            </a:r>
            <a:r>
              <a:rPr lang="sl-SI" dirty="0" err="1" smtClean="0"/>
              <a:t>lucky</a:t>
            </a:r>
            <a:r>
              <a:rPr lang="sl-SI" dirty="0" smtClean="0"/>
              <a:t>, </a:t>
            </a:r>
            <a:r>
              <a:rPr lang="sl-SI" dirty="0" err="1" smtClean="0"/>
              <a:t>shy</a:t>
            </a:r>
            <a:r>
              <a:rPr lang="sl-SI" dirty="0" smtClean="0"/>
              <a:t>, </a:t>
            </a:r>
            <a:r>
              <a:rPr lang="sl-SI" dirty="0" err="1" smtClean="0"/>
              <a:t>dry</a:t>
            </a:r>
            <a:r>
              <a:rPr lang="sl-SI" dirty="0" smtClean="0"/>
              <a:t>, </a:t>
            </a:r>
            <a:r>
              <a:rPr lang="sl-SI" dirty="0" err="1" smtClean="0"/>
              <a:t>heavy</a:t>
            </a:r>
            <a:r>
              <a:rPr lang="sl-SI" dirty="0" smtClean="0"/>
              <a:t>, </a:t>
            </a:r>
            <a:r>
              <a:rPr lang="sl-SI" dirty="0" err="1" smtClean="0"/>
              <a:t>lazy</a:t>
            </a:r>
            <a:r>
              <a:rPr lang="sl-SI" dirty="0" smtClean="0"/>
              <a:t>, </a:t>
            </a:r>
            <a:r>
              <a:rPr lang="sl-SI" dirty="0" err="1" smtClean="0"/>
              <a:t>wealthy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u="sng" dirty="0" smtClean="0"/>
              <a:t>2. skupina:</a:t>
            </a:r>
          </a:p>
          <a:p>
            <a:pPr>
              <a:buFontTx/>
              <a:buChar char="-"/>
            </a:pPr>
            <a:r>
              <a:rPr lang="sl-SI" dirty="0" smtClean="0"/>
              <a:t>Tu spadajo dolgi, večzložni pridevniki</a:t>
            </a:r>
          </a:p>
          <a:p>
            <a:pPr marL="0" indent="0">
              <a:buNone/>
            </a:pPr>
            <a:r>
              <a:rPr lang="sl-SI" dirty="0" smtClean="0"/>
              <a:t>***Pri stopnjevanju ostanejo ti pridevniki nespremenjeni****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(Pri stopnjevanju si pomagamo z drugim pridevnikom.)</a:t>
            </a:r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err="1" smtClean="0"/>
              <a:t>expensive</a:t>
            </a:r>
            <a:r>
              <a:rPr lang="sl-SI" dirty="0" smtClean="0"/>
              <a:t> – </a:t>
            </a:r>
            <a:r>
              <a:rPr lang="sl-SI" b="1" dirty="0" smtClean="0">
                <a:solidFill>
                  <a:srgbClr val="FF0000"/>
                </a:solidFill>
              </a:rPr>
              <a:t>more</a:t>
            </a:r>
            <a:r>
              <a:rPr lang="sl-SI" dirty="0" smtClean="0"/>
              <a:t> </a:t>
            </a:r>
            <a:r>
              <a:rPr lang="sl-SI" dirty="0" err="1" smtClean="0"/>
              <a:t>expensive</a:t>
            </a:r>
            <a:r>
              <a:rPr lang="sl-SI" dirty="0" smtClean="0"/>
              <a:t> – </a:t>
            </a:r>
            <a:r>
              <a:rPr lang="sl-SI" b="1" dirty="0" err="1" smtClean="0">
                <a:solidFill>
                  <a:srgbClr val="FF0000"/>
                </a:solidFill>
              </a:rPr>
              <a:t>the</a:t>
            </a:r>
            <a:r>
              <a:rPr lang="sl-SI" b="1" dirty="0" smtClean="0">
                <a:solidFill>
                  <a:srgbClr val="FF0000"/>
                </a:solidFill>
              </a:rPr>
              <a:t> most </a:t>
            </a:r>
            <a:r>
              <a:rPr lang="sl-SI" dirty="0" err="1" smtClean="0"/>
              <a:t>expensive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(</a:t>
            </a:r>
            <a:r>
              <a:rPr lang="sl-SI" dirty="0" err="1" smtClean="0"/>
              <a:t>intelligent</a:t>
            </a:r>
            <a:r>
              <a:rPr lang="sl-SI" dirty="0" smtClean="0"/>
              <a:t>, </a:t>
            </a:r>
            <a:r>
              <a:rPr lang="sl-SI" dirty="0" err="1" smtClean="0"/>
              <a:t>important</a:t>
            </a:r>
            <a:r>
              <a:rPr lang="sl-SI" dirty="0" smtClean="0"/>
              <a:t>, </a:t>
            </a:r>
            <a:r>
              <a:rPr lang="sl-SI" dirty="0" err="1" smtClean="0"/>
              <a:t>popular</a:t>
            </a:r>
            <a:r>
              <a:rPr lang="sl-SI" dirty="0" smtClean="0"/>
              <a:t>, </a:t>
            </a:r>
            <a:r>
              <a:rPr lang="sl-SI" dirty="0" err="1" smtClean="0"/>
              <a:t>responsible</a:t>
            </a:r>
            <a:r>
              <a:rPr lang="sl-SI" dirty="0" smtClean="0"/>
              <a:t>, </a:t>
            </a:r>
            <a:r>
              <a:rPr lang="sl-SI" dirty="0" err="1" smtClean="0"/>
              <a:t>comfortable</a:t>
            </a:r>
            <a:r>
              <a:rPr lang="sl-SI" dirty="0" smtClean="0"/>
              <a:t>, </a:t>
            </a:r>
            <a:r>
              <a:rPr lang="sl-SI" dirty="0" err="1" smtClean="0"/>
              <a:t>polluted</a:t>
            </a:r>
            <a:r>
              <a:rPr lang="sl-SI" smtClean="0"/>
              <a:t>, attractive</a:t>
            </a:r>
            <a:r>
              <a:rPr lang="sl-SI" dirty="0" smtClean="0"/>
              <a:t>, </a:t>
            </a:r>
            <a:r>
              <a:rPr lang="sl-SI" dirty="0" err="1" smtClean="0"/>
              <a:t>famous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endParaRPr lang="sl-SI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51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984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45059"/>
            <a:ext cx="10515600" cy="5031904"/>
          </a:xfrm>
        </p:spPr>
        <p:txBody>
          <a:bodyPr>
            <a:normAutofit lnSpcReduction="10000"/>
          </a:bodyPr>
          <a:lstStyle/>
          <a:p>
            <a:r>
              <a:rPr lang="sl-SI" u="sng" dirty="0" smtClean="0"/>
              <a:t>3. skupina:</a:t>
            </a:r>
          </a:p>
          <a:p>
            <a:pPr marL="0" indent="0">
              <a:buNone/>
            </a:pPr>
            <a:r>
              <a:rPr lang="sl-SI" dirty="0" smtClean="0"/>
              <a:t>= Tu spadajo nepravilni pridevniki – vsak ima svojo lastno stopnjevanje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</a:rPr>
              <a:t>g</a:t>
            </a:r>
            <a:r>
              <a:rPr lang="sl-SI" dirty="0" err="1" smtClean="0">
                <a:solidFill>
                  <a:srgbClr val="FF0000"/>
                </a:solidFill>
              </a:rPr>
              <a:t>ood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better</a:t>
            </a:r>
            <a:r>
              <a:rPr lang="sl-SI" dirty="0" smtClean="0">
                <a:solidFill>
                  <a:srgbClr val="FF0000"/>
                </a:solidFill>
              </a:rPr>
              <a:t> - 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</a:rPr>
              <a:t>b</a:t>
            </a:r>
            <a:r>
              <a:rPr lang="sl-SI" dirty="0" err="1" smtClean="0">
                <a:solidFill>
                  <a:srgbClr val="FF0000"/>
                </a:solidFill>
              </a:rPr>
              <a:t>ad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worse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worst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f</a:t>
            </a:r>
            <a:r>
              <a:rPr lang="sl-SI" dirty="0" smtClean="0">
                <a:solidFill>
                  <a:srgbClr val="FF0000"/>
                </a:solidFill>
              </a:rPr>
              <a:t>ar – </a:t>
            </a:r>
            <a:r>
              <a:rPr lang="sl-SI" dirty="0" err="1" smtClean="0">
                <a:solidFill>
                  <a:srgbClr val="FF0000"/>
                </a:solidFill>
              </a:rPr>
              <a:t>farther</a:t>
            </a:r>
            <a:r>
              <a:rPr lang="sl-SI" dirty="0" smtClean="0">
                <a:solidFill>
                  <a:srgbClr val="FF0000"/>
                </a:solidFill>
              </a:rPr>
              <a:t> / </a:t>
            </a:r>
            <a:r>
              <a:rPr lang="sl-SI" dirty="0" err="1" smtClean="0">
                <a:solidFill>
                  <a:srgbClr val="FF0000"/>
                </a:solidFill>
              </a:rPr>
              <a:t>further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farthest</a:t>
            </a:r>
            <a:r>
              <a:rPr lang="sl-SI" dirty="0" smtClean="0">
                <a:solidFill>
                  <a:srgbClr val="FF0000"/>
                </a:solidFill>
              </a:rPr>
              <a:t> /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furthest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</a:rPr>
              <a:t>l</a:t>
            </a:r>
            <a:r>
              <a:rPr lang="sl-SI" dirty="0" err="1" smtClean="0">
                <a:solidFill>
                  <a:srgbClr val="FF0000"/>
                </a:solidFill>
              </a:rPr>
              <a:t>ittle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smaller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smallest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</a:rPr>
              <a:t>l</a:t>
            </a:r>
            <a:r>
              <a:rPr lang="sl-SI" dirty="0" err="1" smtClean="0">
                <a:solidFill>
                  <a:srgbClr val="FF0000"/>
                </a:solidFill>
              </a:rPr>
              <a:t>ittle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less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least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much</a:t>
            </a:r>
            <a:r>
              <a:rPr lang="sl-SI" dirty="0" smtClean="0">
                <a:solidFill>
                  <a:srgbClr val="FF0000"/>
                </a:solidFill>
              </a:rPr>
              <a:t>/</a:t>
            </a:r>
            <a:r>
              <a:rPr lang="sl-SI" dirty="0" err="1" smtClean="0">
                <a:solidFill>
                  <a:srgbClr val="FF0000"/>
                </a:solidFill>
              </a:rPr>
              <a:t>many</a:t>
            </a:r>
            <a:r>
              <a:rPr lang="sl-SI" dirty="0" smtClean="0">
                <a:solidFill>
                  <a:srgbClr val="FF0000"/>
                </a:solidFill>
              </a:rPr>
              <a:t> – more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most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l</a:t>
            </a:r>
            <a:r>
              <a:rPr lang="sl-SI" dirty="0" smtClean="0">
                <a:solidFill>
                  <a:srgbClr val="FF0000"/>
                </a:solidFill>
              </a:rPr>
              <a:t>ate – </a:t>
            </a:r>
            <a:r>
              <a:rPr lang="sl-SI" dirty="0" err="1" smtClean="0">
                <a:solidFill>
                  <a:srgbClr val="FF0000"/>
                </a:solidFill>
              </a:rPr>
              <a:t>later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latest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l</a:t>
            </a:r>
            <a:r>
              <a:rPr lang="sl-SI" dirty="0" smtClean="0">
                <a:solidFill>
                  <a:srgbClr val="FF0000"/>
                </a:solidFill>
              </a:rPr>
              <a:t>ate – </a:t>
            </a:r>
            <a:r>
              <a:rPr lang="sl-SI" dirty="0" err="1" smtClean="0">
                <a:solidFill>
                  <a:srgbClr val="FF0000"/>
                </a:solidFill>
              </a:rPr>
              <a:t>latter</a:t>
            </a:r>
            <a:r>
              <a:rPr lang="sl-SI" dirty="0" smtClean="0">
                <a:solidFill>
                  <a:srgbClr val="FF0000"/>
                </a:solidFill>
              </a:rPr>
              <a:t>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last 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RABA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1°</a:t>
            </a:r>
          </a:p>
          <a:p>
            <a:pPr>
              <a:buFontTx/>
              <a:buChar char="-"/>
            </a:pPr>
            <a:r>
              <a:rPr lang="sl-SI" sz="2000" dirty="0" smtClean="0"/>
              <a:t>as ______ as</a:t>
            </a:r>
          </a:p>
          <a:p>
            <a:pPr>
              <a:buFontTx/>
              <a:buChar char="-"/>
            </a:pPr>
            <a:r>
              <a:rPr lang="sl-SI" sz="2000" dirty="0" smtClean="0"/>
              <a:t>______ </a:t>
            </a:r>
            <a:r>
              <a:rPr lang="sl-SI" sz="2000" dirty="0" err="1" smtClean="0"/>
              <a:t>enough</a:t>
            </a:r>
            <a:endParaRPr lang="sl-SI" sz="2000" dirty="0" smtClean="0"/>
          </a:p>
          <a:p>
            <a:pPr>
              <a:buFontTx/>
              <a:buChar char="-"/>
            </a:pPr>
            <a:r>
              <a:rPr lang="sl-SI" sz="2000" dirty="0" err="1" smtClean="0"/>
              <a:t>too</a:t>
            </a:r>
            <a:r>
              <a:rPr lang="sl-SI" sz="2000" dirty="0" smtClean="0"/>
              <a:t> ______</a:t>
            </a:r>
          </a:p>
          <a:p>
            <a:pPr>
              <a:buFontTx/>
              <a:buChar char="-"/>
            </a:pPr>
            <a:r>
              <a:rPr lang="sl-SI" sz="2000" dirty="0" smtClean="0"/>
              <a:t>(kadar gre za trditev nečesa. </a:t>
            </a:r>
            <a:r>
              <a:rPr lang="sl-SI" sz="2000" dirty="0" err="1" smtClean="0"/>
              <a:t>Npr</a:t>
            </a:r>
            <a:r>
              <a:rPr lang="sl-SI" sz="2000" dirty="0" smtClean="0"/>
              <a:t>: Detroit is </a:t>
            </a:r>
            <a:r>
              <a:rPr lang="sl-SI" sz="2000" u="sng" dirty="0" err="1" smtClean="0"/>
              <a:t>noisy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u="sng" dirty="0" err="1" smtClean="0"/>
              <a:t>polluted</a:t>
            </a:r>
            <a:r>
              <a:rPr lang="sl-SI" sz="2000" dirty="0" smtClean="0"/>
              <a:t>.  </a:t>
            </a:r>
            <a:r>
              <a:rPr lang="sl-SI" sz="2000" dirty="0" err="1" smtClean="0"/>
              <a:t>You‘re</a:t>
            </a:r>
            <a:r>
              <a:rPr lang="sl-SI" sz="2000" dirty="0" smtClean="0"/>
              <a:t> </a:t>
            </a:r>
            <a:r>
              <a:rPr lang="sl-SI" sz="2000" u="sng" dirty="0" err="1" smtClean="0"/>
              <a:t>crazy</a:t>
            </a:r>
            <a:r>
              <a:rPr lang="sl-SI" sz="2000" u="sng" dirty="0" smtClean="0"/>
              <a:t>.</a:t>
            </a:r>
          </a:p>
          <a:p>
            <a:pPr marL="0" indent="0">
              <a:buNone/>
            </a:pPr>
            <a:endParaRPr lang="sl-SI" sz="2000" u="sng" dirty="0"/>
          </a:p>
          <a:p>
            <a:pPr marL="0" indent="0">
              <a:buNone/>
            </a:pPr>
            <a:r>
              <a:rPr lang="sl-SI" dirty="0" smtClean="0"/>
              <a:t>2°</a:t>
            </a:r>
          </a:p>
          <a:p>
            <a:pPr>
              <a:buFontTx/>
              <a:buChar char="-"/>
            </a:pPr>
            <a:r>
              <a:rPr lang="sl-SI" sz="2000" dirty="0" smtClean="0"/>
              <a:t>________ </a:t>
            </a:r>
            <a:r>
              <a:rPr lang="sl-SI" sz="2000" dirty="0" err="1" smtClean="0"/>
              <a:t>than</a:t>
            </a:r>
            <a:endParaRPr lang="sl-SI" sz="2000" dirty="0" smtClean="0"/>
          </a:p>
          <a:p>
            <a:pPr marL="0" indent="0">
              <a:buNone/>
            </a:pPr>
            <a:r>
              <a:rPr lang="sl-SI" dirty="0" smtClean="0"/>
              <a:t>3°</a:t>
            </a:r>
          </a:p>
          <a:p>
            <a:pPr marL="0" indent="0">
              <a:buNone/>
            </a:pPr>
            <a:r>
              <a:rPr lang="sl-SI" sz="2000" dirty="0" smtClean="0"/>
              <a:t>__________ (kadar je dan nek prostor) in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world</a:t>
            </a:r>
            <a:r>
              <a:rPr lang="sl-SI" sz="2000" dirty="0" smtClean="0"/>
              <a:t>, in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, in </a:t>
            </a:r>
            <a:r>
              <a:rPr lang="sl-SI" sz="2000" dirty="0" err="1" smtClean="0"/>
              <a:t>my</a:t>
            </a:r>
            <a:r>
              <a:rPr lang="sl-SI" sz="2000" dirty="0" smtClean="0"/>
              <a:t> </a:t>
            </a:r>
            <a:r>
              <a:rPr lang="sl-SI" sz="2000" dirty="0" err="1" smtClean="0"/>
              <a:t>bag</a:t>
            </a:r>
            <a:r>
              <a:rPr lang="sl-SI" sz="2000" dirty="0" smtClean="0"/>
              <a:t>, in </a:t>
            </a:r>
            <a:r>
              <a:rPr lang="sl-SI" sz="2000" dirty="0" err="1" smtClean="0"/>
              <a:t>my</a:t>
            </a:r>
            <a:r>
              <a:rPr lang="sl-SI" sz="2000" dirty="0" smtClean="0"/>
              <a:t> </a:t>
            </a:r>
            <a:r>
              <a:rPr lang="sl-SI" sz="2000" dirty="0" err="1" smtClean="0"/>
              <a:t>class</a:t>
            </a:r>
            <a:r>
              <a:rPr lang="sl-SI" sz="2000" dirty="0" smtClean="0"/>
              <a:t>, on </a:t>
            </a:r>
            <a:r>
              <a:rPr lang="sl-SI" sz="2000" dirty="0" err="1" smtClean="0"/>
              <a:t>the</a:t>
            </a:r>
            <a:r>
              <a:rPr lang="sl-SI" sz="2000" dirty="0" smtClean="0"/>
              <a:t> desk</a:t>
            </a:r>
            <a:endParaRPr lang="sl-SI" sz="24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3421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Vaje za utrjevanje:</a:t>
            </a:r>
          </a:p>
          <a:p>
            <a:pPr>
              <a:buFontTx/>
              <a:buChar char="-"/>
            </a:pPr>
            <a:r>
              <a:rPr lang="sl-SI" dirty="0" smtClean="0"/>
              <a:t>TBp.20 – poišči vse pridevnike v besedilu pri # 3A in jih zapiši v </a:t>
            </a:r>
            <a:r>
              <a:rPr lang="sl-SI" dirty="0" err="1" smtClean="0"/>
              <a:t>exercise</a:t>
            </a:r>
            <a:r>
              <a:rPr lang="sl-SI" dirty="0" smtClean="0"/>
              <a:t> </a:t>
            </a:r>
            <a:r>
              <a:rPr lang="sl-SI" dirty="0" err="1" smtClean="0"/>
              <a:t>notebook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V zvezku stopnjuj pridevnike v </a:t>
            </a:r>
            <a:r>
              <a:rPr lang="sl-SI" dirty="0" err="1" smtClean="0"/>
              <a:t>učb</a:t>
            </a:r>
            <a:r>
              <a:rPr lang="sl-SI" dirty="0" smtClean="0"/>
              <a:t>. </a:t>
            </a:r>
            <a:r>
              <a:rPr lang="sl-SI" dirty="0" err="1" smtClean="0"/>
              <a:t>str</a:t>
            </a:r>
            <a:r>
              <a:rPr lang="sl-SI" dirty="0" smtClean="0"/>
              <a:t> 21 # 4A in </a:t>
            </a:r>
            <a:r>
              <a:rPr lang="sl-SI" dirty="0" err="1" smtClean="0"/>
              <a:t>str</a:t>
            </a:r>
            <a:r>
              <a:rPr lang="sl-SI" dirty="0" smtClean="0"/>
              <a:t> 23 # 4A in zapiši vse tri stopnje v </a:t>
            </a:r>
            <a:r>
              <a:rPr lang="sl-SI" dirty="0" err="1" smtClean="0"/>
              <a:t>exercise</a:t>
            </a:r>
            <a:r>
              <a:rPr lang="sl-SI" dirty="0" smtClean="0"/>
              <a:t> </a:t>
            </a:r>
            <a:r>
              <a:rPr lang="sl-SI" dirty="0" err="1" smtClean="0"/>
              <a:t>notebook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Npr. </a:t>
            </a:r>
            <a:r>
              <a:rPr lang="sl-SI" dirty="0" err="1" smtClean="0"/>
              <a:t>beautiful</a:t>
            </a:r>
            <a:r>
              <a:rPr lang="sl-SI" dirty="0" smtClean="0"/>
              <a:t> – more </a:t>
            </a:r>
            <a:r>
              <a:rPr lang="sl-SI" dirty="0" err="1" smtClean="0"/>
              <a:t>beautiful</a:t>
            </a:r>
            <a:r>
              <a:rPr lang="sl-SI" dirty="0" smtClean="0"/>
              <a:t> – </a:t>
            </a:r>
            <a:r>
              <a:rPr lang="sl-SI" dirty="0" err="1" smtClean="0"/>
              <a:t>the</a:t>
            </a:r>
            <a:r>
              <a:rPr lang="sl-SI" dirty="0" smtClean="0"/>
              <a:t> most </a:t>
            </a:r>
            <a:r>
              <a:rPr lang="sl-SI" dirty="0" err="1" smtClean="0"/>
              <a:t>beautiful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188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393</Words>
  <Application>Microsoft Office PowerPoint</Application>
  <PresentationFormat>Širokozaslonsko</PresentationFormat>
  <Paragraphs>52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THE DEGREES OF THE ADJECTIVE (stopnjevanje pridevnikov)</vt:lpstr>
      <vt:lpstr>THE DEGREES OF THE ADJECTIVE</vt:lpstr>
      <vt:lpstr>PowerPointova predstavitev</vt:lpstr>
      <vt:lpstr>PowerPointova predstavitev</vt:lpstr>
      <vt:lpstr>RABA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DEGREES OF THE ADJECTIVE (stopnjevanje pridevnikov)</dc:title>
  <dc:creator>Uporabnik</dc:creator>
  <cp:lastModifiedBy>Uporabnik</cp:lastModifiedBy>
  <cp:revision>12</cp:revision>
  <dcterms:created xsi:type="dcterms:W3CDTF">2020-10-22T13:53:45Z</dcterms:created>
  <dcterms:modified xsi:type="dcterms:W3CDTF">2020-10-22T15:17:13Z</dcterms:modified>
</cp:coreProperties>
</file>