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88" r:id="rId2"/>
    <p:sldId id="289" r:id="rId3"/>
    <p:sldId id="300" r:id="rId4"/>
    <p:sldId id="290" r:id="rId5"/>
    <p:sldId id="291" r:id="rId6"/>
    <p:sldId id="292" r:id="rId7"/>
    <p:sldId id="295" r:id="rId8"/>
    <p:sldId id="296" r:id="rId9"/>
    <p:sldId id="297" r:id="rId10"/>
    <p:sldId id="298" r:id="rId11"/>
    <p:sldId id="299" r:id="rId12"/>
    <p:sldId id="301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05200" y="1498603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noProof="0" smtClean="0"/>
              <a:t>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49515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15. 10. 2020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91400" y="274640"/>
            <a:ext cx="1066800" cy="5897561"/>
          </a:xfrm>
        </p:spPr>
        <p:txBody>
          <a:bodyPr vert="eaVert"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274640"/>
            <a:ext cx="6400801" cy="5897561"/>
          </a:xfrm>
        </p:spPr>
        <p:txBody>
          <a:bodyPr vert="eaVert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15. 10. 2020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15. 10. 2020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01705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15. 10. 2020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15. 10. 2020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15. 10. 2020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9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15. 10. 2020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sl-SI" sz="2400" dirty="0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352801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15. 10. 2020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1562101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sl-SI" sz="2400" dirty="0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1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1" y="279403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1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15. 10. 2020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alphaModFix amt="66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121025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sl-SI" sz="2400" dirty="0">
              <a:solidFill>
                <a:srgbClr val="FFFFFF"/>
              </a:solidFill>
            </a:endParaRPr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noProof="0" dirty="0" smtClean="0"/>
              <a:t>Uredite sloge besedila matrice</a:t>
            </a:r>
          </a:p>
          <a:p>
            <a:pPr lvl="1"/>
            <a:r>
              <a:rPr lang="sl-SI" noProof="0" dirty="0" smtClean="0"/>
              <a:t>Druga raven</a:t>
            </a:r>
          </a:p>
          <a:p>
            <a:pPr lvl="2"/>
            <a:r>
              <a:rPr lang="sl-SI" noProof="0" dirty="0" smtClean="0"/>
              <a:t>Tretja raven</a:t>
            </a:r>
          </a:p>
          <a:p>
            <a:pPr lvl="3"/>
            <a:r>
              <a:rPr lang="sl-SI" noProof="0" dirty="0" smtClean="0"/>
              <a:t>Četrta raven</a:t>
            </a:r>
          </a:p>
          <a:p>
            <a:pPr lvl="4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38200" y="6400803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15. 10. 2020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931646" y="6400803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7627346" y="6400803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sl-S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sl-S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8" name="PoljeZBesedilom 7"/>
          <p:cNvSpPr txBox="1"/>
          <p:nvPr userDrawn="1"/>
        </p:nvSpPr>
        <p:spPr>
          <a:xfrm rot="16200000">
            <a:off x="-2974485" y="3148923"/>
            <a:ext cx="6858002" cy="5601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sl-SI" sz="3200" b="1" dirty="0" smtClean="0">
                <a:solidFill>
                  <a:srgbClr val="C00000"/>
                </a:solidFill>
                <a:latin typeface="Harrington" panose="04040505050A02020702" pitchFamily="82" charset="0"/>
              </a:rPr>
              <a:t>ABCČ</a:t>
            </a:r>
            <a:r>
              <a:rPr lang="sl-SI" sz="3200" b="1" baseline="0" dirty="0" smtClean="0">
                <a:solidFill>
                  <a:srgbClr val="C00000"/>
                </a:solidFill>
                <a:latin typeface="Harrington" panose="04040505050A02020702" pitchFamily="82" charset="0"/>
              </a:rPr>
              <a:t>DEFGHIJKLMNOPRSŠTUVZŽ</a:t>
            </a:r>
            <a:endParaRPr lang="sl-SI" sz="3600" b="1" dirty="0">
              <a:solidFill>
                <a:srgbClr val="C00000"/>
              </a:solidFill>
              <a:latin typeface="Harrington" panose="04040505050A02020702" pitchFamily="82" charset="0"/>
            </a:endParaRPr>
          </a:p>
        </p:txBody>
      </p:sp>
      <p:sp>
        <p:nvSpPr>
          <p:cNvPr id="10" name="Pravokotnik 9"/>
          <p:cNvSpPr/>
          <p:nvPr userDrawn="1"/>
        </p:nvSpPr>
        <p:spPr>
          <a:xfrm>
            <a:off x="774934" y="0"/>
            <a:ext cx="16636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687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352800" y="104775"/>
            <a:ext cx="3238500" cy="397222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 useBgFill="1">
        <p:nvSpPr>
          <p:cNvPr id="4" name="PoljeZBesedilom 3"/>
          <p:cNvSpPr txBox="1"/>
          <p:nvPr/>
        </p:nvSpPr>
        <p:spPr>
          <a:xfrm>
            <a:off x="2434337" y="4063257"/>
            <a:ext cx="602626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algn="l"/>
            <a:r>
              <a:rPr lang="sl-SI" b="1" dirty="0" smtClean="0">
                <a:solidFill>
                  <a:srgbClr val="FF0000"/>
                </a:solidFill>
              </a:rPr>
              <a:t>Primož Trubar</a:t>
            </a:r>
            <a:r>
              <a:rPr lang="sl-SI" sz="3200" dirty="0"/>
              <a:t> </a:t>
            </a:r>
            <a:r>
              <a:rPr lang="sl-SI" sz="3200" dirty="0" smtClean="0"/>
              <a:t>- </a:t>
            </a:r>
            <a:endParaRPr lang="sl-SI" sz="3200" dirty="0"/>
          </a:p>
          <a:p>
            <a:pPr algn="l"/>
            <a:r>
              <a:rPr lang="sl-SI" sz="3200" b="1" dirty="0"/>
              <a:t>oče slovenskega knjižnega jezika in </a:t>
            </a:r>
          </a:p>
          <a:p>
            <a:pPr algn="l"/>
            <a:r>
              <a:rPr lang="sl-SI" sz="3200" b="1" dirty="0"/>
              <a:t>avtor prve slovenske tiskane </a:t>
            </a:r>
            <a:r>
              <a:rPr lang="sl-SI" sz="3200" b="1" dirty="0" smtClean="0"/>
              <a:t>knjige</a:t>
            </a:r>
            <a:endParaRPr lang="sl-SI" sz="3200" dirty="0"/>
          </a:p>
        </p:txBody>
      </p:sp>
      <p:pic>
        <p:nvPicPr>
          <p:cNvPr id="2050" name="Picture 2" descr="Rezultat iskanja slik za primož trubar s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4" y="176545"/>
            <a:ext cx="3000375" cy="37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8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oljeZBesedilom 3"/>
          <p:cNvSpPr txBox="1"/>
          <p:nvPr/>
        </p:nvSpPr>
        <p:spPr>
          <a:xfrm>
            <a:off x="1498851" y="529390"/>
            <a:ext cx="6278361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b="1" dirty="0">
                <a:solidFill>
                  <a:srgbClr val="C00000"/>
                </a:solidFill>
              </a:rPr>
              <a:t>Zanimivosti</a:t>
            </a:r>
          </a:p>
        </p:txBody>
      </p:sp>
      <p:sp useBgFill="1">
        <p:nvSpPr>
          <p:cNvPr id="3" name="PoljeZBesedilom 2"/>
          <p:cNvSpPr txBox="1"/>
          <p:nvPr/>
        </p:nvSpPr>
        <p:spPr>
          <a:xfrm>
            <a:off x="1250399" y="1301500"/>
            <a:ext cx="6283875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sz="3200" dirty="0"/>
              <a:t>Trubarjeva podoba je bila na bankovcu za 10 slovenskih tolarjev in na kovancu za 1 evro.</a:t>
            </a:r>
          </a:p>
        </p:txBody>
      </p:sp>
      <p:sp useBgFill="1">
        <p:nvSpPr>
          <p:cNvPr id="5" name="PoljeZBesedilom 4"/>
          <p:cNvSpPr txBox="1"/>
          <p:nvPr/>
        </p:nvSpPr>
        <p:spPr>
          <a:xfrm>
            <a:off x="1250399" y="5430143"/>
            <a:ext cx="719827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sz="3200" dirty="0"/>
              <a:t>Trubarjev psevdonim je bil Rodoljub Ilirski.</a:t>
            </a:r>
          </a:p>
        </p:txBody>
      </p:sp>
      <p:pic>
        <p:nvPicPr>
          <p:cNvPr id="11268" name="Picture 4" descr="Rezultat iskanja slik za dan reformacije primož tru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51" y="2836052"/>
            <a:ext cx="4143378" cy="24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ovezana sli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t="9050" r="19562" b="12611"/>
          <a:stretch/>
        </p:blipFill>
        <p:spPr bwMode="auto">
          <a:xfrm>
            <a:off x="5934076" y="2797294"/>
            <a:ext cx="2419018" cy="24008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oljeZBesedilom 3"/>
          <p:cNvSpPr txBox="1"/>
          <p:nvPr/>
        </p:nvSpPr>
        <p:spPr>
          <a:xfrm>
            <a:off x="1511903" y="525382"/>
            <a:ext cx="6278361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b="1" dirty="0">
                <a:solidFill>
                  <a:srgbClr val="C00000"/>
                </a:solidFill>
              </a:rPr>
              <a:t>Zanimivosti</a:t>
            </a:r>
          </a:p>
        </p:txBody>
      </p:sp>
      <p:sp useBgFill="1">
        <p:nvSpPr>
          <p:cNvPr id="6" name="PoljeZBesedilom 5"/>
          <p:cNvSpPr txBox="1"/>
          <p:nvPr/>
        </p:nvSpPr>
        <p:spPr>
          <a:xfrm>
            <a:off x="1159479" y="1317746"/>
            <a:ext cx="57461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sz="3200" dirty="0"/>
              <a:t>Trubar ima v Sloveniji veliko javnih spomenikov.</a:t>
            </a:r>
          </a:p>
          <a:p>
            <a:r>
              <a:rPr lang="sl-SI" sz="3200" dirty="0"/>
              <a:t>Najbolj znan in likovno izjemen je ljubljanski spomenik na robu Tivolija.</a:t>
            </a:r>
          </a:p>
        </p:txBody>
      </p:sp>
      <p:sp useBgFill="1">
        <p:nvSpPr>
          <p:cNvPr id="7" name="PoljeZBesedilom 6"/>
          <p:cNvSpPr txBox="1"/>
          <p:nvPr/>
        </p:nvSpPr>
        <p:spPr>
          <a:xfrm>
            <a:off x="1092805" y="3734895"/>
            <a:ext cx="5159444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sz="3200" dirty="0"/>
              <a:t>Od svojega 40. do 78. leta je živel v pregnanstvu na </a:t>
            </a:r>
            <a:r>
              <a:rPr lang="sl-SI" sz="3200" dirty="0" smtClean="0"/>
              <a:t>Nemškem (vmes </a:t>
            </a:r>
            <a:r>
              <a:rPr lang="sl-SI" sz="3200" dirty="0"/>
              <a:t>3 leta v Ljubljani).</a:t>
            </a:r>
          </a:p>
          <a:p>
            <a:r>
              <a:rPr lang="sl-SI" sz="3200" dirty="0"/>
              <a:t>Skoval je besedo „</a:t>
            </a:r>
            <a:r>
              <a:rPr lang="sl-SI" sz="3200" dirty="0" err="1"/>
              <a:t>nigdirdom</a:t>
            </a:r>
            <a:r>
              <a:rPr lang="sl-SI" sz="3200" dirty="0"/>
              <a:t>“ – nikjer doma.</a:t>
            </a:r>
          </a:p>
        </p:txBody>
      </p:sp>
      <p:pic>
        <p:nvPicPr>
          <p:cNvPr id="12290" name="Picture 2" descr="https://upload.wikimedia.org/wikipedia/commons/d/dc/Kip-Trub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r="28712"/>
          <a:stretch/>
        </p:blipFill>
        <p:spPr bwMode="auto">
          <a:xfrm>
            <a:off x="7162800" y="131671"/>
            <a:ext cx="1666875" cy="41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pload.wikimedia.org/wikipedia/commons/thumb/6/66/Trubar_-_T%C3%BCbingen.jpg/1024px-Trubar_-_T%C3%BCbing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14487" r="13381" b="17774"/>
          <a:stretch/>
        </p:blipFill>
        <p:spPr bwMode="auto">
          <a:xfrm>
            <a:off x="6252249" y="4162425"/>
            <a:ext cx="3048913" cy="24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oljeZBesedilom 1"/>
          <p:cNvSpPr txBox="1"/>
          <p:nvPr/>
        </p:nvSpPr>
        <p:spPr>
          <a:xfrm>
            <a:off x="1511903" y="525382"/>
            <a:ext cx="6278361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b="1" dirty="0" smtClean="0">
                <a:solidFill>
                  <a:srgbClr val="C00000"/>
                </a:solidFill>
              </a:rPr>
              <a:t>Spletni viri: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444525" y="1392539"/>
            <a:ext cx="74973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/>
              <a:t>Wikipedija</a:t>
            </a:r>
            <a:r>
              <a:rPr lang="sl-SI" dirty="0" smtClean="0"/>
              <a:t> </a:t>
            </a:r>
          </a:p>
          <a:p>
            <a:r>
              <a:rPr lang="sl-SI" sz="2400" dirty="0" smtClean="0"/>
              <a:t>https</a:t>
            </a:r>
            <a:r>
              <a:rPr lang="sl-SI" sz="2400" dirty="0"/>
              <a:t>://sl.wikipedia.org/wiki/Primo%C5%BE_Trubar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444525" y="2438979"/>
            <a:ext cx="70738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err="1"/>
              <a:t>Hervardi</a:t>
            </a:r>
            <a:r>
              <a:rPr lang="sl-SI" sz="2800" b="1" dirty="0"/>
              <a:t> </a:t>
            </a:r>
            <a:r>
              <a:rPr lang="sl-SI" sz="2400" dirty="0" smtClean="0"/>
              <a:t>http</a:t>
            </a:r>
            <a:r>
              <a:rPr lang="sl-SI" sz="2400" dirty="0"/>
              <a:t>://www.hervardi.com/primoz_trubar.php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1478213" y="3523470"/>
            <a:ext cx="742996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Slovenski biografski </a:t>
            </a:r>
            <a:r>
              <a:rPr lang="sl-SI" sz="2800" b="1" dirty="0" smtClean="0"/>
              <a:t>leksikon</a:t>
            </a:r>
          </a:p>
          <a:p>
            <a:r>
              <a:rPr lang="sl-SI" sz="2400" dirty="0"/>
              <a:t>http://www.slovenska-biografija.si/oseba/sbi729148/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511903" y="4900854"/>
            <a:ext cx="7208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/>
              <a:t>Slike</a:t>
            </a:r>
            <a:endParaRPr lang="sl-SI" sz="2800" b="1" dirty="0"/>
          </a:p>
          <a:p>
            <a:r>
              <a:rPr lang="sl-SI" dirty="0" smtClean="0"/>
              <a:t>https</a:t>
            </a:r>
            <a:r>
              <a:rPr lang="sl-SI" dirty="0"/>
              <a:t>://www.google.si/search?q=primo%C5%BE+trubar+slike&amp;sa=X&amp;rlz=1C1HIJA_enSI708SI710&amp;tbm=isch&amp;tbo=u&amp;source=univ&amp;ved=0ahUKEwiB4KyMwJDXAhUJJlAKHed2Ao0QsAQIKw&amp;biw=1280&amp;bih=893</a:t>
            </a:r>
          </a:p>
        </p:txBody>
      </p:sp>
    </p:spTree>
    <p:extLst>
      <p:ext uri="{BB962C8B-B14F-4D97-AF65-F5344CB8AC3E}">
        <p14:creationId xmlns:p14="http://schemas.microsoft.com/office/powerpoint/2010/main" val="41547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primož trubar s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29" y="972152"/>
            <a:ext cx="3113311" cy="449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1" y="972152"/>
            <a:ext cx="4514249" cy="451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5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oljeZBesedilom 2"/>
          <p:cNvSpPr txBox="1"/>
          <p:nvPr/>
        </p:nvSpPr>
        <p:spPr>
          <a:xfrm>
            <a:off x="1198791" y="5103260"/>
            <a:ext cx="7573071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algn="l"/>
            <a:r>
              <a:rPr lang="sl-SI" dirty="0"/>
              <a:t>Rodil se je 9. junija 1508 na Rašici </a:t>
            </a:r>
            <a:r>
              <a:rPr lang="sl-SI" dirty="0" smtClean="0"/>
              <a:t> pri </a:t>
            </a:r>
            <a:r>
              <a:rPr lang="sl-SI" dirty="0"/>
              <a:t>Velikih Laščah očetu mlinarju in tesarju.</a:t>
            </a:r>
          </a:p>
        </p:txBody>
      </p:sp>
      <p:pic>
        <p:nvPicPr>
          <p:cNvPr id="3074" name="Picture 2" descr="Rezultat iskanja slik za primož trubar rojstna hiš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09" y="1499428"/>
            <a:ext cx="4607124" cy="34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vezana sli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r="30600"/>
          <a:stretch/>
        </p:blipFill>
        <p:spPr bwMode="auto">
          <a:xfrm>
            <a:off x="6202856" y="1499428"/>
            <a:ext cx="2569006" cy="34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PoljeZBesedilom 4"/>
          <p:cNvSpPr txBox="1"/>
          <p:nvPr/>
        </p:nvSpPr>
        <p:spPr>
          <a:xfrm>
            <a:off x="1198790" y="1617882"/>
            <a:ext cx="4968093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algn="l"/>
            <a:r>
              <a:rPr lang="sl-SI" dirty="0"/>
              <a:t>Turjaški grof mu je omogočil, da se je šel šolat za duhovnika.</a:t>
            </a:r>
          </a:p>
        </p:txBody>
      </p:sp>
      <p:sp useBgFill="1">
        <p:nvSpPr>
          <p:cNvPr id="6" name="PoljeZBesedilom 5"/>
          <p:cNvSpPr txBox="1"/>
          <p:nvPr/>
        </p:nvSpPr>
        <p:spPr>
          <a:xfrm>
            <a:off x="3998342" y="4285286"/>
            <a:ext cx="5003964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algn="l"/>
            <a:r>
              <a:rPr lang="sl-SI" dirty="0"/>
              <a:t>Šolal se je na Reki, v </a:t>
            </a:r>
            <a:r>
              <a:rPr lang="sl-SI" dirty="0" smtClean="0"/>
              <a:t>Salzburgu</a:t>
            </a:r>
            <a:r>
              <a:rPr lang="sl-SI" dirty="0"/>
              <a:t>, na Dunaju in v Trstu pri škofu Bonomu.</a:t>
            </a:r>
          </a:p>
        </p:txBody>
      </p:sp>
      <p:pic>
        <p:nvPicPr>
          <p:cNvPr id="4098" name="Picture 2" descr="Bonomo, Peter, palatinski grof (1458–154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96" y="3692144"/>
            <a:ext cx="2269681" cy="28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a/af/GradTurja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70" y="1617882"/>
            <a:ext cx="3355536" cy="204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oljeZBesedilom 3"/>
          <p:cNvSpPr txBox="1"/>
          <p:nvPr/>
        </p:nvSpPr>
        <p:spPr>
          <a:xfrm>
            <a:off x="1334154" y="1936149"/>
            <a:ext cx="453741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algn="l"/>
            <a:r>
              <a:rPr lang="sl-SI" dirty="0"/>
              <a:t>Škof </a:t>
            </a:r>
            <a:r>
              <a:rPr lang="sl-SI" dirty="0" err="1"/>
              <a:t>Bonomo</a:t>
            </a:r>
            <a:r>
              <a:rPr lang="sl-SI" dirty="0"/>
              <a:t> ga je </a:t>
            </a:r>
            <a:r>
              <a:rPr lang="sl-SI" dirty="0" smtClean="0"/>
              <a:t>posvetil </a:t>
            </a:r>
            <a:r>
              <a:rPr lang="sl-SI" dirty="0"/>
              <a:t>v duhovnika.</a:t>
            </a:r>
          </a:p>
        </p:txBody>
      </p:sp>
      <p:sp useBgFill="1">
        <p:nvSpPr>
          <p:cNvPr id="3" name="PoljeZBesedilom 2"/>
          <p:cNvSpPr txBox="1"/>
          <p:nvPr/>
        </p:nvSpPr>
        <p:spPr>
          <a:xfrm>
            <a:off x="1334154" y="3579998"/>
            <a:ext cx="7653633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algn="l"/>
            <a:r>
              <a:rPr lang="sl-SI" sz="3200" dirty="0"/>
              <a:t>Trubar je opravljal službo pridigarja </a:t>
            </a:r>
            <a:endParaRPr lang="sl-SI" sz="3200" dirty="0" smtClean="0"/>
          </a:p>
          <a:p>
            <a:pPr algn="l"/>
            <a:r>
              <a:rPr lang="sl-SI" sz="3200" dirty="0" smtClean="0"/>
              <a:t>v </a:t>
            </a:r>
            <a:r>
              <a:rPr lang="sl-SI" sz="3200" dirty="0"/>
              <a:t>Laškem in v Ljubljani</a:t>
            </a:r>
            <a:r>
              <a:rPr lang="sl-SI" sz="3200" dirty="0" smtClean="0"/>
              <a:t>.</a:t>
            </a:r>
            <a:endParaRPr lang="sl-SI" sz="3200" dirty="0"/>
          </a:p>
        </p:txBody>
      </p:sp>
      <p:sp>
        <p:nvSpPr>
          <p:cNvPr id="2" name="Pravokotnik 1"/>
          <p:cNvSpPr/>
          <p:nvPr/>
        </p:nvSpPr>
        <p:spPr>
          <a:xfrm>
            <a:off x="1334154" y="5106892"/>
            <a:ext cx="5901784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sl-SI" sz="3200" dirty="0">
                <a:latin typeface="Calibri Light" panose="020F0302020204030204" pitchFamily="34" charset="0"/>
              </a:rPr>
              <a:t>V Ljubljani je postal škofijski vikar.</a:t>
            </a:r>
          </a:p>
        </p:txBody>
      </p:sp>
      <p:pic>
        <p:nvPicPr>
          <p:cNvPr id="5122" name="Picture 2" descr="Rezultat iskanja slik za primož trubar življenjep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t="7942" r="11176"/>
          <a:stretch/>
        </p:blipFill>
        <p:spPr bwMode="auto">
          <a:xfrm>
            <a:off x="5954232" y="0"/>
            <a:ext cx="3189768" cy="36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oljeZBesedilom 3"/>
          <p:cNvSpPr txBox="1"/>
          <p:nvPr/>
        </p:nvSpPr>
        <p:spPr>
          <a:xfrm>
            <a:off x="1073005" y="1218436"/>
            <a:ext cx="7618460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algn="l"/>
            <a:r>
              <a:rPr lang="sl-SI" dirty="0"/>
              <a:t>Škof </a:t>
            </a:r>
            <a:r>
              <a:rPr lang="sl-SI" dirty="0" err="1"/>
              <a:t>Textor</a:t>
            </a:r>
            <a:r>
              <a:rPr lang="sl-SI" dirty="0"/>
              <a:t> je preganjal protestante, zato se je Trubar odločil, da bo pobegnil v Nemčijo. </a:t>
            </a:r>
          </a:p>
        </p:txBody>
      </p:sp>
      <p:sp useBgFill="1">
        <p:nvSpPr>
          <p:cNvPr id="3" name="PoljeZBesedilom 2"/>
          <p:cNvSpPr txBox="1"/>
          <p:nvPr/>
        </p:nvSpPr>
        <p:spPr>
          <a:xfrm>
            <a:off x="1073005" y="3256385"/>
            <a:ext cx="6278361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algn="l"/>
            <a:r>
              <a:rPr lang="sl-SI" dirty="0"/>
              <a:t>Služboval je v različnih nemških mestih, vendar se je najdlje zadržal v </a:t>
            </a:r>
            <a:r>
              <a:rPr lang="sl-SI" dirty="0" err="1"/>
              <a:t>Rothenburghu</a:t>
            </a:r>
            <a:r>
              <a:rPr lang="sl-SI" dirty="0"/>
              <a:t>.</a:t>
            </a:r>
          </a:p>
        </p:txBody>
      </p:sp>
      <p:sp useBgFill="1">
        <p:nvSpPr>
          <p:cNvPr id="5" name="PoljeZBesedilom 4"/>
          <p:cNvSpPr txBox="1"/>
          <p:nvPr/>
        </p:nvSpPr>
        <p:spPr>
          <a:xfrm>
            <a:off x="1073006" y="5322901"/>
            <a:ext cx="6278361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algn="l"/>
            <a:r>
              <a:rPr lang="sl-SI" dirty="0"/>
              <a:t>Tu se je tudi poročil z Barbaro Sitar in imel z njo štiri otroke.</a:t>
            </a:r>
          </a:p>
        </p:txBody>
      </p:sp>
    </p:spTree>
    <p:extLst>
      <p:ext uri="{BB962C8B-B14F-4D97-AF65-F5344CB8AC3E}">
        <p14:creationId xmlns:p14="http://schemas.microsoft.com/office/powerpoint/2010/main" val="15053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oljeZBesedilom 3"/>
          <p:cNvSpPr txBox="1"/>
          <p:nvPr/>
        </p:nvSpPr>
        <p:spPr>
          <a:xfrm>
            <a:off x="1207640" y="1065583"/>
            <a:ext cx="6671087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algn="l"/>
            <a:r>
              <a:rPr lang="sl-SI" dirty="0"/>
              <a:t>Čez čas se je spet vrnil v Ljubljano, a so ga znova pregnali.</a:t>
            </a:r>
          </a:p>
        </p:txBody>
      </p:sp>
      <p:sp useBgFill="1">
        <p:nvSpPr>
          <p:cNvPr id="3" name="PoljeZBesedilom 2"/>
          <p:cNvSpPr txBox="1"/>
          <p:nvPr/>
        </p:nvSpPr>
        <p:spPr>
          <a:xfrm>
            <a:off x="1207640" y="5464202"/>
            <a:ext cx="793636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algn="l"/>
            <a:r>
              <a:rPr lang="sl-SI" dirty="0"/>
              <a:t>Zatekel se je v </a:t>
            </a:r>
            <a:r>
              <a:rPr lang="sl-SI" dirty="0" err="1"/>
              <a:t>Derendingen</a:t>
            </a:r>
            <a:r>
              <a:rPr lang="sl-SI" dirty="0"/>
              <a:t> v Nemčiji, kjer je živel in služboval vse do smrti l. 1586.</a:t>
            </a:r>
          </a:p>
        </p:txBody>
      </p:sp>
      <p:pic>
        <p:nvPicPr>
          <p:cNvPr id="6146" name="Picture 2" descr="http://www.hervardi.com/images/primoz_trubar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44" y="2195093"/>
            <a:ext cx="4745736" cy="32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oljeZBesedilom 3"/>
          <p:cNvSpPr txBox="1"/>
          <p:nvPr/>
        </p:nvSpPr>
        <p:spPr>
          <a:xfrm>
            <a:off x="1158612" y="386640"/>
            <a:ext cx="6278361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b="1" dirty="0">
                <a:solidFill>
                  <a:srgbClr val="C00000"/>
                </a:solidFill>
              </a:rPr>
              <a:t>Trubarjeva </a:t>
            </a:r>
            <a:r>
              <a:rPr lang="sl-SI" b="1" dirty="0" smtClean="0">
                <a:solidFill>
                  <a:srgbClr val="C00000"/>
                </a:solidFill>
              </a:rPr>
              <a:t>dela:</a:t>
            </a:r>
            <a:endParaRPr lang="sl-SI" b="1" dirty="0">
              <a:solidFill>
                <a:srgbClr val="C00000"/>
              </a:solidFill>
            </a:endParaRPr>
          </a:p>
        </p:txBody>
      </p:sp>
      <p:sp useBgFill="1">
        <p:nvSpPr>
          <p:cNvPr id="3" name="PoljeZBesedilom 2"/>
          <p:cNvSpPr txBox="1"/>
          <p:nvPr/>
        </p:nvSpPr>
        <p:spPr>
          <a:xfrm>
            <a:off x="1158612" y="1338941"/>
            <a:ext cx="4823089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sz="3200" dirty="0"/>
              <a:t>Trubar je objavil 22 knjig v slovenščini </a:t>
            </a:r>
            <a:r>
              <a:rPr lang="sl-SI" sz="3200" dirty="0" smtClean="0"/>
              <a:t>in  2 </a:t>
            </a:r>
            <a:r>
              <a:rPr lang="sl-SI" sz="3200" dirty="0"/>
              <a:t>v nemščini</a:t>
            </a:r>
            <a:r>
              <a:rPr lang="sl-SI" sz="3200" dirty="0" smtClean="0"/>
              <a:t>.</a:t>
            </a:r>
            <a:endParaRPr lang="sl-SI" sz="3200" dirty="0"/>
          </a:p>
        </p:txBody>
      </p:sp>
      <p:sp useBgFill="1">
        <p:nvSpPr>
          <p:cNvPr id="5" name="PoljeZBesedilom 4"/>
          <p:cNvSpPr txBox="1"/>
          <p:nvPr/>
        </p:nvSpPr>
        <p:spPr>
          <a:xfrm>
            <a:off x="1272911" y="5331613"/>
            <a:ext cx="7556763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sz="3200" dirty="0"/>
              <a:t>Zanimivo je, da so bila vsa dela, ki jih je napisal v slovenščini, natisnjena v </a:t>
            </a:r>
            <a:r>
              <a:rPr lang="sl-SI" sz="3200" dirty="0" err="1" smtClean="0"/>
              <a:t>Tübingenu</a:t>
            </a:r>
            <a:r>
              <a:rPr lang="sl-SI" sz="3200" dirty="0" smtClean="0"/>
              <a:t>.</a:t>
            </a:r>
            <a:endParaRPr lang="sl-SI" sz="3200" dirty="0"/>
          </a:p>
        </p:txBody>
      </p:sp>
      <p:pic>
        <p:nvPicPr>
          <p:cNvPr id="8198" name="Picture 6" descr="Rezultat iskanja slik za dan reformacije primož trub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870067" y="2303984"/>
            <a:ext cx="3216408" cy="296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oljeZBesedilom 2"/>
          <p:cNvSpPr txBox="1"/>
          <p:nvPr/>
        </p:nvSpPr>
        <p:spPr>
          <a:xfrm>
            <a:off x="1079497" y="1055508"/>
            <a:ext cx="8422024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200" dirty="0"/>
              <a:t>Katekizem in Abecednik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200" i="1" dirty="0"/>
              <a:t>Ta </a:t>
            </a:r>
            <a:r>
              <a:rPr lang="sl-SI" sz="3200" i="1" dirty="0" err="1" smtClean="0"/>
              <a:t>pervi</a:t>
            </a:r>
            <a:r>
              <a:rPr lang="sl-SI" sz="3200" dirty="0" smtClean="0"/>
              <a:t> </a:t>
            </a:r>
            <a:r>
              <a:rPr lang="sl-SI" sz="3200" i="1" dirty="0" err="1"/>
              <a:t>deil</a:t>
            </a:r>
            <a:r>
              <a:rPr lang="sl-SI" sz="3200" i="1" dirty="0"/>
              <a:t> </a:t>
            </a:r>
            <a:r>
              <a:rPr lang="sl-SI" sz="3200" i="1" dirty="0" err="1"/>
              <a:t>tiga</a:t>
            </a:r>
            <a:r>
              <a:rPr lang="sl-SI" sz="3200" i="1" dirty="0"/>
              <a:t> </a:t>
            </a:r>
            <a:r>
              <a:rPr lang="sl-SI" sz="3200" i="1" dirty="0" err="1"/>
              <a:t>Noviga</a:t>
            </a:r>
            <a:r>
              <a:rPr lang="sl-SI" sz="3200" i="1" dirty="0"/>
              <a:t> testamenta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200" dirty="0"/>
              <a:t>Cerkovna </a:t>
            </a:r>
            <a:r>
              <a:rPr lang="sl-SI" sz="3200" dirty="0" err="1"/>
              <a:t>ordninga</a:t>
            </a:r>
            <a:endParaRPr lang="sl-SI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200" i="1" dirty="0"/>
              <a:t>Hišna </a:t>
            </a:r>
            <a:r>
              <a:rPr lang="sl-SI" sz="3200" i="1" dirty="0" smtClean="0"/>
              <a:t>postila </a:t>
            </a:r>
            <a:endParaRPr lang="sl-SI" sz="3200" i="1" dirty="0"/>
          </a:p>
        </p:txBody>
      </p:sp>
      <p:pic>
        <p:nvPicPr>
          <p:cNvPr id="7" name="Picture 2" descr="Rezultat iskanja slik za dan reformacije primož tru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7" y="3019122"/>
            <a:ext cx="2876550" cy="21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zultat iskanja slik za dan reformacije primož trub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10969" r="17006" b="11447"/>
          <a:stretch/>
        </p:blipFill>
        <p:spPr bwMode="auto">
          <a:xfrm>
            <a:off x="3951858" y="3019122"/>
            <a:ext cx="2822212" cy="31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zultat iskanja slik za dan reformacije primož tru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70" y="3019122"/>
            <a:ext cx="2098675" cy="27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PoljeZBesedilom 4"/>
          <p:cNvSpPr txBox="1"/>
          <p:nvPr/>
        </p:nvSpPr>
        <p:spPr>
          <a:xfrm>
            <a:off x="1079497" y="5830026"/>
            <a:ext cx="7795851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sz="3200" dirty="0"/>
              <a:t>Pisal je tudi predgovore za knjige drugih avtorjev.</a:t>
            </a:r>
          </a:p>
        </p:txBody>
      </p:sp>
    </p:spTree>
    <p:extLst>
      <p:ext uri="{BB962C8B-B14F-4D97-AF65-F5344CB8AC3E}">
        <p14:creationId xmlns:p14="http://schemas.microsoft.com/office/powerpoint/2010/main" val="2377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oljeZBesedilom 3"/>
          <p:cNvSpPr txBox="1"/>
          <p:nvPr/>
        </p:nvSpPr>
        <p:spPr>
          <a:xfrm>
            <a:off x="1353450" y="502339"/>
            <a:ext cx="465365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b="1" dirty="0">
                <a:solidFill>
                  <a:srgbClr val="C00000"/>
                </a:solidFill>
              </a:rPr>
              <a:t>Katekizem in Abecednik</a:t>
            </a:r>
          </a:p>
        </p:txBody>
      </p:sp>
      <p:sp useBgFill="1">
        <p:nvSpPr>
          <p:cNvPr id="3" name="PoljeZBesedilom 2"/>
          <p:cNvSpPr txBox="1"/>
          <p:nvPr/>
        </p:nvSpPr>
        <p:spPr>
          <a:xfrm>
            <a:off x="1172476" y="1311108"/>
            <a:ext cx="591412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sz="3200" dirty="0"/>
              <a:t>To sta prvi slovenski tiskani knjigi</a:t>
            </a:r>
            <a:r>
              <a:rPr lang="sl-SI" dirty="0"/>
              <a:t>.</a:t>
            </a:r>
          </a:p>
        </p:txBody>
      </p:sp>
      <p:sp useBgFill="1">
        <p:nvSpPr>
          <p:cNvPr id="5" name="PoljeZBesedilom 4"/>
          <p:cNvSpPr txBox="1"/>
          <p:nvPr/>
        </p:nvSpPr>
        <p:spPr>
          <a:xfrm>
            <a:off x="1239150" y="2091534"/>
            <a:ext cx="7561949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sz="3200" dirty="0"/>
              <a:t>V </a:t>
            </a:r>
            <a:r>
              <a:rPr lang="sl-SI" sz="3200" b="1" dirty="0" smtClean="0"/>
              <a:t>Katekizmu</a:t>
            </a:r>
            <a:r>
              <a:rPr lang="sl-SI" sz="3200" dirty="0" smtClean="0"/>
              <a:t> </a:t>
            </a:r>
            <a:r>
              <a:rPr lang="sl-SI" sz="3200" dirty="0"/>
              <a:t>so razloženi protestantski nauki.</a:t>
            </a:r>
          </a:p>
          <a:p>
            <a:r>
              <a:rPr lang="sl-SI" sz="3200" b="1" dirty="0"/>
              <a:t>Abecednik</a:t>
            </a:r>
            <a:r>
              <a:rPr lang="sl-SI" sz="3200" dirty="0"/>
              <a:t> </a:t>
            </a:r>
            <a:r>
              <a:rPr lang="sl-SI" sz="3200" i="1" dirty="0"/>
              <a:t>je priročnik za učenje branja in pisanja.</a:t>
            </a:r>
          </a:p>
        </p:txBody>
      </p:sp>
      <p:sp useBgFill="1">
        <p:nvSpPr>
          <p:cNvPr id="6" name="PoljeZBesedilom 5"/>
          <p:cNvSpPr txBox="1"/>
          <p:nvPr/>
        </p:nvSpPr>
        <p:spPr>
          <a:xfrm>
            <a:off x="1172476" y="3873063"/>
            <a:ext cx="733335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sz="3200" dirty="0"/>
              <a:t>Prvič sta izšli leta 1550 v pisavi imenovani </a:t>
            </a:r>
            <a:r>
              <a:rPr lang="sl-SI" sz="3200" b="1" i="1" dirty="0"/>
              <a:t>gotica</a:t>
            </a:r>
            <a:r>
              <a:rPr lang="sl-SI" sz="3200" dirty="0"/>
              <a:t>, </a:t>
            </a:r>
            <a:r>
              <a:rPr lang="sl-SI" sz="3200" dirty="0" smtClean="0"/>
              <a:t>na </a:t>
            </a:r>
            <a:r>
              <a:rPr lang="sl-SI" sz="3200" dirty="0"/>
              <a:t>Nemškem.</a:t>
            </a:r>
          </a:p>
        </p:txBody>
      </p:sp>
      <p:sp useBgFill="1">
        <p:nvSpPr>
          <p:cNvPr id="7" name="PoljeZBesedilom 6"/>
          <p:cNvSpPr txBox="1"/>
          <p:nvPr/>
        </p:nvSpPr>
        <p:spPr>
          <a:xfrm>
            <a:off x="1172476" y="5111631"/>
            <a:ext cx="7561949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360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sl-SI" sz="3200" dirty="0"/>
              <a:t>Gotica ni ustrezala slovenskemu jeziku, zato je Trubar knjigi izdal še enkrat, in sicer leta 1555 v pisavi imenovani </a:t>
            </a:r>
            <a:r>
              <a:rPr lang="sl-SI" sz="3200" b="1" i="1" dirty="0"/>
              <a:t>bohoričica</a:t>
            </a:r>
            <a:r>
              <a:rPr lang="sl-SI" sz="3200" dirty="0"/>
              <a:t>.</a:t>
            </a:r>
          </a:p>
        </p:txBody>
      </p:sp>
      <p:pic>
        <p:nvPicPr>
          <p:cNvPr id="10242" name="Picture 2" descr="Rezultat iskanja slik za dan reformacije primož trub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4"/>
          <a:stretch/>
        </p:blipFill>
        <p:spPr bwMode="auto">
          <a:xfrm>
            <a:off x="6677025" y="0"/>
            <a:ext cx="24669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704</TotalTime>
  <Words>389</Words>
  <Application>Microsoft Office PowerPoint</Application>
  <PresentationFormat>Diaprojekcija na zaslonu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Century Gothic</vt:lpstr>
      <vt:lpstr>Harrington</vt:lpstr>
      <vt:lpstr>Books_16x9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Vladimir Vinšek</dc:creator>
  <cp:lastModifiedBy>OŠ Pivka</cp:lastModifiedBy>
  <cp:revision>71</cp:revision>
  <dcterms:created xsi:type="dcterms:W3CDTF">2016-12-14T14:10:24Z</dcterms:created>
  <dcterms:modified xsi:type="dcterms:W3CDTF">2020-10-15T06:51:52Z</dcterms:modified>
</cp:coreProperties>
</file>