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ZEMELJSKA SKORJA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188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sl-SI" dirty="0" smtClean="0"/>
              <a:t>Najpomembnejša SNOV, KI JO ČRPAMO IZ ZEMLJE JE </a:t>
            </a:r>
            <a:r>
              <a:rPr lang="sl-SI" b="1" dirty="0" smtClean="0">
                <a:solidFill>
                  <a:srgbClr val="FF0000"/>
                </a:solidFill>
              </a:rPr>
              <a:t>NAFTA</a:t>
            </a:r>
            <a:r>
              <a:rPr lang="sl-SI" dirty="0" smtClean="0"/>
              <a:t>, KI JE ZMES RAZLIČNIH SPOJIN. V NJEJ PREVLADUJEJO OGLJIKOVODIKI (SPOJINE IZ OGLJIKA IN VODIKA).</a:t>
            </a:r>
          </a:p>
          <a:p>
            <a:pPr marL="457200" indent="-457200">
              <a:buAutoNum type="arabicPeriod"/>
            </a:pPr>
            <a:r>
              <a:rPr lang="sl-SI" dirty="0" smtClean="0"/>
              <a:t>OB NAFTI ČRPAJO TUDI </a:t>
            </a:r>
            <a:r>
              <a:rPr lang="sl-SI" b="1" dirty="0" smtClean="0">
                <a:solidFill>
                  <a:srgbClr val="FF0000"/>
                </a:solidFill>
              </a:rPr>
              <a:t>ZEMELJSKI PLIN</a:t>
            </a:r>
            <a:r>
              <a:rPr lang="sl-SI" dirty="0" smtClean="0"/>
              <a:t>, KI VSEBUJE PRETEŽNO METAN – </a:t>
            </a:r>
            <a:r>
              <a:rPr lang="sl-SI" b="1" dirty="0" smtClean="0">
                <a:solidFill>
                  <a:srgbClr val="FF0000"/>
                </a:solidFill>
              </a:rPr>
              <a:t>CH</a:t>
            </a:r>
            <a:r>
              <a:rPr lang="sl-SI" b="1" baseline="-25000" dirty="0" smtClean="0">
                <a:solidFill>
                  <a:srgbClr val="FF0000"/>
                </a:solidFill>
              </a:rPr>
              <a:t>4</a:t>
            </a:r>
          </a:p>
          <a:p>
            <a:pPr marL="457200" indent="-457200">
              <a:buAutoNum type="arabicPeriod"/>
            </a:pPr>
            <a:endParaRPr lang="sl-SI" b="1" baseline="-25000" dirty="0" smtClean="0">
              <a:solidFill>
                <a:srgbClr val="FF0000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774" y="3988252"/>
            <a:ext cx="3754020" cy="20498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246" y="3988252"/>
            <a:ext cx="2055576" cy="202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077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3. </a:t>
            </a:r>
            <a:r>
              <a:rPr lang="sl-SI" b="1" dirty="0" smtClean="0">
                <a:solidFill>
                  <a:srgbClr val="FF0000"/>
                </a:solidFill>
              </a:rPr>
              <a:t>SAMORODNI ELEMENTI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SAMORODNI ELEMENTI </a:t>
            </a:r>
            <a:r>
              <a:rPr lang="sl-SI" dirty="0" smtClean="0"/>
              <a:t>SO TISTI, KI SE V </a:t>
            </a:r>
            <a:r>
              <a:rPr lang="sl-SI" b="1" dirty="0" smtClean="0">
                <a:solidFill>
                  <a:srgbClr val="FF0000"/>
                </a:solidFill>
              </a:rPr>
              <a:t>NARAVI NE VEŽEJO V SPOJINE</a:t>
            </a:r>
            <a:r>
              <a:rPr lang="sl-SI" dirty="0" smtClean="0"/>
              <a:t>, AMPAK SO V ELEMENTARNEM STANJU.</a:t>
            </a:r>
          </a:p>
          <a:p>
            <a:r>
              <a:rPr lang="sl-SI" dirty="0" smtClean="0"/>
              <a:t>NAJBOLJ ZNANO JE SAMORODNO ZLATO, POZNAMO PA TUDI DRUGE KOVINE (BAKER, ŽIVO SREBRO, SREBRO).</a:t>
            </a:r>
          </a:p>
          <a:p>
            <a:r>
              <a:rPr lang="sl-SI" dirty="0" smtClean="0"/>
              <a:t>SAMORODNO ŽVEPLO SE NAHAJA NA POBOČJIH OGNJENIKOV</a:t>
            </a:r>
          </a:p>
          <a:p>
            <a:r>
              <a:rPr lang="sl-SI" dirty="0" smtClean="0"/>
              <a:t>SAMORODNI OGLJIK SE POJAVLJA KOT DIAMANT ALI GRAFIT.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9292" y="4079145"/>
            <a:ext cx="3315218" cy="22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62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4</a:t>
            </a:r>
            <a:r>
              <a:rPr lang="sl-SI" dirty="0" smtClean="0"/>
              <a:t>. </a:t>
            </a:r>
            <a:r>
              <a:rPr lang="sl-SI" b="1" dirty="0" smtClean="0">
                <a:solidFill>
                  <a:srgbClr val="FF0000"/>
                </a:solidFill>
              </a:rPr>
              <a:t>Zemeljska skorja </a:t>
            </a:r>
            <a:r>
              <a:rPr lang="sl-SI" dirty="0" smtClean="0"/>
              <a:t>(v njej je 90 elementov, večinoma so vezani v spojine)</a:t>
            </a:r>
            <a:endParaRPr lang="sl-SI" dirty="0"/>
          </a:p>
        </p:txBody>
      </p:sp>
      <p:cxnSp>
        <p:nvCxnSpPr>
          <p:cNvPr id="5" name="Raven puščični povezovalnik 4"/>
          <p:cNvCxnSpPr>
            <a:stCxn id="2" idx="2"/>
          </p:cNvCxnSpPr>
          <p:nvPr/>
        </p:nvCxnSpPr>
        <p:spPr>
          <a:xfrm flipH="1">
            <a:off x="4045226" y="2214694"/>
            <a:ext cx="2050775" cy="67759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PoljeZBesedilom 5"/>
          <p:cNvSpPr txBox="1"/>
          <p:nvPr/>
        </p:nvSpPr>
        <p:spPr>
          <a:xfrm>
            <a:off x="655983" y="3091070"/>
            <a:ext cx="458193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MINERALI</a:t>
            </a:r>
            <a:r>
              <a:rPr lang="sl-SI" sz="2400" dirty="0" smtClean="0"/>
              <a:t> SO SPOJINE Z ZNAČILNO KRISTALNO ZGRADBO</a:t>
            </a:r>
            <a:endParaRPr lang="sl-SI" sz="2400" dirty="0"/>
          </a:p>
        </p:txBody>
      </p:sp>
      <p:cxnSp>
        <p:nvCxnSpPr>
          <p:cNvPr id="8" name="Raven puščični povezovalnik 7"/>
          <p:cNvCxnSpPr>
            <a:stCxn id="2" idx="2"/>
          </p:cNvCxnSpPr>
          <p:nvPr/>
        </p:nvCxnSpPr>
        <p:spPr>
          <a:xfrm>
            <a:off x="6096001" y="2214694"/>
            <a:ext cx="1507434" cy="96582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oljeZBesedilom 8"/>
          <p:cNvSpPr txBox="1"/>
          <p:nvPr/>
        </p:nvSpPr>
        <p:spPr>
          <a:xfrm>
            <a:off x="5874026" y="3170583"/>
            <a:ext cx="5118652" cy="193899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rgbClr val="FF0000"/>
                </a:solidFill>
              </a:rPr>
              <a:t>KAMNINE</a:t>
            </a:r>
            <a:r>
              <a:rPr lang="sl-SI" sz="2400" dirty="0" smtClean="0"/>
              <a:t> SO ZMESI RAZLNIČNIH MINERALOV. </a:t>
            </a:r>
            <a:r>
              <a:rPr lang="sl-SI" sz="2400" b="1" dirty="0" smtClean="0">
                <a:solidFill>
                  <a:srgbClr val="FF0000"/>
                </a:solidFill>
              </a:rPr>
              <a:t>RUDE</a:t>
            </a:r>
            <a:r>
              <a:rPr lang="sl-SI" sz="2400" dirty="0" smtClean="0"/>
              <a:t>, KI SO SESTAVLJENE IZ POSAMEZNIH MINERALOV IN JALOVINE, SO ZA PRIDOBIVANJE KOVIN.</a:t>
            </a:r>
            <a:endParaRPr lang="sl-SI" sz="2400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3960672"/>
            <a:ext cx="2541105" cy="1675541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1056" y="4036656"/>
            <a:ext cx="2448339" cy="1962497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280" y="315256"/>
            <a:ext cx="2428875" cy="242887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8835" y="4654964"/>
            <a:ext cx="2286000" cy="2095500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357052" y="611374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l-SI" dirty="0"/>
              <a:t>NAJBOLJ RAZŠIRJEN MINERAL JE </a:t>
            </a:r>
            <a:r>
              <a:rPr lang="sl-SI" b="1" dirty="0"/>
              <a:t>KREMEN</a:t>
            </a:r>
            <a:r>
              <a:rPr lang="sl-SI" dirty="0"/>
              <a:t>, KI VSEBUJE SILICIJEV DIOKSID </a:t>
            </a:r>
          </a:p>
        </p:txBody>
      </p:sp>
    </p:spTree>
    <p:extLst>
      <p:ext uri="{BB962C8B-B14F-4D97-AF65-F5344CB8AC3E}">
        <p14:creationId xmlns:p14="http://schemas.microsoft.com/office/powerpoint/2010/main" val="115003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09615" y="244044"/>
            <a:ext cx="4873474" cy="679994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B</a:t>
            </a:r>
            <a:r>
              <a:rPr lang="sl-SI" b="1" dirty="0" smtClean="0">
                <a:solidFill>
                  <a:srgbClr val="FF0000"/>
                </a:solidFill>
              </a:rPr>
              <a:t>) </a:t>
            </a:r>
            <a:r>
              <a:rPr lang="sl-SI" b="1" dirty="0" smtClean="0">
                <a:solidFill>
                  <a:srgbClr val="FF0000"/>
                </a:solidFill>
              </a:rPr>
              <a:t>Železove rude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13"/>
          </p:nvPr>
        </p:nvSpPr>
        <p:spPr>
          <a:xfrm>
            <a:off x="705053" y="1073125"/>
            <a:ext cx="2515226" cy="2740187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Magnetit</a:t>
            </a:r>
            <a:r>
              <a:rPr lang="sl-SI" dirty="0" smtClean="0"/>
              <a:t> - F</a:t>
            </a:r>
            <a:r>
              <a:rPr lang="sl-SI" cap="none" dirty="0" smtClean="0"/>
              <a:t>e</a:t>
            </a:r>
            <a:r>
              <a:rPr lang="sl-SI" baseline="-25000" dirty="0" smtClean="0"/>
              <a:t>3</a:t>
            </a:r>
            <a:r>
              <a:rPr lang="sl-SI" dirty="0" smtClean="0"/>
              <a:t>O</a:t>
            </a:r>
            <a:r>
              <a:rPr lang="sl-SI" baseline="-25000" dirty="0" smtClean="0"/>
              <a:t>4</a:t>
            </a:r>
            <a:endParaRPr lang="sl-SI" dirty="0"/>
          </a:p>
          <a:p>
            <a:r>
              <a:rPr lang="sl-SI" dirty="0" smtClean="0"/>
              <a:t>Hematit</a:t>
            </a:r>
          </a:p>
          <a:p>
            <a:r>
              <a:rPr lang="sl-SI" dirty="0" smtClean="0"/>
              <a:t>Limonit</a:t>
            </a:r>
          </a:p>
          <a:p>
            <a:r>
              <a:rPr lang="sl-SI" dirty="0" err="1" smtClean="0"/>
              <a:t>Siderit</a:t>
            </a:r>
            <a:endParaRPr lang="sl-SI" dirty="0" smtClean="0"/>
          </a:p>
          <a:p>
            <a:r>
              <a:rPr lang="sl-SI" b="1" dirty="0" smtClean="0">
                <a:solidFill>
                  <a:srgbClr val="FF0000"/>
                </a:solidFill>
              </a:rPr>
              <a:t>Pirit</a:t>
            </a:r>
            <a:r>
              <a:rPr lang="sl-SI" dirty="0" smtClean="0"/>
              <a:t> – f</a:t>
            </a:r>
            <a:r>
              <a:rPr lang="sl-SI" cap="none" dirty="0" smtClean="0"/>
              <a:t>e</a:t>
            </a:r>
            <a:r>
              <a:rPr lang="sl-SI" dirty="0" smtClean="0"/>
              <a:t>s</a:t>
            </a:r>
            <a:r>
              <a:rPr lang="sl-SI" baseline="-25000" dirty="0" smtClean="0"/>
              <a:t>2</a:t>
            </a:r>
            <a:endParaRPr lang="sl-SI" baseline="-25000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395797" y="502462"/>
            <a:ext cx="4881804" cy="679994"/>
          </a:xfrm>
        </p:spPr>
        <p:txBody>
          <a:bodyPr/>
          <a:lstStyle/>
          <a:p>
            <a:r>
              <a:rPr lang="sl-SI" b="1" dirty="0">
                <a:solidFill>
                  <a:srgbClr val="FF0000"/>
                </a:solidFill>
              </a:rPr>
              <a:t>C</a:t>
            </a:r>
            <a:r>
              <a:rPr lang="sl-SI" b="1" dirty="0" smtClean="0">
                <a:solidFill>
                  <a:srgbClr val="FF0000"/>
                </a:solidFill>
              </a:rPr>
              <a:t>) </a:t>
            </a:r>
            <a:r>
              <a:rPr lang="sl-SI" b="1" dirty="0" smtClean="0">
                <a:solidFill>
                  <a:srgbClr val="FF0000"/>
                </a:solidFill>
              </a:rPr>
              <a:t>Aluminijeva ruda</a:t>
            </a:r>
            <a:endParaRPr lang="sl-SI" b="1" dirty="0">
              <a:solidFill>
                <a:srgbClr val="FF0000"/>
              </a:solidFill>
            </a:endParaRP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14"/>
          </p:nvPr>
        </p:nvSpPr>
        <p:spPr>
          <a:xfrm>
            <a:off x="6480313" y="1430934"/>
            <a:ext cx="5105401" cy="2740187"/>
          </a:xfrm>
        </p:spPr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Boksit</a:t>
            </a:r>
          </a:p>
          <a:p>
            <a:r>
              <a:rPr lang="sl-SI" dirty="0" smtClean="0"/>
              <a:t>Uredi enačbo</a:t>
            </a:r>
            <a:r>
              <a:rPr lang="sl-SI" dirty="0"/>
              <a:t> </a:t>
            </a:r>
            <a:r>
              <a:rPr lang="sl-SI" dirty="0" smtClean="0"/>
              <a:t>kemijske reakcije:</a:t>
            </a:r>
          </a:p>
          <a:p>
            <a:pPr marL="0" indent="0" algn="ctr">
              <a:buNone/>
            </a:pPr>
            <a:r>
              <a:rPr lang="sl-SI" dirty="0" smtClean="0"/>
              <a:t>   </a:t>
            </a:r>
            <a:r>
              <a:rPr lang="sl-SI" sz="2400" dirty="0" smtClean="0"/>
              <a:t>A</a:t>
            </a:r>
            <a:r>
              <a:rPr lang="sl-SI" sz="2400" cap="none" dirty="0" smtClean="0"/>
              <a:t>l</a:t>
            </a:r>
            <a:r>
              <a:rPr lang="sl-SI" sz="2400" dirty="0" smtClean="0"/>
              <a:t> + 0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 </a:t>
            </a:r>
            <a:r>
              <a:rPr lang="sl-SI" sz="2400" dirty="0" smtClean="0">
                <a:sym typeface="Wingdings" panose="05000000000000000000" pitchFamily="2" charset="2"/>
              </a:rPr>
              <a:t>  A</a:t>
            </a:r>
            <a:r>
              <a:rPr lang="sl-SI" sz="2400" cap="none" dirty="0" smtClean="0">
                <a:sym typeface="Wingdings" panose="05000000000000000000" pitchFamily="2" charset="2"/>
              </a:rPr>
              <a:t>l</a:t>
            </a:r>
            <a:r>
              <a:rPr lang="sl-SI" sz="2400" baseline="-25000" dirty="0" smtClean="0">
                <a:sym typeface="Wingdings" panose="05000000000000000000" pitchFamily="2" charset="2"/>
              </a:rPr>
              <a:t>2</a:t>
            </a:r>
            <a:r>
              <a:rPr lang="sl-SI" sz="2400" dirty="0" smtClean="0">
                <a:sym typeface="Wingdings" panose="05000000000000000000" pitchFamily="2" charset="2"/>
              </a:rPr>
              <a:t>o</a:t>
            </a:r>
            <a:r>
              <a:rPr lang="sl-SI" sz="2400" baseline="-25000" dirty="0" smtClean="0">
                <a:sym typeface="Wingdings" panose="05000000000000000000" pitchFamily="2" charset="2"/>
              </a:rPr>
              <a:t>3</a:t>
            </a:r>
            <a:endParaRPr lang="sl-SI" sz="2400" baseline="-250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331" y="3467100"/>
            <a:ext cx="2286000" cy="17526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846" y="873515"/>
            <a:ext cx="1695450" cy="1524000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238539" y="5367130"/>
            <a:ext cx="5039139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Magnetit: čistijo z arzenom kontaminirano vodo</a:t>
            </a:r>
          </a:p>
          <a:p>
            <a:r>
              <a:rPr lang="sl-SI" dirty="0" smtClean="0"/>
              <a:t>Pirit: za pridobivanje žveplove kisline (poznan tudi kot ,,Ni vse zlato, kar se sveti,,)</a:t>
            </a:r>
            <a:endParaRPr lang="sl-SI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6589643" y="3379304"/>
            <a:ext cx="4412974" cy="92333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Boksit: pridelava aluminija </a:t>
            </a:r>
            <a:r>
              <a:rPr lang="sl-SI" dirty="0" smtClean="0">
                <a:sym typeface="Wingdings" panose="05000000000000000000" pitchFamily="2" charset="2"/>
              </a:rPr>
              <a:t> preprečuje korozijo (letalska industrija)</a:t>
            </a:r>
          </a:p>
          <a:p>
            <a:r>
              <a:rPr lang="sl-SI" dirty="0" smtClean="0">
                <a:sym typeface="Wingdings" panose="05000000000000000000" pitchFamily="2" charset="2"/>
              </a:rPr>
              <a:t>V elementarni obliki, je v naravi zelo redek.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405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</a:t>
            </a:r>
            <a:r>
              <a:rPr lang="sl-SI" dirty="0" smtClean="0"/>
              <a:t>. </a:t>
            </a:r>
            <a:r>
              <a:rPr lang="sl-SI" b="1" dirty="0" smtClean="0">
                <a:solidFill>
                  <a:srgbClr val="FF0000"/>
                </a:solidFill>
              </a:rPr>
              <a:t>Apnenec</a:t>
            </a:r>
            <a:r>
              <a:rPr lang="sl-SI" dirty="0" smtClean="0"/>
              <a:t> je sedimentna kamnina, ki je večinoma iz kalcijevega karbonata – </a:t>
            </a:r>
            <a:r>
              <a:rPr lang="sl-SI" b="1" dirty="0" smtClean="0">
                <a:solidFill>
                  <a:srgbClr val="FF0000"/>
                </a:solidFill>
              </a:rPr>
              <a:t>c</a:t>
            </a:r>
            <a:r>
              <a:rPr lang="sl-SI" b="1" cap="none" dirty="0" smtClean="0">
                <a:solidFill>
                  <a:srgbClr val="FF0000"/>
                </a:solidFill>
              </a:rPr>
              <a:t>a</a:t>
            </a:r>
            <a:r>
              <a:rPr lang="sl-SI" b="1" dirty="0" smtClean="0">
                <a:solidFill>
                  <a:srgbClr val="FF0000"/>
                </a:solidFill>
              </a:rPr>
              <a:t>co</a:t>
            </a:r>
            <a:r>
              <a:rPr lang="sl-SI" b="1" baseline="-25000" dirty="0" smtClean="0">
                <a:solidFill>
                  <a:srgbClr val="FF0000"/>
                </a:solidFill>
              </a:rPr>
              <a:t>3</a:t>
            </a:r>
            <a:endParaRPr lang="sl-SI" b="1" baseline="-25000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smtClean="0"/>
              <a:t>Apnencu je primešan tudi magnezijev karbonat – m</a:t>
            </a:r>
            <a:r>
              <a:rPr lang="sl-SI" cap="none" dirty="0" smtClean="0"/>
              <a:t>g</a:t>
            </a:r>
            <a:r>
              <a:rPr lang="sl-SI" dirty="0" smtClean="0"/>
              <a:t>co</a:t>
            </a:r>
            <a:r>
              <a:rPr lang="sl-SI" baseline="-25000" dirty="0" smtClean="0"/>
              <a:t>3</a:t>
            </a:r>
            <a:r>
              <a:rPr lang="sl-SI" dirty="0" smtClean="0"/>
              <a:t> in silicijev dioksid – s</a:t>
            </a:r>
            <a:r>
              <a:rPr lang="sl-SI" cap="none" dirty="0" smtClean="0"/>
              <a:t>i</a:t>
            </a:r>
            <a:r>
              <a:rPr lang="sl-SI" dirty="0" smtClean="0"/>
              <a:t>o</a:t>
            </a:r>
            <a:r>
              <a:rPr lang="sl-SI" baseline="-25000" dirty="0" smtClean="0"/>
              <a:t>2</a:t>
            </a:r>
          </a:p>
          <a:p>
            <a:r>
              <a:rPr lang="sl-SI" dirty="0" smtClean="0"/>
              <a:t>Apnencu podobni kamnini </a:t>
            </a:r>
            <a:r>
              <a:rPr lang="sl-SI" dirty="0" smtClean="0">
                <a:sym typeface="Wingdings" panose="05000000000000000000" pitchFamily="2" charset="2"/>
              </a:rPr>
              <a:t> </a:t>
            </a:r>
            <a:r>
              <a:rPr lang="sl-S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kreda in marmor</a:t>
            </a:r>
          </a:p>
          <a:p>
            <a:r>
              <a:rPr lang="sl-S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Apnenec se uporablja </a:t>
            </a:r>
            <a:r>
              <a:rPr lang="sl-SI" dirty="0" smtClean="0">
                <a:sym typeface="Wingdings" panose="05000000000000000000" pitchFamily="2" charset="2"/>
              </a:rPr>
              <a:t>pri proizvodnji stekla, cementa, betona </a:t>
            </a:r>
          </a:p>
          <a:p>
            <a:r>
              <a:rPr lang="sl-S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Kreda se uporablja </a:t>
            </a:r>
            <a:r>
              <a:rPr lang="sl-SI" dirty="0" smtClean="0">
                <a:sym typeface="Wingdings" panose="05000000000000000000" pitchFamily="2" charset="2"/>
              </a:rPr>
              <a:t>za pisanje po tabli, v gimnastiki</a:t>
            </a:r>
          </a:p>
          <a:p>
            <a:r>
              <a:rPr lang="sl-SI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Marmor</a:t>
            </a:r>
            <a:r>
              <a:rPr lang="sl-SI" dirty="0" smtClean="0">
                <a:sym typeface="Wingdings" panose="05000000000000000000" pitchFamily="2" charset="2"/>
              </a:rPr>
              <a:t>: stopnice, police, kipi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3009" y="3959915"/>
            <a:ext cx="4383157" cy="273947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608" y="4755297"/>
            <a:ext cx="3638862" cy="2071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34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sl-SI" dirty="0" smtClean="0"/>
              <a:t>. </a:t>
            </a:r>
            <a:r>
              <a:rPr lang="sl-SI" dirty="0" smtClean="0"/>
              <a:t>Iz apnenca pridobivamo žgano in gašeno apno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b="1" dirty="0" smtClean="0">
                <a:solidFill>
                  <a:srgbClr val="FF0000"/>
                </a:solidFill>
              </a:rPr>
              <a:t>Žgano apno</a:t>
            </a:r>
            <a:r>
              <a:rPr lang="sl-SI" dirty="0" smtClean="0"/>
              <a:t>: opeke za oblaganje industrijskih peči, cement, steklo, mineralna gnojila</a:t>
            </a:r>
          </a:p>
          <a:p>
            <a:r>
              <a:rPr lang="sl-SI" b="1" dirty="0" smtClean="0">
                <a:solidFill>
                  <a:srgbClr val="FF0000"/>
                </a:solidFill>
              </a:rPr>
              <a:t>Gašeno apno: </a:t>
            </a:r>
            <a:r>
              <a:rPr lang="sl-SI" dirty="0" smtClean="0"/>
              <a:t>priprava malte, beljenje sten</a:t>
            </a: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884" y="3788933"/>
            <a:ext cx="4304472" cy="2502743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233" y="3788933"/>
            <a:ext cx="4232330" cy="2751015"/>
          </a:xfrm>
          <a:prstGeom prst="rect">
            <a:avLst/>
          </a:prstGeom>
        </p:spPr>
      </p:pic>
      <p:cxnSp>
        <p:nvCxnSpPr>
          <p:cNvPr id="7" name="Raven puščični povezovalnik 6"/>
          <p:cNvCxnSpPr/>
          <p:nvPr/>
        </p:nvCxnSpPr>
        <p:spPr>
          <a:xfrm>
            <a:off x="5009322" y="4919870"/>
            <a:ext cx="2345635" cy="993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6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308113" y="1741291"/>
            <a:ext cx="246490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APNENEC</a:t>
            </a:r>
          </a:p>
          <a:p>
            <a:r>
              <a:rPr lang="sl-SI" sz="2400" dirty="0" smtClean="0"/>
              <a:t>(kalcijev karbonat)</a:t>
            </a:r>
            <a:endParaRPr lang="sl-SI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4522305" y="1741291"/>
            <a:ext cx="2126974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ŽGANO </a:t>
            </a:r>
            <a:r>
              <a:rPr lang="sl-SI" sz="2400" dirty="0"/>
              <a:t>APNO</a:t>
            </a:r>
          </a:p>
          <a:p>
            <a:r>
              <a:rPr lang="sl-SI" sz="2400" dirty="0"/>
              <a:t>(kalcijev </a:t>
            </a:r>
            <a:r>
              <a:rPr lang="sl-SI" sz="2400" dirty="0" smtClean="0"/>
              <a:t>oksid)</a:t>
            </a:r>
            <a:endParaRPr lang="sl-SI" sz="24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8398567" y="1741291"/>
            <a:ext cx="2613991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GAŠENO APNO</a:t>
            </a:r>
          </a:p>
          <a:p>
            <a:r>
              <a:rPr lang="sl-SI" sz="2400" dirty="0" smtClean="0"/>
              <a:t>(kalcijev hidroksid)</a:t>
            </a:r>
            <a:endParaRPr lang="sl-SI" sz="24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4939748" y="3051313"/>
            <a:ext cx="135172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dirty="0" smtClean="0"/>
              <a:t>CO</a:t>
            </a:r>
            <a:r>
              <a:rPr lang="sl-SI" baseline="-25000" dirty="0" smtClean="0"/>
              <a:t>2</a:t>
            </a:r>
            <a:r>
              <a:rPr lang="sl-SI" dirty="0" smtClean="0"/>
              <a:t> (plin)</a:t>
            </a:r>
            <a:endParaRPr lang="sl-SI" dirty="0"/>
          </a:p>
        </p:txBody>
      </p:sp>
      <p:cxnSp>
        <p:nvCxnSpPr>
          <p:cNvPr id="7" name="Raven puščični povezovalnik 6"/>
          <p:cNvCxnSpPr>
            <a:stCxn id="2" idx="3"/>
            <a:endCxn id="3" idx="1"/>
          </p:cNvCxnSpPr>
          <p:nvPr/>
        </p:nvCxnSpPr>
        <p:spPr>
          <a:xfrm>
            <a:off x="2773017" y="2156790"/>
            <a:ext cx="17492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en puščični povezovalnik 8"/>
          <p:cNvCxnSpPr>
            <a:stCxn id="2" idx="3"/>
            <a:endCxn id="5" idx="1"/>
          </p:cNvCxnSpPr>
          <p:nvPr/>
        </p:nvCxnSpPr>
        <p:spPr>
          <a:xfrm>
            <a:off x="2773017" y="2156790"/>
            <a:ext cx="2166731" cy="10791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en puščični povezovalnik 10"/>
          <p:cNvCxnSpPr>
            <a:stCxn id="3" idx="3"/>
            <a:endCxn id="4" idx="1"/>
          </p:cNvCxnSpPr>
          <p:nvPr/>
        </p:nvCxnSpPr>
        <p:spPr>
          <a:xfrm>
            <a:off x="6649279" y="2156790"/>
            <a:ext cx="1749288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jeZBesedilom 11"/>
          <p:cNvSpPr txBox="1"/>
          <p:nvPr/>
        </p:nvSpPr>
        <p:spPr>
          <a:xfrm>
            <a:off x="2862470" y="1490870"/>
            <a:ext cx="15902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Segrevanje 900-1000°C</a:t>
            </a:r>
            <a:endParaRPr lang="sl-SI" sz="1600" dirty="0"/>
          </a:p>
        </p:txBody>
      </p:sp>
      <p:sp>
        <p:nvSpPr>
          <p:cNvPr id="13" name="PoljeZBesedilom 12"/>
          <p:cNvSpPr txBox="1"/>
          <p:nvPr/>
        </p:nvSpPr>
        <p:spPr>
          <a:xfrm>
            <a:off x="6649279" y="1758601"/>
            <a:ext cx="16697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600" dirty="0" smtClean="0"/>
              <a:t>        + H</a:t>
            </a:r>
            <a:r>
              <a:rPr lang="sl-SI" sz="1600" baseline="-25000" dirty="0" smtClean="0"/>
              <a:t>2</a:t>
            </a:r>
            <a:r>
              <a:rPr lang="sl-SI" sz="1600" dirty="0" smtClean="0"/>
              <a:t>O</a:t>
            </a:r>
            <a:endParaRPr lang="sl-SI" sz="1600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636105" y="4283766"/>
            <a:ext cx="163001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CaCO</a:t>
            </a:r>
            <a:r>
              <a:rPr lang="sl-SI" sz="2400" baseline="-25000" dirty="0" smtClean="0"/>
              <a:t>3</a:t>
            </a:r>
            <a:r>
              <a:rPr lang="sl-SI" sz="2400" dirty="0" smtClean="0"/>
              <a:t>(s)</a:t>
            </a:r>
            <a:endParaRPr lang="sl-SI" sz="2400" dirty="0"/>
          </a:p>
        </p:txBody>
      </p:sp>
      <p:sp>
        <p:nvSpPr>
          <p:cNvPr id="15" name="PoljeZBesedilom 14"/>
          <p:cNvSpPr txBox="1"/>
          <p:nvPr/>
        </p:nvSpPr>
        <p:spPr>
          <a:xfrm>
            <a:off x="5004353" y="4283765"/>
            <a:ext cx="11628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err="1" smtClean="0"/>
              <a:t>CaO</a:t>
            </a:r>
            <a:r>
              <a:rPr lang="sl-SI" sz="2400" dirty="0" smtClean="0"/>
              <a:t>(s)</a:t>
            </a:r>
            <a:endParaRPr lang="sl-SI" sz="2400" dirty="0"/>
          </a:p>
        </p:txBody>
      </p:sp>
      <p:sp>
        <p:nvSpPr>
          <p:cNvPr id="18" name="PoljeZBesedilom 17"/>
          <p:cNvSpPr txBox="1"/>
          <p:nvPr/>
        </p:nvSpPr>
        <p:spPr>
          <a:xfrm>
            <a:off x="5004353" y="5466522"/>
            <a:ext cx="116287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CO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(g)</a:t>
            </a:r>
            <a:endParaRPr lang="sl-SI" sz="2400" dirty="0"/>
          </a:p>
        </p:txBody>
      </p:sp>
      <p:sp>
        <p:nvSpPr>
          <p:cNvPr id="19" name="PoljeZBesedilom 18"/>
          <p:cNvSpPr txBox="1"/>
          <p:nvPr/>
        </p:nvSpPr>
        <p:spPr>
          <a:xfrm>
            <a:off x="5242891" y="4875143"/>
            <a:ext cx="7454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 smtClean="0"/>
              <a:t>+</a:t>
            </a:r>
            <a:endParaRPr lang="sl-SI" sz="2400" dirty="0"/>
          </a:p>
        </p:txBody>
      </p:sp>
      <p:cxnSp>
        <p:nvCxnSpPr>
          <p:cNvPr id="21" name="Raven puščični povezovalnik 20"/>
          <p:cNvCxnSpPr>
            <a:stCxn id="14" idx="3"/>
            <a:endCxn id="15" idx="1"/>
          </p:cNvCxnSpPr>
          <p:nvPr/>
        </p:nvCxnSpPr>
        <p:spPr>
          <a:xfrm flipV="1">
            <a:off x="2266123" y="4514598"/>
            <a:ext cx="2738230" cy="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jeZBesedilom 21"/>
          <p:cNvSpPr txBox="1"/>
          <p:nvPr/>
        </p:nvSpPr>
        <p:spPr>
          <a:xfrm>
            <a:off x="8617226" y="4283765"/>
            <a:ext cx="1888435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Ca(OH)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(</a:t>
            </a:r>
            <a:r>
              <a:rPr lang="sl-SI" sz="2400" dirty="0" err="1" smtClean="0"/>
              <a:t>aq</a:t>
            </a:r>
            <a:r>
              <a:rPr lang="sl-SI" sz="2400" dirty="0" smtClean="0"/>
              <a:t>)</a:t>
            </a:r>
            <a:endParaRPr lang="sl-SI" sz="2400" dirty="0"/>
          </a:p>
        </p:txBody>
      </p:sp>
      <p:cxnSp>
        <p:nvCxnSpPr>
          <p:cNvPr id="24" name="Raven puščični povezovalnik 23"/>
          <p:cNvCxnSpPr>
            <a:stCxn id="15" idx="3"/>
            <a:endCxn id="22" idx="1"/>
          </p:cNvCxnSpPr>
          <p:nvPr/>
        </p:nvCxnSpPr>
        <p:spPr>
          <a:xfrm>
            <a:off x="6167231" y="4514598"/>
            <a:ext cx="2449995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PoljeZBesedilom 24"/>
          <p:cNvSpPr txBox="1"/>
          <p:nvPr/>
        </p:nvSpPr>
        <p:spPr>
          <a:xfrm>
            <a:off x="6684065" y="3993297"/>
            <a:ext cx="1336813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400" dirty="0" smtClean="0"/>
              <a:t>+ H</a:t>
            </a:r>
            <a:r>
              <a:rPr lang="sl-SI" sz="2400" baseline="-25000" dirty="0" smtClean="0"/>
              <a:t>2</a:t>
            </a:r>
            <a:r>
              <a:rPr lang="sl-SI" sz="2400" dirty="0" smtClean="0"/>
              <a:t>O(l)</a:t>
            </a:r>
            <a:endParaRPr lang="sl-SI" sz="2400" dirty="0"/>
          </a:p>
        </p:txBody>
      </p:sp>
      <p:sp>
        <p:nvSpPr>
          <p:cNvPr id="26" name="Desna puščica 25"/>
          <p:cNvSpPr/>
          <p:nvPr/>
        </p:nvSpPr>
        <p:spPr>
          <a:xfrm rot="3826954">
            <a:off x="7841974" y="4875143"/>
            <a:ext cx="1381539" cy="10530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7" name="PoljeZBesedilom 26"/>
          <p:cNvSpPr txBox="1"/>
          <p:nvPr/>
        </p:nvSpPr>
        <p:spPr>
          <a:xfrm>
            <a:off x="9054548" y="5811679"/>
            <a:ext cx="2345635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l-SI" sz="2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EKSOTERMNA REAKCIJA</a:t>
            </a:r>
            <a:endParaRPr lang="sl-SI" sz="20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08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12" grpId="0"/>
      <p:bldP spid="13" grpId="0"/>
      <p:bldP spid="14" grpId="0" animBg="1"/>
      <p:bldP spid="15" grpId="0" animBg="1"/>
      <p:bldP spid="18" grpId="0" animBg="1"/>
      <p:bldP spid="19" grpId="0"/>
      <p:bldP spid="22" grpId="0" animBg="1"/>
      <p:bldP spid="25" grpId="0" animBg="1"/>
    </p:bld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14</TotalTime>
  <Words>368</Words>
  <Application>Microsoft Office PowerPoint</Application>
  <PresentationFormat>Širokozaslonsko</PresentationFormat>
  <Paragraphs>51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Tw Cen MT</vt:lpstr>
      <vt:lpstr>Wingdings</vt:lpstr>
      <vt:lpstr>Kapljica</vt:lpstr>
      <vt:lpstr>ZEMELJSKA SKORJA</vt:lpstr>
      <vt:lpstr>PowerPointova predstavitev</vt:lpstr>
      <vt:lpstr>3. SAMORODNI ELEMENTI</vt:lpstr>
      <vt:lpstr>4. Zemeljska skorja (v njej je 90 elementov, večinoma so vezani v spojine)</vt:lpstr>
      <vt:lpstr>PowerPointova predstavitev</vt:lpstr>
      <vt:lpstr>5. Apnenec je sedimentna kamnina, ki je večinoma iz kalcijevega karbonata – caco3</vt:lpstr>
      <vt:lpstr>6. Iz apnenca pridobivamo žgano in gašeno apno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ZEMELJSKA SKORJA</dc:title>
  <dc:creator>Anja</dc:creator>
  <cp:lastModifiedBy>Anja</cp:lastModifiedBy>
  <cp:revision>4</cp:revision>
  <dcterms:created xsi:type="dcterms:W3CDTF">2020-05-25T08:22:36Z</dcterms:created>
  <dcterms:modified xsi:type="dcterms:W3CDTF">2020-05-25T08:36:47Z</dcterms:modified>
</cp:coreProperties>
</file>