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63" r:id="rId4"/>
    <p:sldId id="264" r:id="rId5"/>
    <p:sldId id="258" r:id="rId6"/>
    <p:sldId id="259" r:id="rId7"/>
    <p:sldId id="262" r:id="rId8"/>
    <p:sldId id="265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6600FF"/>
    <a:srgbClr val="FF33CC"/>
    <a:srgbClr val="CC00FF"/>
    <a:srgbClr val="FF6600"/>
    <a:srgbClr val="CC00CC"/>
    <a:srgbClr val="CC99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AFA3-736E-4A8E-8095-307116E33549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084B1-E6AB-4235-94F1-B3E10B580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CE90B-37DA-4A06-A7A2-27EAC8B0425C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16F-7FC0-476D-87A9-EFA6F163E06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16F-7FC0-476D-87A9-EFA6F163E066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16F-7FC0-476D-87A9-EFA6F163E066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16F-7FC0-476D-87A9-EFA6F163E066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16F-7FC0-476D-87A9-EFA6F163E066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16F-7FC0-476D-87A9-EFA6F163E066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16F-7FC0-476D-87A9-EFA6F163E066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16F-7FC0-476D-87A9-EFA6F163E066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16F-7FC0-476D-87A9-EFA6F163E066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499D6-2B6A-4324-851E-95984330400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B102D1-687D-42B3-89C3-E26DEC9A4CE1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31224" cy="42065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10" name="Ograda vsebine 9"/>
          <p:cNvSpPr>
            <a:spLocks noGrp="1"/>
          </p:cNvSpPr>
          <p:nvPr>
            <p:ph idx="1"/>
          </p:nvPr>
        </p:nvSpPr>
        <p:spPr>
          <a:xfrm>
            <a:off x="457200" y="1935480"/>
            <a:ext cx="7715200" cy="4389120"/>
          </a:xfrm>
        </p:spPr>
        <p:txBody>
          <a:bodyPr/>
          <a:lstStyle/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pic>
        <p:nvPicPr>
          <p:cNvPr id="11" name="Slika 10" descr="Best 49+ Open Book PowerPoint Background on HipWallpaper ..."/>
          <p:cNvPicPr/>
          <p:nvPr/>
        </p:nvPicPr>
        <p:blipFill>
          <a:blip r:embed="rId3" cstate="print"/>
          <a:srcRect b="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jeni pravokotnik 11"/>
          <p:cNvSpPr/>
          <p:nvPr/>
        </p:nvSpPr>
        <p:spPr>
          <a:xfrm rot="21326916">
            <a:off x="4653603" y="939722"/>
            <a:ext cx="3181218" cy="11238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Segoe Script" pitchFamily="34" charset="0"/>
              </a:rPr>
              <a:t>TONE  PAVČEK: 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Segoe Script" pitchFamily="34" charset="0"/>
              </a:rPr>
              <a:t>PRAVA  PESEM</a:t>
            </a:r>
            <a:endParaRPr lang="sl-SI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13" name="Slika 12" descr="Tone Pavček, zvest ljudem in življenj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0262">
            <a:off x="4874919" y="2169538"/>
            <a:ext cx="3210587" cy="260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Book Background for PowerPoint | PowerPoint Background &amp; Templates ...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5"/>
            <a:ext cx="9144000" cy="65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539552" y="764704"/>
            <a:ext cx="37444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/>
              <a:t> </a:t>
            </a:r>
            <a:r>
              <a:rPr lang="sl-SI" sz="1600" dirty="0" smtClean="0">
                <a:latin typeface="+mj-lt"/>
              </a:rPr>
              <a:t>Prava  pesem  se  piše  sama,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prava  pesem  se  bere  sama,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prava  pesem  je  kakor  mama,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od  življenja  samega  dana,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z  rano  in  rožo  zaznamovana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in  ena  sama.</a:t>
            </a:r>
            <a:endParaRPr lang="sl-SI" sz="1600" dirty="0">
              <a:latin typeface="+mj-lt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83568" y="2420888"/>
            <a:ext cx="3744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dirty="0" smtClean="0">
                <a:latin typeface="+mj-lt"/>
              </a:rPr>
              <a:t>Prava  pesem  se  piše  zjutraj,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prava  pesem  se  piše  čez  dan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in  se  piše,  kadar  se  piše  seveda,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na  večer  in  se  piše  ponoči,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prava  pesem  se  piše  noč  in  dan,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prava  pesem  se  piše,  kadar  ni  môči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srcu  biti  nič  drugega  kakor  beseda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in  </a:t>
            </a:r>
            <a:r>
              <a:rPr lang="sl-SI" sz="1600" dirty="0" err="1" smtClean="0">
                <a:latin typeface="+mj-lt"/>
              </a:rPr>
              <a:t>vsebeseda</a:t>
            </a:r>
            <a:r>
              <a:rPr lang="sl-SI" sz="1600" dirty="0" smtClean="0">
                <a:latin typeface="+mj-lt"/>
              </a:rPr>
              <a:t>.</a:t>
            </a:r>
            <a:endParaRPr lang="sl-SI" sz="1600" dirty="0"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683568" y="4581128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dirty="0" smtClean="0">
                <a:latin typeface="+mj-lt"/>
              </a:rPr>
              <a:t>Šele  potem,  če  ti  sreča  v  besedo  kane,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šele  potem,  če  beseda  </a:t>
            </a:r>
            <a:r>
              <a:rPr lang="sl-SI" sz="1600" dirty="0" err="1" smtClean="0">
                <a:latin typeface="+mj-lt"/>
              </a:rPr>
              <a:t>beseda</a:t>
            </a:r>
            <a:r>
              <a:rPr lang="sl-SI" sz="1600" dirty="0" smtClean="0">
                <a:latin typeface="+mj-lt"/>
              </a:rPr>
              <a:t>  ostane,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šele  potem,  če  ti  je  kdo  ne  ukrade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in  če  med  </a:t>
            </a:r>
            <a:r>
              <a:rPr lang="sl-SI" sz="1600" dirty="0" err="1" smtClean="0">
                <a:latin typeface="+mj-lt"/>
              </a:rPr>
              <a:t>ničbesedami</a:t>
            </a:r>
            <a:r>
              <a:rPr lang="sl-SI" sz="1600" dirty="0" smtClean="0">
                <a:latin typeface="+mj-lt"/>
              </a:rPr>
              <a:t>  ne  propade,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pesem  (mogoče  prava)  nastane</a:t>
            </a:r>
            <a:br>
              <a:rPr lang="sl-SI" sz="1600" dirty="0" smtClean="0">
                <a:latin typeface="+mj-lt"/>
              </a:rPr>
            </a:br>
            <a:r>
              <a:rPr lang="sl-SI" sz="1600" dirty="0" smtClean="0">
                <a:latin typeface="+mj-lt"/>
              </a:rPr>
              <a:t>zate  in  zame.</a:t>
            </a:r>
            <a:endParaRPr lang="sl-SI" sz="1600" dirty="0">
              <a:latin typeface="+mj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716016" y="2492896"/>
            <a:ext cx="3312368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600" b="1" dirty="0" smtClean="0">
                <a:solidFill>
                  <a:srgbClr val="FF0000"/>
                </a:solidFill>
                <a:latin typeface="+mj-lt"/>
              </a:rPr>
              <a:t>PESEM</a:t>
            </a:r>
            <a:r>
              <a:rPr lang="sl-SI" sz="1600" dirty="0" smtClean="0">
                <a:latin typeface="+mj-lt"/>
              </a:rPr>
              <a:t>  je  </a:t>
            </a:r>
            <a:r>
              <a:rPr lang="sl-SI" sz="1600" b="1" dirty="0" smtClean="0">
                <a:latin typeface="+mj-lt"/>
              </a:rPr>
              <a:t>krajše</a:t>
            </a:r>
            <a:r>
              <a:rPr lang="sl-SI" sz="1600" dirty="0" smtClean="0">
                <a:latin typeface="+mj-lt"/>
              </a:rPr>
              <a:t> besedilo,  </a:t>
            </a:r>
          </a:p>
          <a:p>
            <a:pPr algn="ctr"/>
            <a:r>
              <a:rPr lang="sl-SI" sz="1600" dirty="0" smtClean="0">
                <a:latin typeface="+mj-lt"/>
              </a:rPr>
              <a:t>ki  je  </a:t>
            </a:r>
            <a:r>
              <a:rPr lang="sl-SI" sz="1600" b="1" dirty="0" smtClean="0">
                <a:latin typeface="+mj-lt"/>
              </a:rPr>
              <a:t>napisano  v  verzih</a:t>
            </a:r>
            <a:r>
              <a:rPr lang="sl-SI" sz="1600" dirty="0" smtClean="0">
                <a:latin typeface="+mj-lt"/>
              </a:rPr>
              <a:t>.  </a:t>
            </a:r>
          </a:p>
          <a:p>
            <a:pPr algn="ctr"/>
            <a:r>
              <a:rPr lang="sl-SI" sz="1600" dirty="0" smtClean="0">
                <a:latin typeface="+mj-lt"/>
              </a:rPr>
              <a:t>Lahko  izraža  </a:t>
            </a:r>
          </a:p>
          <a:p>
            <a:pPr algn="ctr"/>
            <a:r>
              <a:rPr lang="sl-SI" sz="1600" dirty="0" smtClean="0">
                <a:latin typeface="+mj-lt"/>
              </a:rPr>
              <a:t>osebna  čustva  in  misli  </a:t>
            </a:r>
            <a:r>
              <a:rPr lang="sl-SI" sz="1600" b="1" dirty="0" smtClean="0">
                <a:latin typeface="+mj-lt"/>
              </a:rPr>
              <a:t>pesnika</a:t>
            </a:r>
            <a:r>
              <a:rPr lang="sl-SI" sz="1600" dirty="0" smtClean="0">
                <a:latin typeface="+mj-lt"/>
              </a:rPr>
              <a:t>.  </a:t>
            </a:r>
          </a:p>
          <a:p>
            <a:pPr algn="ctr"/>
            <a:r>
              <a:rPr lang="sl-SI" sz="1600" dirty="0" smtClean="0">
                <a:latin typeface="+mj-lt"/>
              </a:rPr>
              <a:t>Ima  </a:t>
            </a:r>
            <a:r>
              <a:rPr lang="sl-SI" sz="1600" b="1" dirty="0" smtClean="0">
                <a:latin typeface="+mj-lt"/>
              </a:rPr>
              <a:t>kitice</a:t>
            </a:r>
            <a:r>
              <a:rPr lang="sl-SI" sz="1600" dirty="0" smtClean="0">
                <a:latin typeface="+mj-lt"/>
              </a:rPr>
              <a:t>  in  </a:t>
            </a:r>
            <a:r>
              <a:rPr lang="sl-SI" sz="1600" b="1" dirty="0" smtClean="0">
                <a:latin typeface="+mj-lt"/>
              </a:rPr>
              <a:t>verze</a:t>
            </a:r>
            <a:r>
              <a:rPr lang="sl-SI" sz="1600" dirty="0" smtClean="0">
                <a:latin typeface="+mj-lt"/>
              </a:rPr>
              <a:t>,  </a:t>
            </a:r>
          </a:p>
          <a:p>
            <a:pPr algn="ctr"/>
            <a:r>
              <a:rPr lang="sl-SI" sz="1600" dirty="0" smtClean="0">
                <a:latin typeface="+mj-lt"/>
              </a:rPr>
              <a:t>pogosta  je  tudi  </a:t>
            </a:r>
            <a:r>
              <a:rPr lang="sl-SI" sz="1600" b="1" dirty="0" smtClean="0">
                <a:latin typeface="+mj-lt"/>
              </a:rPr>
              <a:t>rima</a:t>
            </a:r>
            <a:r>
              <a:rPr lang="sl-SI" sz="1600" dirty="0" smtClean="0">
                <a:latin typeface="+mj-lt"/>
              </a:rPr>
              <a:t>.</a:t>
            </a:r>
            <a:endParaRPr lang="sl-SI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Book Background for PowerPoint | PowerPoint Background &amp; Templates ...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5"/>
            <a:ext cx="9144000" cy="65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755576" y="177281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000" dirty="0" smtClean="0">
                <a:latin typeface="+mj-lt"/>
              </a:rPr>
              <a:t>Pesnik  pripoveduje  o  tem,  </a:t>
            </a:r>
            <a:r>
              <a:rPr lang="sl-SI" sz="2000" b="1" dirty="0" smtClean="0">
                <a:solidFill>
                  <a:srgbClr val="FF0000"/>
                </a:solidFill>
                <a:latin typeface="+mj-lt"/>
              </a:rPr>
              <a:t>kako</a:t>
            </a:r>
            <a:r>
              <a:rPr lang="sl-SI" sz="2000" dirty="0" smtClean="0">
                <a:latin typeface="+mj-lt"/>
              </a:rPr>
              <a:t>,  </a:t>
            </a:r>
            <a:r>
              <a:rPr lang="sl-SI" sz="2000" b="1" dirty="0" smtClean="0">
                <a:solidFill>
                  <a:srgbClr val="6600FF"/>
                </a:solidFill>
                <a:latin typeface="+mj-lt"/>
              </a:rPr>
              <a:t>kdaj</a:t>
            </a:r>
            <a:r>
              <a:rPr lang="sl-SI" sz="2000" dirty="0" smtClean="0">
                <a:latin typeface="+mj-lt"/>
              </a:rPr>
              <a:t>  in  </a:t>
            </a:r>
            <a:r>
              <a:rPr lang="sl-SI" sz="2000" b="1" dirty="0" smtClean="0">
                <a:solidFill>
                  <a:srgbClr val="CC00CC"/>
                </a:solidFill>
                <a:latin typeface="+mj-lt"/>
              </a:rPr>
              <a:t>pod  katerimi  pogoji </a:t>
            </a:r>
            <a:r>
              <a:rPr lang="sl-SI" sz="2000" dirty="0" smtClean="0">
                <a:latin typeface="+mj-lt"/>
              </a:rPr>
              <a:t> nastane  prava  pesem  za  bralca  in  pesnika.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572000" y="1484784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sl-SI" sz="2000" b="1" dirty="0" smtClean="0">
                <a:solidFill>
                  <a:srgbClr val="FF33CC"/>
                </a:solidFill>
                <a:latin typeface="+mj-lt"/>
              </a:rPr>
              <a:t>kitica</a:t>
            </a:r>
            <a:r>
              <a:rPr lang="sl-SI" sz="2000" dirty="0" smtClean="0">
                <a:solidFill>
                  <a:srgbClr val="FF33CC"/>
                </a:solidFill>
                <a:latin typeface="+mj-lt"/>
              </a:rPr>
              <a:t>: 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pesem  se  porodi  v  navdihu,  pritegne  bralca, 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je  enkratna  in  neponovljiva,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zaznamuje  jo  življenje 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z  bolečino,  žalostjo, trpljenjem 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in  veseljem, radostjo, smehom 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(</a:t>
            </a:r>
            <a:r>
              <a:rPr lang="sl-SI" sz="2000" i="1" dirty="0" smtClean="0">
                <a:latin typeface="+mj-lt"/>
              </a:rPr>
              <a:t>je z rano in rožo zaznamovana</a:t>
            </a:r>
            <a:r>
              <a:rPr lang="sl-SI" sz="2000" dirty="0" smtClean="0">
                <a:latin typeface="+mj-lt"/>
              </a:rPr>
              <a:t>);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331640" y="1124744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CC00FF"/>
                </a:solidFill>
                <a:latin typeface="+mj-lt"/>
              </a:rPr>
              <a:t>VSEBINA  PESMI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Book Background for PowerPoint | PowerPoint Background &amp; Templates ...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683568" y="1340768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 startAt="2"/>
            </a:pPr>
            <a:r>
              <a:rPr lang="sl-SI" sz="2000" b="1" dirty="0" smtClean="0">
                <a:solidFill>
                  <a:srgbClr val="FF33CC"/>
                </a:solidFill>
                <a:latin typeface="Calibri" pitchFamily="34" charset="0"/>
              </a:rPr>
              <a:t>kitica</a:t>
            </a:r>
            <a:r>
              <a:rPr lang="sl-SI" sz="2000" dirty="0" smtClean="0">
                <a:solidFill>
                  <a:srgbClr val="FF33CC"/>
                </a:solidFill>
                <a:latin typeface="Calibri" pitchFamily="34" charset="0"/>
              </a:rPr>
              <a:t>: 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pesem  nastaja  v  različnih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delih  dneva  oz.  takrat, 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ko  se  srce  želi  izpovedati;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355976" y="1340768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 startAt="3"/>
            </a:pPr>
            <a:r>
              <a:rPr lang="sl-SI" sz="2000" b="1" dirty="0" smtClean="0">
                <a:solidFill>
                  <a:srgbClr val="FF33CC"/>
                </a:solidFill>
                <a:latin typeface="Calibri" pitchFamily="34" charset="0"/>
              </a:rPr>
              <a:t>kitica</a:t>
            </a:r>
            <a:r>
              <a:rPr lang="sl-SI" sz="2000" dirty="0" smtClean="0">
                <a:solidFill>
                  <a:srgbClr val="FF33CC"/>
                </a:solidFill>
                <a:latin typeface="Calibri" pitchFamily="34" charset="0"/>
              </a:rPr>
              <a:t>: 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da  nastane  prava  pesem 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za  bralca  in  pesnika, 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se  morajo  izpolniti  </a:t>
            </a:r>
          </a:p>
          <a:p>
            <a:pPr marL="457200" indent="-457200" algn="ctr"/>
            <a:r>
              <a:rPr lang="sl-SI" sz="2000" dirty="0" smtClean="0">
                <a:latin typeface="+mj-lt"/>
              </a:rPr>
              <a:t>naslednji  pogoji:</a:t>
            </a:r>
          </a:p>
          <a:p>
            <a:pPr marL="457200" indent="-457200" algn="ctr"/>
            <a:r>
              <a:rPr lang="sl-SI" sz="2000" b="1" dirty="0" smtClean="0">
                <a:solidFill>
                  <a:srgbClr val="CC00FF"/>
                </a:solidFill>
                <a:latin typeface="+mj-lt"/>
              </a:rPr>
              <a:t>pesnik  mora  imeti  </a:t>
            </a:r>
          </a:p>
          <a:p>
            <a:pPr marL="457200" indent="-457200" algn="ctr"/>
            <a:r>
              <a:rPr lang="sl-SI" sz="2000" b="1" dirty="0" smtClean="0">
                <a:solidFill>
                  <a:srgbClr val="CC00FF"/>
                </a:solidFill>
                <a:latin typeface="+mj-lt"/>
              </a:rPr>
              <a:t>srečo  v  izboru  besede</a:t>
            </a:r>
            <a:r>
              <a:rPr lang="sl-SI" sz="2000" dirty="0" smtClean="0">
                <a:latin typeface="+mj-lt"/>
              </a:rPr>
              <a:t>,</a:t>
            </a:r>
          </a:p>
          <a:p>
            <a:pPr algn="ctr"/>
            <a:r>
              <a:rPr lang="sl-SI" sz="2000" b="1" dirty="0" smtClean="0">
                <a:solidFill>
                  <a:srgbClr val="FF33CC"/>
                </a:solidFill>
                <a:latin typeface="+mj-lt"/>
              </a:rPr>
              <a:t>beseda  mora  ohraniti  </a:t>
            </a:r>
          </a:p>
          <a:p>
            <a:pPr algn="ctr"/>
            <a:r>
              <a:rPr lang="sl-SI" sz="2000" b="1" dirty="0" smtClean="0">
                <a:solidFill>
                  <a:srgbClr val="FF33CC"/>
                </a:solidFill>
                <a:latin typeface="+mj-lt"/>
              </a:rPr>
              <a:t>svoj  pomen,  sporočilo,</a:t>
            </a:r>
          </a:p>
          <a:p>
            <a:pPr algn="ctr"/>
            <a:r>
              <a:rPr lang="sl-SI" sz="2000" b="1" dirty="0" smtClean="0">
                <a:solidFill>
                  <a:srgbClr val="6600FF"/>
                </a:solidFill>
                <a:latin typeface="+mj-lt"/>
              </a:rPr>
              <a:t>besede  ne  sme  nihče  ukrasti</a:t>
            </a:r>
            <a:r>
              <a:rPr lang="sl-SI" sz="2000" b="1" dirty="0" smtClean="0">
                <a:latin typeface="+mj-lt"/>
              </a:rPr>
              <a:t>,</a:t>
            </a:r>
          </a:p>
          <a:p>
            <a:pPr algn="ctr"/>
            <a:r>
              <a:rPr lang="sl-SI" sz="2000" b="1" dirty="0" smtClean="0">
                <a:solidFill>
                  <a:srgbClr val="669900"/>
                </a:solidFill>
                <a:latin typeface="+mj-lt"/>
              </a:rPr>
              <a:t>beseda  ne  sme  </a:t>
            </a:r>
          </a:p>
          <a:p>
            <a:pPr algn="ctr"/>
            <a:r>
              <a:rPr lang="sl-SI" sz="2000" b="1" dirty="0" smtClean="0">
                <a:solidFill>
                  <a:srgbClr val="669900"/>
                </a:solidFill>
                <a:latin typeface="+mj-lt"/>
              </a:rPr>
              <a:t>med  </a:t>
            </a:r>
            <a:r>
              <a:rPr lang="sl-SI" sz="2000" b="1" dirty="0" err="1" smtClean="0">
                <a:solidFill>
                  <a:srgbClr val="669900"/>
                </a:solidFill>
                <a:latin typeface="+mj-lt"/>
              </a:rPr>
              <a:t>ničbesedami</a:t>
            </a:r>
            <a:r>
              <a:rPr lang="sl-SI" sz="2000" b="1" dirty="0" smtClean="0">
                <a:solidFill>
                  <a:srgbClr val="669900"/>
                </a:solidFill>
                <a:latin typeface="+mj-lt"/>
              </a:rPr>
              <a:t>  propasti. </a:t>
            </a:r>
            <a:endParaRPr lang="sl-SI" sz="2000" b="1" dirty="0">
              <a:solidFill>
                <a:srgbClr val="6699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Analiza  pesmi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l-SI" b="1" dirty="0" smtClean="0">
                <a:solidFill>
                  <a:srgbClr val="FF0000"/>
                </a:solidFill>
                <a:latin typeface="+mj-lt"/>
              </a:rPr>
              <a:t>ZGRADBA</a:t>
            </a:r>
            <a:r>
              <a:rPr lang="sl-SI" dirty="0" smtClean="0">
                <a:latin typeface="+mj-lt"/>
              </a:rPr>
              <a:t>:  </a:t>
            </a:r>
          </a:p>
          <a:p>
            <a:pPr algn="just"/>
            <a:r>
              <a:rPr lang="sl-SI" dirty="0" smtClean="0">
                <a:latin typeface="+mj-lt"/>
              </a:rPr>
              <a:t>pesem  ima  </a:t>
            </a:r>
            <a:r>
              <a:rPr lang="sl-SI" b="1" dirty="0" smtClean="0">
                <a:solidFill>
                  <a:srgbClr val="FF0000"/>
                </a:solidFill>
                <a:latin typeface="+mj-lt"/>
              </a:rPr>
              <a:t>3  kitice</a:t>
            </a:r>
            <a:r>
              <a:rPr lang="sl-SI" dirty="0" smtClean="0">
                <a:latin typeface="+mj-lt"/>
              </a:rPr>
              <a:t>,  ki  </a:t>
            </a:r>
            <a:r>
              <a:rPr lang="sl-SI" b="1" dirty="0" smtClean="0">
                <a:solidFill>
                  <a:srgbClr val="FF0000"/>
                </a:solidFill>
                <a:latin typeface="+mj-lt"/>
              </a:rPr>
              <a:t>so  različno  dolge</a:t>
            </a:r>
            <a:r>
              <a:rPr lang="sl-SI" dirty="0" smtClean="0">
                <a:latin typeface="+mj-lt"/>
              </a:rPr>
              <a:t>: </a:t>
            </a:r>
          </a:p>
          <a:p>
            <a:pPr algn="just">
              <a:buFontTx/>
              <a:buChar char="-"/>
            </a:pPr>
            <a:r>
              <a:rPr lang="sl-SI" dirty="0" smtClean="0">
                <a:latin typeface="+mj-lt"/>
              </a:rPr>
              <a:t>1.  in  3.  kitica  obsegata  po  6  verzov/vrstic,</a:t>
            </a:r>
          </a:p>
          <a:p>
            <a:pPr algn="just">
              <a:buFontTx/>
              <a:buChar char="-"/>
            </a:pPr>
            <a:r>
              <a:rPr lang="sl-SI" dirty="0" smtClean="0">
                <a:latin typeface="+mj-lt"/>
              </a:rPr>
              <a:t>2.  kitica  obsega  8  verzov/vrstic.</a:t>
            </a:r>
          </a:p>
          <a:p>
            <a:pPr algn="just"/>
            <a:r>
              <a:rPr lang="sl-SI" dirty="0" smtClean="0">
                <a:latin typeface="+mj-lt"/>
              </a:rPr>
              <a:t>Verzi  so  različno  dolgi,  zato  rečemo,  da  je  </a:t>
            </a:r>
            <a:r>
              <a:rPr lang="sl-SI" b="1" dirty="0" smtClean="0">
                <a:latin typeface="+mj-lt"/>
              </a:rPr>
              <a:t>pesem  napisana  v  svobodni  obliki</a:t>
            </a:r>
            <a:r>
              <a:rPr lang="sl-SI" dirty="0" smtClean="0">
                <a:latin typeface="+mj-lt"/>
              </a:rPr>
              <a:t>.</a:t>
            </a:r>
          </a:p>
          <a:p>
            <a:pPr algn="just"/>
            <a:endParaRPr lang="sl-SI" dirty="0" smtClean="0">
              <a:latin typeface="+mj-lt"/>
            </a:endParaRPr>
          </a:p>
          <a:p>
            <a:pPr algn="just"/>
            <a:r>
              <a:rPr lang="sl-SI" b="1" dirty="0" smtClean="0">
                <a:solidFill>
                  <a:srgbClr val="6600FF"/>
                </a:solidFill>
                <a:latin typeface="+mj-lt"/>
              </a:rPr>
              <a:t>RIMA</a:t>
            </a:r>
            <a:r>
              <a:rPr lang="sl-SI" dirty="0" smtClean="0">
                <a:latin typeface="+mj-lt"/>
              </a:rPr>
              <a:t>  je  v  pesmi  prisotna:  </a:t>
            </a:r>
          </a:p>
          <a:p>
            <a:pPr algn="just">
              <a:buFontTx/>
              <a:buChar char="-"/>
            </a:pPr>
            <a:r>
              <a:rPr lang="sl-SI" dirty="0" smtClean="0">
                <a:latin typeface="+mj-lt"/>
              </a:rPr>
              <a:t>s</a:t>
            </a:r>
            <a:r>
              <a:rPr lang="sl-SI" b="1" dirty="0" smtClean="0">
                <a:solidFill>
                  <a:srgbClr val="6600FF"/>
                </a:solidFill>
                <a:latin typeface="+mj-lt"/>
              </a:rPr>
              <a:t>ama</a:t>
            </a:r>
            <a:r>
              <a:rPr lang="sl-SI" dirty="0" smtClean="0">
                <a:latin typeface="+mj-lt"/>
              </a:rPr>
              <a:t> – m</a:t>
            </a:r>
            <a:r>
              <a:rPr lang="sl-SI" b="1" dirty="0" smtClean="0">
                <a:solidFill>
                  <a:srgbClr val="6600FF"/>
                </a:solidFill>
                <a:latin typeface="+mj-lt"/>
              </a:rPr>
              <a:t>ama</a:t>
            </a:r>
          </a:p>
          <a:p>
            <a:pPr algn="just">
              <a:buFontTx/>
              <a:buChar char="-"/>
            </a:pPr>
            <a:r>
              <a:rPr lang="sl-SI" dirty="0" smtClean="0">
                <a:latin typeface="+mj-lt"/>
              </a:rPr>
              <a:t>d</a:t>
            </a:r>
            <a:r>
              <a:rPr lang="sl-SI" b="1" dirty="0" smtClean="0">
                <a:solidFill>
                  <a:srgbClr val="FF33CC"/>
                </a:solidFill>
                <a:latin typeface="+mj-lt"/>
              </a:rPr>
              <a:t>ana</a:t>
            </a:r>
            <a:r>
              <a:rPr lang="sl-SI" dirty="0" smtClean="0">
                <a:latin typeface="+mj-lt"/>
              </a:rPr>
              <a:t> – zaznamov</a:t>
            </a:r>
            <a:r>
              <a:rPr lang="sl-SI" b="1" dirty="0" smtClean="0">
                <a:solidFill>
                  <a:srgbClr val="FF33CC"/>
                </a:solidFill>
                <a:latin typeface="+mj-lt"/>
              </a:rPr>
              <a:t>ana</a:t>
            </a:r>
          </a:p>
          <a:p>
            <a:pPr algn="just">
              <a:buFontTx/>
              <a:buChar char="-"/>
            </a:pPr>
            <a:r>
              <a:rPr lang="sl-SI" dirty="0" smtClean="0">
                <a:latin typeface="+mj-lt"/>
              </a:rPr>
              <a:t>pon</a:t>
            </a:r>
            <a:r>
              <a:rPr lang="sl-SI" b="1" dirty="0" smtClean="0">
                <a:solidFill>
                  <a:srgbClr val="669900"/>
                </a:solidFill>
                <a:latin typeface="+mj-lt"/>
              </a:rPr>
              <a:t>oči</a:t>
            </a:r>
            <a:r>
              <a:rPr lang="sl-SI" dirty="0" smtClean="0">
                <a:latin typeface="+mj-lt"/>
              </a:rPr>
              <a:t> – m</a:t>
            </a:r>
            <a:r>
              <a:rPr lang="sl-SI" b="1" dirty="0" smtClean="0">
                <a:solidFill>
                  <a:srgbClr val="669900"/>
                </a:solidFill>
                <a:latin typeface="+mj-lt"/>
              </a:rPr>
              <a:t>oči</a:t>
            </a:r>
          </a:p>
          <a:p>
            <a:pPr algn="just">
              <a:buFontTx/>
              <a:buChar char="-"/>
            </a:pPr>
            <a:r>
              <a:rPr lang="sl-SI" dirty="0" smtClean="0">
                <a:latin typeface="+mj-lt"/>
              </a:rPr>
              <a:t>k</a:t>
            </a:r>
            <a:r>
              <a:rPr lang="sl-SI" b="1" dirty="0" smtClean="0">
                <a:solidFill>
                  <a:srgbClr val="7030A0"/>
                </a:solidFill>
                <a:latin typeface="+mj-lt"/>
              </a:rPr>
              <a:t>ane</a:t>
            </a:r>
            <a:r>
              <a:rPr lang="sl-SI" dirty="0" smtClean="0">
                <a:latin typeface="+mj-lt"/>
              </a:rPr>
              <a:t> – ost</a:t>
            </a:r>
            <a:r>
              <a:rPr lang="sl-SI" b="1" dirty="0" smtClean="0">
                <a:solidFill>
                  <a:srgbClr val="7030A0"/>
                </a:solidFill>
                <a:latin typeface="+mj-lt"/>
              </a:rPr>
              <a:t>ane</a:t>
            </a:r>
            <a:r>
              <a:rPr lang="sl-SI" dirty="0" smtClean="0">
                <a:latin typeface="+mj-lt"/>
              </a:rPr>
              <a:t> – nast</a:t>
            </a:r>
            <a:r>
              <a:rPr lang="sl-SI" b="1" dirty="0" smtClean="0">
                <a:solidFill>
                  <a:srgbClr val="7030A0"/>
                </a:solidFill>
                <a:latin typeface="+mj-lt"/>
              </a:rPr>
              <a:t>ane</a:t>
            </a:r>
          </a:p>
          <a:p>
            <a:pPr algn="just">
              <a:buFontTx/>
              <a:buChar char="-"/>
            </a:pPr>
            <a:r>
              <a:rPr lang="sl-SI" dirty="0" smtClean="0">
                <a:latin typeface="+mj-lt"/>
              </a:rPr>
              <a:t>ukr</a:t>
            </a:r>
            <a:r>
              <a:rPr lang="sl-SI" b="1" dirty="0" smtClean="0">
                <a:solidFill>
                  <a:srgbClr val="CC00FF"/>
                </a:solidFill>
                <a:latin typeface="+mj-lt"/>
              </a:rPr>
              <a:t>ade</a:t>
            </a:r>
            <a:r>
              <a:rPr lang="sl-SI" b="1" dirty="0" smtClean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– prop</a:t>
            </a:r>
            <a:r>
              <a:rPr lang="sl-SI" b="1" dirty="0" smtClean="0">
                <a:solidFill>
                  <a:srgbClr val="CC00FF"/>
                </a:solidFill>
                <a:latin typeface="+mj-lt"/>
              </a:rPr>
              <a:t>ade</a:t>
            </a:r>
          </a:p>
          <a:p>
            <a:pPr>
              <a:buFontTx/>
              <a:buChar char="-"/>
            </a:pPr>
            <a:endParaRPr lang="sl-SI" dirty="0" smtClean="0"/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6" name="Slika 5" descr="Book Sticker for iOS &amp; Android | GIPH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73016"/>
            <a:ext cx="250316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sl-SI" sz="3200" dirty="0" smtClean="0"/>
              <a:t>Pesniška  sredstva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l-SI" b="1" dirty="0" smtClean="0">
                <a:solidFill>
                  <a:srgbClr val="FF33CC"/>
                </a:solidFill>
                <a:latin typeface="+mj-lt"/>
              </a:rPr>
              <a:t>OKRASNI  PRIDEVEK</a:t>
            </a:r>
            <a:r>
              <a:rPr lang="sl-SI" dirty="0" smtClean="0">
                <a:latin typeface="+mj-lt"/>
              </a:rPr>
              <a:t>:</a:t>
            </a:r>
          </a:p>
          <a:p>
            <a:pPr algn="just">
              <a:buFontTx/>
              <a:buChar char="-"/>
            </a:pPr>
            <a:r>
              <a:rPr lang="sl-SI" b="1" dirty="0" smtClean="0">
                <a:solidFill>
                  <a:srgbClr val="FF33CC"/>
                </a:solidFill>
                <a:latin typeface="+mj-lt"/>
              </a:rPr>
              <a:t>Prava</a:t>
            </a:r>
            <a:r>
              <a:rPr lang="sl-SI" dirty="0" smtClean="0">
                <a:latin typeface="+mj-lt"/>
              </a:rPr>
              <a:t>  pesem …</a:t>
            </a:r>
          </a:p>
          <a:p>
            <a:pPr algn="just">
              <a:buFont typeface="Arial" pitchFamily="34" charset="0"/>
              <a:buChar char="•"/>
            </a:pPr>
            <a:r>
              <a:rPr lang="sl-SI" b="1" dirty="0" smtClean="0">
                <a:solidFill>
                  <a:srgbClr val="CC00CC"/>
                </a:solidFill>
                <a:latin typeface="+mj-lt"/>
              </a:rPr>
              <a:t>PRIMERA/KOMPARACIJA</a:t>
            </a:r>
            <a:r>
              <a:rPr lang="sl-SI" dirty="0" smtClean="0">
                <a:latin typeface="+mj-lt"/>
              </a:rPr>
              <a:t>:</a:t>
            </a:r>
          </a:p>
          <a:p>
            <a:pPr algn="just">
              <a:buFontTx/>
              <a:buChar char="-"/>
            </a:pPr>
            <a:r>
              <a:rPr lang="sl-SI" dirty="0" smtClean="0">
                <a:latin typeface="+mj-lt"/>
              </a:rPr>
              <a:t>prava  pesem  je  </a:t>
            </a:r>
            <a:r>
              <a:rPr lang="sl-SI" b="1" dirty="0" smtClean="0">
                <a:solidFill>
                  <a:srgbClr val="CC00CC"/>
                </a:solidFill>
                <a:latin typeface="+mj-lt"/>
              </a:rPr>
              <a:t>kakor</a:t>
            </a:r>
            <a:r>
              <a:rPr lang="sl-SI" dirty="0" smtClean="0">
                <a:latin typeface="+mj-lt"/>
              </a:rPr>
              <a:t>  mama …</a:t>
            </a:r>
          </a:p>
          <a:p>
            <a:pPr algn="just">
              <a:buFontTx/>
              <a:buChar char="-"/>
            </a:pPr>
            <a:r>
              <a:rPr lang="sl-SI" dirty="0" smtClean="0">
                <a:latin typeface="+mj-lt"/>
              </a:rPr>
              <a:t>kadar  ni  moči  srcu  biti  nič  drugega  </a:t>
            </a:r>
            <a:r>
              <a:rPr lang="sl-SI" b="1" dirty="0" smtClean="0">
                <a:solidFill>
                  <a:srgbClr val="CC00CC"/>
                </a:solidFill>
                <a:latin typeface="+mj-lt"/>
              </a:rPr>
              <a:t>kakor</a:t>
            </a:r>
            <a:r>
              <a:rPr lang="sl-SI" dirty="0" smtClean="0">
                <a:latin typeface="+mj-lt"/>
              </a:rPr>
              <a:t>  beseda </a:t>
            </a:r>
          </a:p>
          <a:p>
            <a:pPr algn="just">
              <a:buFont typeface="Arial" pitchFamily="34" charset="0"/>
              <a:buChar char="•"/>
            </a:pPr>
            <a:r>
              <a:rPr lang="sl-SI" b="1" dirty="0" smtClean="0">
                <a:solidFill>
                  <a:srgbClr val="FF6600"/>
                </a:solidFill>
                <a:latin typeface="+mj-lt"/>
              </a:rPr>
              <a:t>NOVOTVORBE/NEOLOGIZMI</a:t>
            </a:r>
            <a:r>
              <a:rPr lang="sl-SI" dirty="0" smtClean="0">
                <a:latin typeface="+mj-lt"/>
              </a:rPr>
              <a:t>:  so  na  novo  tvorjene  besede,  ki  si  jih  izmisli pesnik  sam  (</a:t>
            </a:r>
            <a:r>
              <a:rPr lang="sl-SI" dirty="0" err="1" smtClean="0">
                <a:latin typeface="+mj-lt"/>
              </a:rPr>
              <a:t>vsebeseda</a:t>
            </a:r>
            <a:r>
              <a:rPr lang="sl-SI" dirty="0" smtClean="0">
                <a:latin typeface="+mj-lt"/>
              </a:rPr>
              <a:t>,  </a:t>
            </a:r>
            <a:r>
              <a:rPr lang="sl-SI" dirty="0" err="1" smtClean="0">
                <a:latin typeface="+mj-lt"/>
              </a:rPr>
              <a:t>ničbeseda</a:t>
            </a:r>
            <a:r>
              <a:rPr lang="sl-SI" dirty="0" smtClean="0">
                <a:latin typeface="+mj-lt"/>
              </a:rPr>
              <a:t>).</a:t>
            </a:r>
          </a:p>
          <a:p>
            <a:pPr algn="just">
              <a:buFontTx/>
              <a:buChar char="-"/>
            </a:pPr>
            <a:r>
              <a:rPr lang="sl-SI" b="1" i="1" dirty="0" err="1" smtClean="0">
                <a:solidFill>
                  <a:srgbClr val="FF6600"/>
                </a:solidFill>
                <a:latin typeface="+mj-lt"/>
              </a:rPr>
              <a:t>vsebeseda</a:t>
            </a:r>
            <a:r>
              <a:rPr lang="sl-SI" i="1" dirty="0" smtClean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– beseda,  ki  vse  obsega,  pomeni</a:t>
            </a:r>
          </a:p>
          <a:p>
            <a:pPr algn="just">
              <a:buFontTx/>
              <a:buChar char="-"/>
            </a:pPr>
            <a:r>
              <a:rPr lang="sl-SI" b="1" i="1" dirty="0" err="1" smtClean="0">
                <a:solidFill>
                  <a:srgbClr val="FF6600"/>
                </a:solidFill>
                <a:latin typeface="+mj-lt"/>
              </a:rPr>
              <a:t>ničbeseda</a:t>
            </a:r>
            <a:r>
              <a:rPr lang="sl-SI" dirty="0" smtClean="0">
                <a:latin typeface="+mj-lt"/>
              </a:rPr>
              <a:t> – beseda,  ki  nima  smisla,  pomena</a:t>
            </a:r>
          </a:p>
          <a:p>
            <a:pPr algn="just">
              <a:buNone/>
            </a:pPr>
            <a:endParaRPr lang="sl-SI" dirty="0" smtClean="0">
              <a:latin typeface="+mj-lt"/>
            </a:endParaRPr>
          </a:p>
          <a:p>
            <a:pPr algn="just">
              <a:buFontTx/>
              <a:buChar char="-"/>
            </a:pPr>
            <a:endParaRPr lang="sl-SI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92696"/>
            <a:ext cx="8147248" cy="563190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sl-SI" b="1" dirty="0" smtClean="0">
                <a:solidFill>
                  <a:srgbClr val="CC00FF"/>
                </a:solidFill>
                <a:latin typeface="+mj-lt"/>
              </a:rPr>
              <a:t>POOSEBITEV</a:t>
            </a:r>
          </a:p>
          <a:p>
            <a:pPr algn="just">
              <a:buFontTx/>
              <a:buChar char="-"/>
            </a:pPr>
            <a:r>
              <a:rPr lang="sl-SI" dirty="0" smtClean="0">
                <a:latin typeface="+mj-lt"/>
              </a:rPr>
              <a:t>… če  ti  sreča  v  besedo  kane …</a:t>
            </a:r>
          </a:p>
          <a:p>
            <a:pPr algn="just">
              <a:buNone/>
            </a:pPr>
            <a:endParaRPr lang="sl-SI" b="1" dirty="0" smtClean="0">
              <a:solidFill>
                <a:srgbClr val="669900"/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sl-SI" b="1" dirty="0" smtClean="0">
                <a:solidFill>
                  <a:srgbClr val="669900"/>
                </a:solidFill>
                <a:latin typeface="+mj-lt"/>
              </a:rPr>
              <a:t>BESEDE  S  PRENESENIM  POMENOM/METAFORE:</a:t>
            </a:r>
          </a:p>
          <a:p>
            <a:pPr algn="just">
              <a:buNone/>
            </a:pPr>
            <a:r>
              <a:rPr lang="sl-SI" dirty="0" smtClean="0">
                <a:solidFill>
                  <a:srgbClr val="669900"/>
                </a:solidFill>
                <a:latin typeface="+mj-lt"/>
              </a:rPr>
              <a:t>-</a:t>
            </a:r>
            <a:r>
              <a:rPr lang="sl-SI" dirty="0" smtClean="0">
                <a:latin typeface="+mj-lt"/>
              </a:rPr>
              <a:t>  z  rano  in  rožo  zaznamovana – pesem  lahko  zaznamuje  bolečina,  trpljenje,  veselje,  radost …</a:t>
            </a:r>
          </a:p>
          <a:p>
            <a:endParaRPr lang="sl-SI" dirty="0"/>
          </a:p>
        </p:txBody>
      </p:sp>
      <p:pic>
        <p:nvPicPr>
          <p:cNvPr id="10" name="Slika 9" descr="Spiritual Quot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309634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sl-SI" sz="3200" dirty="0" smtClean="0"/>
              <a:t>Vrsta  pesmi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935480"/>
            <a:ext cx="8640960" cy="4389120"/>
          </a:xfrm>
        </p:spPr>
        <p:txBody>
          <a:bodyPr/>
          <a:lstStyle/>
          <a:p>
            <a:pPr algn="just"/>
            <a:r>
              <a:rPr lang="sl-SI" b="1" dirty="0" smtClean="0">
                <a:solidFill>
                  <a:srgbClr val="FF0000"/>
                </a:solidFill>
                <a:latin typeface="+mj-lt"/>
              </a:rPr>
              <a:t>Gre  za  </a:t>
            </a:r>
            <a:r>
              <a:rPr lang="sl-SI" b="1" u="sng" dirty="0" smtClean="0">
                <a:solidFill>
                  <a:srgbClr val="FF0000"/>
                </a:solidFill>
                <a:latin typeface="+mj-lt"/>
              </a:rPr>
              <a:t>LIRSKO OZ. IZPOVEDNO PESEM</a:t>
            </a:r>
            <a:r>
              <a:rPr lang="sl-SI" b="1" dirty="0" smtClean="0">
                <a:solidFill>
                  <a:srgbClr val="FF0000"/>
                </a:solidFill>
                <a:latin typeface="+mj-lt"/>
              </a:rPr>
              <a:t>,  ki  pomeni ubeseditev  človekovega notranjega sveta, izpovedovanje občutij,  razmišljanj  in  predstav (misli, čustev, razpoloženj).</a:t>
            </a:r>
            <a:endParaRPr lang="sl-SI" dirty="0" smtClean="0">
              <a:solidFill>
                <a:srgbClr val="FF0000"/>
              </a:solidFill>
              <a:latin typeface="+mj-lt"/>
            </a:endParaRPr>
          </a:p>
          <a:p>
            <a:endParaRPr lang="sl-SI" dirty="0"/>
          </a:p>
        </p:txBody>
      </p:sp>
      <p:pic>
        <p:nvPicPr>
          <p:cNvPr id="4" name="Slika 3" descr="Large Red Roses Clipart Element | Rose flower pictures, Rose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61048"/>
            <a:ext cx="460851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385</Words>
  <Application>Microsoft Office PowerPoint</Application>
  <PresentationFormat>Diaprojekcija na zaslonu (4:3)</PresentationFormat>
  <Paragraphs>79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Potek</vt:lpstr>
      <vt:lpstr>Diapozitiv 1</vt:lpstr>
      <vt:lpstr>Diapozitiv 2</vt:lpstr>
      <vt:lpstr>Diapozitiv 3</vt:lpstr>
      <vt:lpstr>Diapozitiv 4</vt:lpstr>
      <vt:lpstr>Analiza  pesmi</vt:lpstr>
      <vt:lpstr>Pesniška  sredstva</vt:lpstr>
      <vt:lpstr>Diapozitiv 7</vt:lpstr>
      <vt:lpstr>Vrsta  pesmi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33</cp:revision>
  <dcterms:created xsi:type="dcterms:W3CDTF">2015-05-10T18:49:24Z</dcterms:created>
  <dcterms:modified xsi:type="dcterms:W3CDTF">2020-04-20T05:54:16Z</dcterms:modified>
</cp:coreProperties>
</file>