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283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547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82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13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69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77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27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05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30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4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01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8369-A054-479C-97BA-AFBF8DF4CA4E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1CED2-E4B3-4504-8F83-CF77DAE216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1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sl-SI" b="1" dirty="0" smtClean="0">
                <a:solidFill>
                  <a:srgbClr val="0070C0"/>
                </a:solidFill>
              </a:rPr>
              <a:t>THE PRESENT PERFECT TENSE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20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err="1" smtClean="0">
                <a:solidFill>
                  <a:srgbClr val="0070C0"/>
                </a:solidFill>
              </a:rPr>
              <a:t>The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Present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Perfect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Tense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1694"/>
          </a:xfrm>
        </p:spPr>
        <p:txBody>
          <a:bodyPr>
            <a:normAutofit/>
          </a:bodyPr>
          <a:lstStyle/>
          <a:p>
            <a:r>
              <a:rPr lang="sl-SI" sz="2400" dirty="0" err="1" smtClean="0"/>
              <a:t>Present</a:t>
            </a:r>
            <a:r>
              <a:rPr lang="sl-SI" sz="2400" dirty="0" smtClean="0"/>
              <a:t> </a:t>
            </a:r>
            <a:r>
              <a:rPr lang="sl-SI" sz="2400" dirty="0" err="1" smtClean="0"/>
              <a:t>Perfect</a:t>
            </a:r>
            <a:r>
              <a:rPr lang="sl-SI" sz="2400" dirty="0" smtClean="0"/>
              <a:t> </a:t>
            </a:r>
            <a:r>
              <a:rPr lang="sl-SI" sz="2400" dirty="0" err="1" smtClean="0"/>
              <a:t>Tense</a:t>
            </a:r>
            <a:r>
              <a:rPr lang="sl-SI" sz="2400" dirty="0" smtClean="0"/>
              <a:t> je čas, ki ga Slovenci nimamo in zato povzroča marsikomu težave pri razumevanju njegove rabe.</a:t>
            </a:r>
          </a:p>
          <a:p>
            <a:r>
              <a:rPr lang="sl-SI" sz="2400" dirty="0" smtClean="0"/>
              <a:t> Gre za čas, ki povezuje eno dejanje iz preteklosti s sedanjostjo, bodisi, s sedanjo posledico preteklega dejanja, bodisi s tem, da dejanje še poteka zdaj.</a:t>
            </a:r>
          </a:p>
          <a:p>
            <a:pPr marL="0" indent="0">
              <a:buNone/>
            </a:pPr>
            <a:endParaRPr lang="sl-SI" sz="2400" dirty="0" smtClean="0"/>
          </a:p>
          <a:p>
            <a:r>
              <a:rPr lang="sl-SI" sz="2400" b="1" dirty="0" smtClean="0"/>
              <a:t>Tvorba (trdilna oblika)</a:t>
            </a:r>
          </a:p>
          <a:p>
            <a:pPr marL="0" indent="0">
              <a:buNone/>
            </a:pPr>
            <a:r>
              <a:rPr lang="sl-SI" sz="2400" dirty="0" smtClean="0"/>
              <a:t>[osebe: I, </a:t>
            </a:r>
            <a:r>
              <a:rPr lang="sl-SI" sz="2400" dirty="0" err="1" smtClean="0"/>
              <a:t>we</a:t>
            </a:r>
            <a:r>
              <a:rPr lang="sl-SI" sz="2400" dirty="0" smtClean="0"/>
              <a:t>, </a:t>
            </a:r>
            <a:r>
              <a:rPr lang="sl-SI" sz="2400" dirty="0" err="1" smtClean="0"/>
              <a:t>you</a:t>
            </a:r>
            <a:r>
              <a:rPr lang="sl-SI" sz="2400" dirty="0" smtClean="0"/>
              <a:t>, </a:t>
            </a:r>
            <a:r>
              <a:rPr lang="sl-SI" sz="2400" dirty="0" err="1" smtClean="0"/>
              <a:t>they</a:t>
            </a:r>
            <a:r>
              <a:rPr lang="sl-SI" sz="2400" dirty="0" smtClean="0"/>
              <a:t>  +  </a:t>
            </a:r>
            <a:r>
              <a:rPr lang="sl-SI" sz="2400" dirty="0" err="1" smtClean="0"/>
              <a:t>have</a:t>
            </a:r>
            <a:r>
              <a:rPr lang="sl-SI" sz="2400" dirty="0" smtClean="0"/>
              <a:t> (´ve)  + glagol(d/</a:t>
            </a:r>
            <a:r>
              <a:rPr lang="sl-SI" sz="2400" dirty="0" err="1" smtClean="0"/>
              <a:t>ed</a:t>
            </a:r>
            <a:r>
              <a:rPr lang="sl-SI" sz="2400" dirty="0" smtClean="0"/>
              <a:t>) ali  3.oblika nepr.gl. </a:t>
            </a:r>
          </a:p>
          <a:p>
            <a:pPr marL="0" indent="0">
              <a:buNone/>
            </a:pPr>
            <a:r>
              <a:rPr lang="sl-SI" sz="2400" dirty="0" smtClean="0"/>
              <a:t>                                                                      (</a:t>
            </a:r>
            <a:r>
              <a:rPr lang="sl-SI" sz="1800" b="1" dirty="0" smtClean="0"/>
              <a:t>PAST PARTICIPLE) (PRETEKLI DELEŽNIK</a:t>
            </a:r>
            <a:r>
              <a:rPr lang="sl-SI" sz="1800" dirty="0" smtClean="0"/>
              <a:t>)</a:t>
            </a:r>
          </a:p>
          <a:p>
            <a:pPr marL="0" lvl="0" indent="0">
              <a:buNone/>
            </a:pPr>
            <a:r>
              <a:rPr lang="sl-SI" sz="1800" dirty="0" smtClean="0"/>
              <a:t> </a:t>
            </a:r>
            <a:r>
              <a:rPr lang="sl-SI" sz="2400" dirty="0" smtClean="0"/>
              <a:t>[osebe: he, </a:t>
            </a:r>
            <a:r>
              <a:rPr lang="sl-SI" sz="2400" dirty="0" err="1" smtClean="0"/>
              <a:t>she</a:t>
            </a:r>
            <a:r>
              <a:rPr lang="sl-SI" sz="2400" dirty="0" smtClean="0"/>
              <a:t>, it   +   </a:t>
            </a:r>
            <a:r>
              <a:rPr lang="sl-SI" sz="2400" dirty="0" err="1" smtClean="0"/>
              <a:t>has</a:t>
            </a:r>
            <a:r>
              <a:rPr lang="sl-SI" sz="2400" dirty="0" smtClean="0"/>
              <a:t> (´s)  +  glagol(d/</a:t>
            </a:r>
            <a:r>
              <a:rPr lang="sl-SI" sz="2400" dirty="0" err="1" smtClean="0"/>
              <a:t>ed</a:t>
            </a:r>
            <a:r>
              <a:rPr lang="sl-SI" sz="2400" dirty="0" smtClean="0"/>
              <a:t>) ali  </a:t>
            </a:r>
            <a:r>
              <a:rPr lang="sl-SI" sz="2400" dirty="0" smtClean="0">
                <a:solidFill>
                  <a:prstClr val="black"/>
                </a:solidFill>
              </a:rPr>
              <a:t>3.oblika </a:t>
            </a:r>
            <a:r>
              <a:rPr lang="sl-SI" sz="2400" dirty="0">
                <a:solidFill>
                  <a:prstClr val="black"/>
                </a:solidFill>
              </a:rPr>
              <a:t>nepr.gl. </a:t>
            </a:r>
            <a:endParaRPr lang="sl-SI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l-SI" sz="2400" dirty="0" smtClean="0">
                <a:solidFill>
                  <a:prstClr val="black"/>
                </a:solidFill>
              </a:rPr>
              <a:t>                                                                      (</a:t>
            </a:r>
            <a:r>
              <a:rPr lang="sl-SI" sz="1800" b="1" dirty="0">
                <a:solidFill>
                  <a:prstClr val="black"/>
                </a:solidFill>
              </a:rPr>
              <a:t>PAST </a:t>
            </a:r>
            <a:r>
              <a:rPr lang="sl-SI" sz="1800" b="1" dirty="0" smtClean="0">
                <a:solidFill>
                  <a:prstClr val="black"/>
                </a:solidFill>
              </a:rPr>
              <a:t>PARTICIPLE) (PRETEKLI </a:t>
            </a:r>
            <a:r>
              <a:rPr lang="sl-SI" sz="1800" b="1" dirty="0">
                <a:solidFill>
                  <a:prstClr val="black"/>
                </a:solidFill>
              </a:rPr>
              <a:t>DELEŽNIK</a:t>
            </a:r>
            <a:r>
              <a:rPr lang="sl-SI" sz="1800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endParaRPr lang="sl-SI" sz="1800" dirty="0" smtClean="0"/>
          </a:p>
        </p:txBody>
      </p:sp>
    </p:spTree>
    <p:extLst>
      <p:ext uri="{BB962C8B-B14F-4D97-AF65-F5344CB8AC3E}">
        <p14:creationId xmlns:p14="http://schemas.microsoft.com/office/powerpoint/2010/main" val="90557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513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145059"/>
            <a:ext cx="11106665" cy="5031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Primer:</a:t>
            </a:r>
          </a:p>
          <a:p>
            <a:pPr marL="0" indent="0">
              <a:buNone/>
            </a:pPr>
            <a:r>
              <a:rPr lang="sl-SI" sz="2400" i="1" u="sng" dirty="0" smtClean="0">
                <a:solidFill>
                  <a:srgbClr val="FF0000"/>
                </a:solidFill>
              </a:rPr>
              <a:t>I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have</a:t>
            </a:r>
            <a:r>
              <a:rPr lang="sl-SI" sz="2400" i="1" u="sng" dirty="0" smtClean="0">
                <a:solidFill>
                  <a:srgbClr val="FF0000"/>
                </a:solidFill>
              </a:rPr>
              <a:t>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broken</a:t>
            </a:r>
            <a:r>
              <a:rPr lang="sl-SI" sz="2400" i="1" u="sng" dirty="0" smtClean="0">
                <a:solidFill>
                  <a:srgbClr val="FF0000"/>
                </a:solidFill>
              </a:rPr>
              <a:t> /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I‘ve</a:t>
            </a:r>
            <a:r>
              <a:rPr lang="sl-SI" sz="2400" i="1" u="sng" dirty="0" smtClean="0">
                <a:solidFill>
                  <a:srgbClr val="FF0000"/>
                </a:solidFill>
              </a:rPr>
              <a:t>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broken</a:t>
            </a:r>
            <a:r>
              <a:rPr lang="sl-SI" sz="2400" i="1" u="sng" dirty="0" smtClean="0">
                <a:solidFill>
                  <a:srgbClr val="FF0000"/>
                </a:solidFill>
              </a:rPr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vase.(</a:t>
            </a:r>
            <a:r>
              <a:rPr lang="sl-SI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Vaza leži na tleh razbita. – posledica</a:t>
            </a:r>
            <a:r>
              <a:rPr lang="sl-SI" sz="2400" dirty="0" smtClean="0"/>
              <a:t>)</a:t>
            </a:r>
          </a:p>
          <a:p>
            <a:pPr marL="0" indent="0">
              <a:buNone/>
            </a:pPr>
            <a:r>
              <a:rPr lang="sl-SI" sz="2400" i="1" u="sng" dirty="0" err="1" smtClean="0">
                <a:solidFill>
                  <a:srgbClr val="FF0000"/>
                </a:solidFill>
              </a:rPr>
              <a:t>She</a:t>
            </a:r>
            <a:r>
              <a:rPr lang="sl-SI" sz="2400" i="1" u="sng" dirty="0" smtClean="0">
                <a:solidFill>
                  <a:srgbClr val="FF0000"/>
                </a:solidFill>
              </a:rPr>
              <a:t>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has</a:t>
            </a:r>
            <a:r>
              <a:rPr lang="sl-SI" sz="2400" i="1" u="sng" dirty="0" smtClean="0">
                <a:solidFill>
                  <a:srgbClr val="FF0000"/>
                </a:solidFill>
              </a:rPr>
              <a:t> gone /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She‘s</a:t>
            </a:r>
            <a:r>
              <a:rPr lang="sl-SI" sz="2400" i="1" u="sng" dirty="0" smtClean="0">
                <a:solidFill>
                  <a:srgbClr val="FF0000"/>
                </a:solidFill>
              </a:rPr>
              <a:t> gone </a:t>
            </a:r>
            <a:r>
              <a:rPr lang="sl-SI" sz="2400" dirty="0" smtClean="0"/>
              <a:t>to </a:t>
            </a:r>
            <a:r>
              <a:rPr lang="sl-SI" sz="2400" dirty="0" err="1" smtClean="0"/>
              <a:t>Venice</a:t>
            </a:r>
            <a:r>
              <a:rPr lang="sl-SI" sz="2400" dirty="0" smtClean="0"/>
              <a:t>. (</a:t>
            </a:r>
            <a:r>
              <a:rPr lang="sl-SI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Trenutno je ni doma. – posledica</a:t>
            </a:r>
            <a:r>
              <a:rPr lang="sl-SI" sz="2400" dirty="0" smtClean="0"/>
              <a:t>)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b="1" dirty="0" smtClean="0"/>
              <a:t>Nikalna oblika:</a:t>
            </a:r>
          </a:p>
          <a:p>
            <a:pPr marL="0" indent="0">
              <a:buNone/>
            </a:pPr>
            <a:r>
              <a:rPr lang="sl-SI" sz="2400" dirty="0" smtClean="0"/>
              <a:t>[osebe I, </a:t>
            </a:r>
            <a:r>
              <a:rPr lang="sl-SI" sz="2400" dirty="0" err="1" smtClean="0"/>
              <a:t>you</a:t>
            </a:r>
            <a:r>
              <a:rPr lang="sl-SI" sz="2400" dirty="0" smtClean="0"/>
              <a:t>, </a:t>
            </a:r>
            <a:r>
              <a:rPr lang="sl-SI" sz="2400" dirty="0" err="1" smtClean="0"/>
              <a:t>we</a:t>
            </a:r>
            <a:r>
              <a:rPr lang="sl-SI" sz="2400" dirty="0" smtClean="0"/>
              <a:t>, </a:t>
            </a:r>
            <a:r>
              <a:rPr lang="sl-SI" sz="2400" dirty="0" err="1" smtClean="0"/>
              <a:t>they</a:t>
            </a:r>
            <a:r>
              <a:rPr lang="sl-SI" sz="2400" dirty="0" smtClean="0"/>
              <a:t>  + </a:t>
            </a:r>
            <a:r>
              <a:rPr lang="sl-SI" sz="2400" dirty="0" err="1" smtClean="0"/>
              <a:t>have</a:t>
            </a:r>
            <a:r>
              <a:rPr lang="sl-SI" sz="2400" dirty="0" smtClean="0"/>
              <a:t> not (</a:t>
            </a:r>
            <a:r>
              <a:rPr lang="sl-SI" sz="2400" dirty="0" err="1" smtClean="0"/>
              <a:t>haven‘t</a:t>
            </a:r>
            <a:r>
              <a:rPr lang="sl-SI" sz="2400" dirty="0" smtClean="0"/>
              <a:t>)  + glagol(d/</a:t>
            </a:r>
            <a:r>
              <a:rPr lang="sl-SI" sz="2400" dirty="0" err="1" smtClean="0"/>
              <a:t>ed</a:t>
            </a:r>
            <a:r>
              <a:rPr lang="sl-SI" sz="2400" dirty="0" smtClean="0"/>
              <a:t>) ali3.oblika </a:t>
            </a:r>
            <a:r>
              <a:rPr lang="sl-SI" sz="2400" dirty="0" err="1" smtClean="0"/>
              <a:t>nepr</a:t>
            </a:r>
            <a:r>
              <a:rPr lang="sl-SI" sz="2400" dirty="0" smtClean="0"/>
              <a:t>. </a:t>
            </a:r>
            <a:r>
              <a:rPr lang="sl-SI" sz="2400" dirty="0" err="1" smtClean="0"/>
              <a:t>gl</a:t>
            </a:r>
            <a:r>
              <a:rPr lang="sl-SI" sz="2000" dirty="0" smtClean="0"/>
              <a:t> (</a:t>
            </a:r>
            <a:r>
              <a:rPr lang="sl-SI" sz="1600" dirty="0" smtClean="0"/>
              <a:t>past </a:t>
            </a:r>
            <a:r>
              <a:rPr lang="sl-SI" sz="1600" dirty="0" err="1" smtClean="0"/>
              <a:t>participle</a:t>
            </a:r>
            <a:r>
              <a:rPr lang="sl-SI" sz="1600" dirty="0" smtClean="0"/>
              <a:t>]</a:t>
            </a:r>
          </a:p>
          <a:p>
            <a:pPr marL="0" lvl="0" indent="0">
              <a:buNone/>
            </a:pPr>
            <a:r>
              <a:rPr lang="sl-SI" sz="2400" dirty="0" smtClean="0"/>
              <a:t>[osebe he, </a:t>
            </a:r>
            <a:r>
              <a:rPr lang="sl-SI" sz="2400" dirty="0" err="1" smtClean="0"/>
              <a:t>she</a:t>
            </a:r>
            <a:r>
              <a:rPr lang="sl-SI" sz="2400" dirty="0" smtClean="0"/>
              <a:t>, it  +  </a:t>
            </a:r>
            <a:r>
              <a:rPr lang="sl-SI" sz="2400" dirty="0" err="1" smtClean="0"/>
              <a:t>has</a:t>
            </a:r>
            <a:r>
              <a:rPr lang="sl-SI" sz="2400" dirty="0" smtClean="0"/>
              <a:t> not (</a:t>
            </a:r>
            <a:r>
              <a:rPr lang="sl-SI" sz="2400" dirty="0" err="1" smtClean="0"/>
              <a:t>hasn‘t</a:t>
            </a:r>
            <a:r>
              <a:rPr lang="sl-SI" sz="2400" dirty="0" smtClean="0"/>
              <a:t>) + glagol(d/</a:t>
            </a:r>
            <a:r>
              <a:rPr lang="sl-SI" sz="2400" dirty="0" err="1" smtClean="0"/>
              <a:t>ed</a:t>
            </a:r>
            <a:r>
              <a:rPr lang="sl-SI" sz="2400" dirty="0" smtClean="0"/>
              <a:t>) ali </a:t>
            </a:r>
            <a:r>
              <a:rPr lang="sl-SI" sz="2400" dirty="0" smtClean="0">
                <a:solidFill>
                  <a:prstClr val="black"/>
                </a:solidFill>
              </a:rPr>
              <a:t>3.oblika </a:t>
            </a:r>
            <a:r>
              <a:rPr lang="sl-SI" sz="2400" dirty="0" err="1">
                <a:solidFill>
                  <a:prstClr val="black"/>
                </a:solidFill>
              </a:rPr>
              <a:t>nepr</a:t>
            </a:r>
            <a:r>
              <a:rPr lang="sl-SI" sz="2400" dirty="0">
                <a:solidFill>
                  <a:prstClr val="black"/>
                </a:solidFill>
              </a:rPr>
              <a:t>. </a:t>
            </a:r>
            <a:r>
              <a:rPr lang="sl-SI" sz="2400" dirty="0" err="1" smtClean="0">
                <a:solidFill>
                  <a:prstClr val="black"/>
                </a:solidFill>
              </a:rPr>
              <a:t>gl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000" dirty="0" smtClean="0">
                <a:solidFill>
                  <a:prstClr val="black"/>
                </a:solidFill>
              </a:rPr>
              <a:t>(</a:t>
            </a:r>
            <a:r>
              <a:rPr lang="sl-SI" sz="1600" dirty="0" smtClean="0">
                <a:solidFill>
                  <a:prstClr val="black"/>
                </a:solidFill>
              </a:rPr>
              <a:t>past </a:t>
            </a:r>
            <a:r>
              <a:rPr lang="sl-SI" sz="1600" dirty="0" err="1">
                <a:solidFill>
                  <a:prstClr val="black"/>
                </a:solidFill>
              </a:rPr>
              <a:t>participle</a:t>
            </a:r>
            <a:r>
              <a:rPr lang="sl-SI" sz="1600" dirty="0" smtClean="0">
                <a:solidFill>
                  <a:prstClr val="black"/>
                </a:solidFill>
              </a:rPr>
              <a:t>]</a:t>
            </a:r>
          </a:p>
          <a:p>
            <a:pPr marL="0" lvl="0" indent="0">
              <a:buNone/>
            </a:pPr>
            <a:r>
              <a:rPr lang="sl-SI" sz="2400" dirty="0" smtClean="0">
                <a:solidFill>
                  <a:prstClr val="black"/>
                </a:solidFill>
              </a:rPr>
              <a:t>Primer:</a:t>
            </a:r>
          </a:p>
          <a:p>
            <a:pPr marL="0" lvl="0" indent="0">
              <a:buNone/>
            </a:pPr>
            <a:r>
              <a:rPr lang="sl-SI" sz="2400" i="1" u="sng" dirty="0" smtClean="0">
                <a:solidFill>
                  <a:srgbClr val="0070C0"/>
                </a:solidFill>
              </a:rPr>
              <a:t>I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haven‘t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broken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>
                <a:solidFill>
                  <a:prstClr val="black"/>
                </a:solidFill>
              </a:rPr>
              <a:t>the</a:t>
            </a:r>
            <a:r>
              <a:rPr lang="sl-SI" sz="2400" dirty="0" smtClean="0">
                <a:solidFill>
                  <a:prstClr val="black"/>
                </a:solidFill>
              </a:rPr>
              <a:t> vase. (</a:t>
            </a:r>
            <a:r>
              <a:rPr lang="sl-SI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Vaza je še cela. – posledica</a:t>
            </a:r>
            <a:r>
              <a:rPr lang="sl-SI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sl-SI" sz="2400" i="1" u="sng" dirty="0" err="1" smtClean="0">
                <a:solidFill>
                  <a:srgbClr val="0070C0"/>
                </a:solidFill>
              </a:rPr>
              <a:t>She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hasn‘t</a:t>
            </a:r>
            <a:r>
              <a:rPr lang="sl-SI" sz="2400" i="1" u="sng" dirty="0" smtClean="0">
                <a:solidFill>
                  <a:srgbClr val="0070C0"/>
                </a:solidFill>
              </a:rPr>
              <a:t> gone </a:t>
            </a:r>
            <a:r>
              <a:rPr lang="sl-SI" sz="2400" dirty="0" smtClean="0">
                <a:solidFill>
                  <a:prstClr val="black"/>
                </a:solidFill>
              </a:rPr>
              <a:t>to </a:t>
            </a:r>
            <a:r>
              <a:rPr lang="sl-SI" sz="2400" dirty="0" err="1" smtClean="0">
                <a:solidFill>
                  <a:prstClr val="black"/>
                </a:solidFill>
              </a:rPr>
              <a:t>Venice</a:t>
            </a:r>
            <a:r>
              <a:rPr lang="sl-SI" sz="2400" dirty="0" smtClean="0">
                <a:solidFill>
                  <a:prstClr val="black"/>
                </a:solidFill>
              </a:rPr>
              <a:t>. (</a:t>
            </a:r>
            <a:r>
              <a:rPr lang="sl-SI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 je še doma. – posledica</a:t>
            </a:r>
            <a:r>
              <a:rPr lang="sl-SI" sz="2400" dirty="0" smtClean="0">
                <a:solidFill>
                  <a:prstClr val="black"/>
                </a:solidFill>
              </a:rPr>
              <a:t>)</a:t>
            </a:r>
            <a:endParaRPr lang="sl-S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616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9773"/>
            <a:ext cx="10515600" cy="5007190"/>
          </a:xfrm>
        </p:spPr>
        <p:txBody>
          <a:bodyPr/>
          <a:lstStyle/>
          <a:p>
            <a:r>
              <a:rPr lang="sl-SI" sz="2400" b="1" dirty="0" smtClean="0"/>
              <a:t>Vprašalna oblika: (inverzija)</a:t>
            </a:r>
          </a:p>
          <a:p>
            <a:pPr marL="0" indent="0">
              <a:buNone/>
            </a:pPr>
            <a:r>
              <a:rPr lang="sl-SI" sz="3600" dirty="0" smtClean="0"/>
              <a:t>[</a:t>
            </a:r>
            <a:r>
              <a:rPr lang="sl-SI" sz="2400" dirty="0" smtClean="0"/>
              <a:t> HAVE / HAS  + oseba (I, </a:t>
            </a:r>
            <a:r>
              <a:rPr lang="sl-SI" sz="2400" dirty="0" err="1" smtClean="0"/>
              <a:t>you</a:t>
            </a:r>
            <a:r>
              <a:rPr lang="sl-SI" sz="2400" dirty="0" smtClean="0"/>
              <a:t>, </a:t>
            </a:r>
            <a:r>
              <a:rPr lang="sl-SI" sz="2400" dirty="0" err="1" smtClean="0"/>
              <a:t>we</a:t>
            </a:r>
            <a:r>
              <a:rPr lang="sl-SI" sz="2400" dirty="0" smtClean="0"/>
              <a:t>, </a:t>
            </a:r>
            <a:r>
              <a:rPr lang="sl-SI" sz="2400" dirty="0" err="1" smtClean="0"/>
              <a:t>they</a:t>
            </a:r>
            <a:r>
              <a:rPr lang="sl-SI" sz="2400" dirty="0" smtClean="0"/>
              <a:t>.   +  glagol(d/</a:t>
            </a:r>
            <a:r>
              <a:rPr lang="sl-SI" sz="2400" dirty="0" err="1" smtClean="0"/>
              <a:t>ed</a:t>
            </a:r>
            <a:r>
              <a:rPr lang="sl-SI" sz="2400" dirty="0" smtClean="0"/>
              <a:t>) ali 3.oblika </a:t>
            </a:r>
            <a:r>
              <a:rPr lang="sl-SI" sz="2400" dirty="0" err="1" smtClean="0"/>
              <a:t>nepr</a:t>
            </a:r>
            <a:r>
              <a:rPr lang="sl-SI" sz="2400" dirty="0" smtClean="0"/>
              <a:t>. glagola ?</a:t>
            </a:r>
          </a:p>
          <a:p>
            <a:pPr marL="0" indent="0">
              <a:buNone/>
            </a:pPr>
            <a:r>
              <a:rPr lang="sl-SI" sz="2400" dirty="0"/>
              <a:t> </a:t>
            </a:r>
            <a:r>
              <a:rPr lang="sl-SI" sz="2400" dirty="0" smtClean="0"/>
              <a:t>                                               he, </a:t>
            </a:r>
            <a:r>
              <a:rPr lang="sl-SI" sz="2400" dirty="0" err="1" smtClean="0"/>
              <a:t>she</a:t>
            </a:r>
            <a:r>
              <a:rPr lang="sl-SI" sz="2400" dirty="0" smtClean="0"/>
              <a:t>, it)</a:t>
            </a:r>
          </a:p>
          <a:p>
            <a:pPr marL="0" indent="0">
              <a:buNone/>
            </a:pPr>
            <a:r>
              <a:rPr lang="sl-SI" sz="2400" dirty="0" smtClean="0"/>
              <a:t>Primer:</a:t>
            </a:r>
          </a:p>
          <a:p>
            <a:pPr marL="0" indent="0">
              <a:buNone/>
            </a:pPr>
            <a:r>
              <a:rPr lang="sl-SI" sz="2400" i="1" u="sng" dirty="0" err="1" smtClean="0">
                <a:solidFill>
                  <a:srgbClr val="FF0000"/>
                </a:solidFill>
              </a:rPr>
              <a:t>Have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you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broken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vase? – </a:t>
            </a:r>
            <a:r>
              <a:rPr lang="sl-SI" sz="2400" dirty="0" err="1" smtClean="0"/>
              <a:t>Yes</a:t>
            </a:r>
            <a:r>
              <a:rPr lang="sl-SI" sz="2400" dirty="0" smtClean="0"/>
              <a:t>, I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have</a:t>
            </a:r>
            <a:r>
              <a:rPr lang="sl-SI" sz="2400" dirty="0" smtClean="0"/>
              <a:t>. / No, I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haven‘t</a:t>
            </a:r>
            <a:r>
              <a:rPr lang="sl-SI" sz="2400" i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400" i="1" u="sng" dirty="0" err="1" smtClean="0">
                <a:solidFill>
                  <a:srgbClr val="FF0000"/>
                </a:solidFill>
              </a:rPr>
              <a:t>Has</a:t>
            </a:r>
            <a:r>
              <a:rPr lang="sl-SI" sz="2400" i="1" u="sng" dirty="0" smtClean="0">
                <a:solidFill>
                  <a:srgbClr val="0070C0"/>
                </a:solidFill>
              </a:rPr>
              <a:t> </a:t>
            </a:r>
            <a:r>
              <a:rPr lang="sl-SI" sz="2400" i="1" u="sng" dirty="0" err="1" smtClean="0">
                <a:solidFill>
                  <a:srgbClr val="0070C0"/>
                </a:solidFill>
              </a:rPr>
              <a:t>she</a:t>
            </a:r>
            <a:r>
              <a:rPr lang="sl-SI" sz="2400" i="1" u="sng" dirty="0" smtClean="0">
                <a:solidFill>
                  <a:srgbClr val="0070C0"/>
                </a:solidFill>
              </a:rPr>
              <a:t> gone </a:t>
            </a:r>
            <a:r>
              <a:rPr lang="sl-SI" sz="2400" dirty="0" smtClean="0"/>
              <a:t>to </a:t>
            </a:r>
            <a:r>
              <a:rPr lang="sl-SI" sz="2400" dirty="0" err="1" smtClean="0"/>
              <a:t>Venice</a:t>
            </a:r>
            <a:r>
              <a:rPr lang="sl-SI" sz="2400" dirty="0" smtClean="0"/>
              <a:t>? – </a:t>
            </a:r>
            <a:r>
              <a:rPr lang="sl-SI" sz="2400" dirty="0" err="1" smtClean="0"/>
              <a:t>Yes</a:t>
            </a:r>
            <a:r>
              <a:rPr lang="sl-SI" sz="2400" dirty="0" smtClean="0"/>
              <a:t>, </a:t>
            </a:r>
            <a:r>
              <a:rPr lang="sl-SI" sz="2400" dirty="0" err="1" smtClean="0"/>
              <a:t>she</a:t>
            </a:r>
            <a:r>
              <a:rPr lang="sl-SI" sz="2400" dirty="0" smtClean="0"/>
              <a:t>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has</a:t>
            </a:r>
            <a:r>
              <a:rPr lang="sl-SI" sz="2400" dirty="0" smtClean="0"/>
              <a:t>. / No, </a:t>
            </a:r>
            <a:r>
              <a:rPr lang="sl-SI" sz="2400" dirty="0" err="1" smtClean="0"/>
              <a:t>she</a:t>
            </a:r>
            <a:r>
              <a:rPr lang="sl-SI" sz="2400" dirty="0" smtClean="0"/>
              <a:t> </a:t>
            </a:r>
            <a:r>
              <a:rPr lang="sl-SI" sz="2400" i="1" u="sng" dirty="0" err="1" smtClean="0">
                <a:solidFill>
                  <a:srgbClr val="FF0000"/>
                </a:solidFill>
              </a:rPr>
              <a:t>hasn‘t</a:t>
            </a:r>
            <a:r>
              <a:rPr lang="sl-SI" sz="2400" i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l-SI" sz="24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400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258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325</Words>
  <Application>Microsoft Office PowerPoint</Application>
  <PresentationFormat>Širokozaslonsko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THE PRESENT PERFECT TENSE</vt:lpstr>
      <vt:lpstr>The Present Perfect Tense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TENSE</dc:title>
  <dc:creator>Uporabnik</dc:creator>
  <cp:lastModifiedBy>Uporabnik</cp:lastModifiedBy>
  <cp:revision>11</cp:revision>
  <dcterms:created xsi:type="dcterms:W3CDTF">2020-05-11T16:11:20Z</dcterms:created>
  <dcterms:modified xsi:type="dcterms:W3CDTF">2020-05-11T18:32:51Z</dcterms:modified>
</cp:coreProperties>
</file>