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62" r:id="rId3"/>
    <p:sldId id="273" r:id="rId4"/>
    <p:sldId id="274" r:id="rId5"/>
    <p:sldId id="275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57" r:id="rId19"/>
    <p:sldId id="276" r:id="rId20"/>
    <p:sldId id="277" r:id="rId21"/>
    <p:sldId id="278" r:id="rId22"/>
    <p:sldId id="271" r:id="rId23"/>
    <p:sldId id="272" r:id="rId2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89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2D0-247A-464A-929A-B92CC0C838F1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C56EA-FEE8-48E8-AC6A-9AB7E721131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832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56EA-FEE8-48E8-AC6A-9AB7E7211319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2138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56EA-FEE8-48E8-AC6A-9AB7E7211319}" type="slidenum">
              <a:rPr lang="sl-SI" smtClean="0"/>
              <a:pPr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8563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56EA-FEE8-48E8-AC6A-9AB7E7211319}" type="slidenum">
              <a:rPr lang="sl-SI" smtClean="0"/>
              <a:pPr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2330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56EA-FEE8-48E8-AC6A-9AB7E7211319}" type="slidenum">
              <a:rPr lang="sl-SI" smtClean="0"/>
              <a:pPr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6329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56EA-FEE8-48E8-AC6A-9AB7E7211319}" type="slidenum">
              <a:rPr lang="sl-SI" smtClean="0"/>
              <a:pPr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3807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56EA-FEE8-48E8-AC6A-9AB7E7211319}" type="slidenum">
              <a:rPr lang="sl-SI" smtClean="0"/>
              <a:pPr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787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56EA-FEE8-48E8-AC6A-9AB7E7211319}" type="slidenum">
              <a:rPr lang="sl-SI" smtClean="0"/>
              <a:pPr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0673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56EA-FEE8-48E8-AC6A-9AB7E7211319}" type="slidenum">
              <a:rPr lang="sl-SI" smtClean="0"/>
              <a:pPr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9866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56EA-FEE8-48E8-AC6A-9AB7E7211319}" type="slidenum">
              <a:rPr lang="sl-SI" smtClean="0"/>
              <a:pPr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4016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56EA-FEE8-48E8-AC6A-9AB7E7211319}" type="slidenum">
              <a:rPr lang="sl-SI" smtClean="0"/>
              <a:pPr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9434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56EA-FEE8-48E8-AC6A-9AB7E7211319}" type="slidenum">
              <a:rPr lang="sl-SI" smtClean="0"/>
              <a:pPr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1416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56EA-FEE8-48E8-AC6A-9AB7E7211319}" type="slidenum">
              <a:rPr lang="sl-SI" smtClean="0"/>
              <a:pPr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8568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56EA-FEE8-48E8-AC6A-9AB7E7211319}" type="slidenum">
              <a:rPr lang="sl-SI" smtClean="0"/>
              <a:pPr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169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56EA-FEE8-48E8-AC6A-9AB7E7211319}" type="slidenum">
              <a:rPr lang="sl-SI" smtClean="0"/>
              <a:pPr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8993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56EA-FEE8-48E8-AC6A-9AB7E7211319}" type="slidenum">
              <a:rPr lang="sl-SI" smtClean="0"/>
              <a:pPr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7569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56EA-FEE8-48E8-AC6A-9AB7E7211319}" type="slidenum">
              <a:rPr lang="sl-SI" smtClean="0"/>
              <a:pPr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7371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56EA-FEE8-48E8-AC6A-9AB7E7211319}" type="slidenum">
              <a:rPr lang="sl-SI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4178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56EA-FEE8-48E8-AC6A-9AB7E7211319}" type="slidenum">
              <a:rPr lang="sl-SI" smtClean="0"/>
              <a:pPr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7771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56EA-FEE8-48E8-AC6A-9AB7E7211319}" type="slidenum">
              <a:rPr lang="sl-SI" smtClean="0"/>
              <a:pPr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8055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56EA-FEE8-48E8-AC6A-9AB7E7211319}" type="slidenum">
              <a:rPr lang="sl-SI" smtClean="0"/>
              <a:pPr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0082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56EA-FEE8-48E8-AC6A-9AB7E7211319}" type="slidenum">
              <a:rPr lang="sl-SI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380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56EA-FEE8-48E8-AC6A-9AB7E7211319}" type="slidenum">
              <a:rPr lang="sl-SI" smtClean="0"/>
              <a:pPr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7367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56EA-FEE8-48E8-AC6A-9AB7E7211319}" type="slidenum">
              <a:rPr lang="sl-SI" smtClean="0"/>
              <a:pPr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291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65F8-EEAB-4599-A8EC-7DFC5D37C151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F8B-C1A0-48AA-A635-120D5F0CC07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65F8-EEAB-4599-A8EC-7DFC5D37C151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F8B-C1A0-48AA-A635-120D5F0CC07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65F8-EEAB-4599-A8EC-7DFC5D37C151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F8B-C1A0-48AA-A635-120D5F0CC07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65F8-EEAB-4599-A8EC-7DFC5D37C151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F8B-C1A0-48AA-A635-120D5F0CC07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očno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65F8-EEAB-4599-A8EC-7DFC5D37C151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F8B-C1A0-48AA-A635-120D5F0CC07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65F8-EEAB-4599-A8EC-7DFC5D37C151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F8B-C1A0-48AA-A635-120D5F0CC07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65F8-EEAB-4599-A8EC-7DFC5D37C151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F8B-C1A0-48AA-A635-120D5F0CC07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65F8-EEAB-4599-A8EC-7DFC5D37C151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F7F8B-C1A0-48AA-A635-120D5F0CC073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Ograda no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65F8-EEAB-4599-A8EC-7DFC5D37C151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F8B-C1A0-48AA-A635-120D5F0CC07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65F8-EEAB-4599-A8EC-7DFC5D37C151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F0F7F8B-C1A0-48AA-A635-120D5F0CC07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40165F8-EEAB-4599-A8EC-7DFC5D37C151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F8B-C1A0-48AA-A635-120D5F0CC07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rostoro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40165F8-EEAB-4599-A8EC-7DFC5D37C151}" type="datetimeFigureOut">
              <a:rPr lang="sl-SI" smtClean="0"/>
              <a:pPr/>
              <a:t>10.5.2020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F0F7F8B-C1A0-48AA-A635-120D5F0CC073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864095"/>
          </a:xfrm>
        </p:spPr>
        <p:txBody>
          <a:bodyPr/>
          <a:lstStyle/>
          <a:p>
            <a:pPr algn="ctr"/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Srečko  Kosovel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 descr="490x1200?126624832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3558079" cy="500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http://potovanja-pisanec.si/media/cache/image/1541-srecko_kosovel_1-59fa2573d67d34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556792"/>
            <a:ext cx="352839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404664"/>
            <a:ext cx="7467600" cy="626469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sl-SI" sz="5500" b="1" dirty="0" smtClean="0">
                <a:latin typeface="Calibri" pitchFamily="34" charset="0"/>
              </a:rPr>
              <a:t>BALADA</a:t>
            </a:r>
          </a:p>
          <a:p>
            <a:pPr>
              <a:buNone/>
            </a:pPr>
            <a:endParaRPr lang="sl-SI" sz="5500" dirty="0" smtClean="0">
              <a:latin typeface="Calibri" pitchFamily="34" charset="0"/>
            </a:endParaRPr>
          </a:p>
          <a:p>
            <a:pPr>
              <a:buNone/>
            </a:pPr>
            <a:r>
              <a:rPr lang="sl-SI" sz="5500" dirty="0" smtClean="0">
                <a:latin typeface="Calibri" pitchFamily="34" charset="0"/>
              </a:rPr>
              <a:t>V  jesenski  tihi  čas</a:t>
            </a:r>
          </a:p>
          <a:p>
            <a:pPr>
              <a:buNone/>
            </a:pPr>
            <a:r>
              <a:rPr lang="sl-SI" sz="5500" dirty="0" smtClean="0">
                <a:latin typeface="Calibri" pitchFamily="34" charset="0"/>
              </a:rPr>
              <a:t>prileti  brinovka</a:t>
            </a:r>
          </a:p>
          <a:p>
            <a:pPr>
              <a:buNone/>
            </a:pPr>
            <a:r>
              <a:rPr lang="sl-SI" sz="5500" dirty="0" smtClean="0">
                <a:latin typeface="Calibri" pitchFamily="34" charset="0"/>
              </a:rPr>
              <a:t>na  Kras.</a:t>
            </a:r>
          </a:p>
          <a:p>
            <a:pPr>
              <a:buNone/>
            </a:pPr>
            <a:endParaRPr lang="sl-SI" sz="5500" dirty="0" smtClean="0">
              <a:latin typeface="Calibri" pitchFamily="34" charset="0"/>
            </a:endParaRPr>
          </a:p>
          <a:p>
            <a:pPr>
              <a:buNone/>
            </a:pPr>
            <a:r>
              <a:rPr lang="sl-SI" sz="5500" dirty="0" smtClean="0">
                <a:latin typeface="Calibri" pitchFamily="34" charset="0"/>
              </a:rPr>
              <a:t>Na  polju</a:t>
            </a:r>
          </a:p>
          <a:p>
            <a:pPr>
              <a:buNone/>
            </a:pPr>
            <a:r>
              <a:rPr lang="sl-SI" sz="5500" dirty="0" smtClean="0">
                <a:latin typeface="Calibri" pitchFamily="34" charset="0"/>
              </a:rPr>
              <a:t>že  nikogar  več  ni,</a:t>
            </a:r>
          </a:p>
          <a:p>
            <a:pPr>
              <a:buNone/>
            </a:pPr>
            <a:r>
              <a:rPr lang="sl-SI" sz="5500" dirty="0" smtClean="0">
                <a:latin typeface="Calibri" pitchFamily="34" charset="0"/>
              </a:rPr>
              <a:t>le  ona</a:t>
            </a:r>
          </a:p>
          <a:p>
            <a:pPr>
              <a:buNone/>
            </a:pPr>
            <a:r>
              <a:rPr lang="sl-SI" sz="5500" dirty="0" smtClean="0">
                <a:latin typeface="Calibri" pitchFamily="34" charset="0"/>
              </a:rPr>
              <a:t>preko  gmajne</a:t>
            </a:r>
          </a:p>
          <a:p>
            <a:pPr>
              <a:buNone/>
            </a:pPr>
            <a:r>
              <a:rPr lang="sl-SI" sz="5500" dirty="0" smtClean="0">
                <a:latin typeface="Calibri" pitchFamily="34" charset="0"/>
              </a:rPr>
              <a:t>leti.</a:t>
            </a:r>
          </a:p>
          <a:p>
            <a:pPr>
              <a:buNone/>
            </a:pPr>
            <a:r>
              <a:rPr lang="sl-SI" sz="5500" dirty="0" smtClean="0">
                <a:latin typeface="Calibri" pitchFamily="34" charset="0"/>
              </a:rPr>
              <a:t>In  samo  lovec</a:t>
            </a:r>
          </a:p>
          <a:p>
            <a:pPr>
              <a:buNone/>
            </a:pPr>
            <a:r>
              <a:rPr lang="sl-SI" sz="5500" dirty="0" smtClean="0">
                <a:latin typeface="Calibri" pitchFamily="34" charset="0"/>
              </a:rPr>
              <a:t>ji  sledi …</a:t>
            </a:r>
          </a:p>
          <a:p>
            <a:pPr>
              <a:buNone/>
            </a:pPr>
            <a:endParaRPr lang="sl-SI" sz="5500" dirty="0" smtClean="0">
              <a:latin typeface="Calibri" pitchFamily="34" charset="0"/>
            </a:endParaRPr>
          </a:p>
          <a:p>
            <a:pPr>
              <a:buNone/>
            </a:pPr>
            <a:r>
              <a:rPr lang="sl-SI" sz="5500" dirty="0" smtClean="0">
                <a:latin typeface="Calibri" pitchFamily="34" charset="0"/>
              </a:rPr>
              <a:t>Strel  v  tišino;</a:t>
            </a:r>
          </a:p>
          <a:p>
            <a:pPr>
              <a:buNone/>
            </a:pPr>
            <a:r>
              <a:rPr lang="sl-SI" sz="5500" dirty="0" smtClean="0">
                <a:latin typeface="Calibri" pitchFamily="34" charset="0"/>
              </a:rPr>
              <a:t>droben  curek  krvi;</a:t>
            </a:r>
          </a:p>
          <a:p>
            <a:pPr>
              <a:buNone/>
            </a:pPr>
            <a:r>
              <a:rPr lang="sl-SI" sz="5500" dirty="0" smtClean="0">
                <a:latin typeface="Calibri" pitchFamily="34" charset="0"/>
              </a:rPr>
              <a:t>brinovka</a:t>
            </a:r>
          </a:p>
          <a:p>
            <a:pPr>
              <a:buNone/>
            </a:pPr>
            <a:r>
              <a:rPr lang="sl-SI" sz="5500" dirty="0" smtClean="0">
                <a:latin typeface="Calibri" pitchFamily="34" charset="0"/>
              </a:rPr>
              <a:t>obleži,  obleži.</a:t>
            </a:r>
          </a:p>
          <a:p>
            <a:pPr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46082" name="Picture 2" descr="http://www.bigpicture.si/wp-content/uploads/2013/04/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348880"/>
            <a:ext cx="4176464" cy="2784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620688"/>
            <a:ext cx="7467600" cy="57606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l-SI" sz="2800" b="1" dirty="0" smtClean="0">
                <a:latin typeface="Calibri" pitchFamily="34" charset="0"/>
              </a:rPr>
              <a:t>PA  DA  BI  ZNAL</a:t>
            </a:r>
            <a:endParaRPr lang="sl-SI" sz="2800" dirty="0" smtClean="0">
              <a:latin typeface="Calibri" pitchFamily="34" charset="0"/>
            </a:endParaRPr>
          </a:p>
          <a:p>
            <a:pPr>
              <a:buNone/>
            </a:pPr>
            <a:endParaRPr lang="sl-SI" sz="2800" dirty="0" smtClean="0">
              <a:latin typeface="Calibri" pitchFamily="34" charset="0"/>
            </a:endParaRPr>
          </a:p>
          <a:p>
            <a:pPr>
              <a:buNone/>
            </a:pPr>
            <a:r>
              <a:rPr lang="sl-SI" sz="2800" dirty="0" smtClean="0">
                <a:latin typeface="Calibri" pitchFamily="34" charset="0"/>
              </a:rPr>
              <a:t>Pa  da  bi  znal, bi  vam  zapel</a:t>
            </a:r>
          </a:p>
          <a:p>
            <a:pPr>
              <a:buNone/>
            </a:pPr>
            <a:r>
              <a:rPr lang="sl-SI" sz="2800" dirty="0" smtClean="0">
                <a:latin typeface="Calibri" pitchFamily="34" charset="0"/>
              </a:rPr>
              <a:t>o  svetlo  šumečih  topolih,</a:t>
            </a:r>
          </a:p>
          <a:p>
            <a:pPr>
              <a:buNone/>
            </a:pPr>
            <a:r>
              <a:rPr lang="sl-SI" sz="2800" dirty="0" smtClean="0">
                <a:latin typeface="Calibri" pitchFamily="34" charset="0"/>
              </a:rPr>
              <a:t>o  kraškem  soncu</a:t>
            </a:r>
          </a:p>
          <a:p>
            <a:pPr>
              <a:buNone/>
            </a:pPr>
            <a:r>
              <a:rPr lang="sl-SI" sz="2800" dirty="0" smtClean="0">
                <a:latin typeface="Calibri" pitchFamily="34" charset="0"/>
              </a:rPr>
              <a:t>v  hladnem  septembru,</a:t>
            </a:r>
          </a:p>
          <a:p>
            <a:pPr>
              <a:buNone/>
            </a:pPr>
            <a:r>
              <a:rPr lang="sl-SI" sz="2800" dirty="0" smtClean="0">
                <a:latin typeface="Calibri" pitchFamily="34" charset="0"/>
              </a:rPr>
              <a:t>o  belih  ajdovih  dolih.</a:t>
            </a:r>
          </a:p>
          <a:p>
            <a:pPr>
              <a:buNone/>
            </a:pPr>
            <a:r>
              <a:rPr lang="sl-SI" sz="2800" dirty="0" smtClean="0">
                <a:latin typeface="Calibri" pitchFamily="34" charset="0"/>
              </a:rPr>
              <a:t>  </a:t>
            </a:r>
          </a:p>
          <a:p>
            <a:pPr>
              <a:buNone/>
            </a:pPr>
            <a:r>
              <a:rPr lang="sl-SI" sz="2800" dirty="0" smtClean="0">
                <a:latin typeface="Calibri" pitchFamily="34" charset="0"/>
              </a:rPr>
              <a:t>Pa  da  bi  znal,  bi  vam  zapel</a:t>
            </a:r>
          </a:p>
          <a:p>
            <a:pPr>
              <a:buNone/>
            </a:pPr>
            <a:r>
              <a:rPr lang="sl-SI" sz="2800" dirty="0" smtClean="0">
                <a:latin typeface="Calibri" pitchFamily="34" charset="0"/>
              </a:rPr>
              <a:t>o  enem  dekletu;</a:t>
            </a:r>
          </a:p>
          <a:p>
            <a:pPr>
              <a:buNone/>
            </a:pPr>
            <a:r>
              <a:rPr lang="sl-SI" sz="2800" dirty="0" smtClean="0">
                <a:latin typeface="Calibri" pitchFamily="34" charset="0"/>
              </a:rPr>
              <a:t>tako  rad  jo  imam</a:t>
            </a:r>
          </a:p>
          <a:p>
            <a:pPr>
              <a:buNone/>
            </a:pPr>
            <a:r>
              <a:rPr lang="sl-SI" sz="2800" dirty="0" smtClean="0">
                <a:latin typeface="Calibri" pitchFamily="34" charset="0"/>
              </a:rPr>
              <a:t>in  je  ne  dam</a:t>
            </a:r>
          </a:p>
          <a:p>
            <a:pPr>
              <a:buNone/>
            </a:pPr>
            <a:r>
              <a:rPr lang="sl-SI" sz="2800" dirty="0" smtClean="0">
                <a:latin typeface="Calibri" pitchFamily="34" charset="0"/>
              </a:rPr>
              <a:t>za  vse,  za  vse  na  tem  svetu.</a:t>
            </a:r>
          </a:p>
          <a:p>
            <a:endParaRPr lang="sl-SI" dirty="0"/>
          </a:p>
        </p:txBody>
      </p:sp>
      <p:pic>
        <p:nvPicPr>
          <p:cNvPr id="44034" name="Picture 2" descr="http://dvasela.at.ua/_ph/2/2/68366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44824"/>
            <a:ext cx="3360373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548680"/>
            <a:ext cx="7467600" cy="59766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l-SI" b="1" dirty="0" smtClean="0">
                <a:latin typeface="Calibri" pitchFamily="34" charset="0"/>
              </a:rPr>
              <a:t>SREDI  NOČI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 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Sredi  noči,  ko  bori  </a:t>
            </a:r>
            <a:r>
              <a:rPr lang="sl-SI" dirty="0" err="1" smtClean="0">
                <a:latin typeface="Calibri" pitchFamily="34" charset="0"/>
              </a:rPr>
              <a:t>vzvršijo</a:t>
            </a:r>
            <a:r>
              <a:rPr lang="sl-SI" dirty="0" smtClean="0">
                <a:latin typeface="Calibri" pitchFamily="34" charset="0"/>
              </a:rPr>
              <a:t>,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ko  se  drevesa  iz  sanj  prebudijo,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kadar  gre  veter  čez  polje,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se  prebudi  moje  srce.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 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Med  mesečino  se  polje  svetlika,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topol,  jagned  in  trepetlika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tiho  šepečejo  preko  polja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z  nekom  od  onkraj  sveta.</a:t>
            </a:r>
          </a:p>
          <a:p>
            <a:pPr>
              <a:buNone/>
            </a:pPr>
            <a:endParaRPr lang="sl-SI" dirty="0" smtClean="0">
              <a:latin typeface="Calibri" pitchFamily="34" charset="0"/>
            </a:endParaRP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Sobice  večnosti  vse  so  odprte,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duše  naše  več  niso  potrte,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zlati  odsevi  sijejo  k  nam,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čutiš,  da  nisi  več  sam!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41986" name="Picture 2" descr="http://mesko.sloserver.eu/spletne/teran/slike/slike/ru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08720"/>
            <a:ext cx="3262883" cy="2094090"/>
          </a:xfrm>
          <a:prstGeom prst="rect">
            <a:avLst/>
          </a:prstGeom>
          <a:noFill/>
        </p:spPr>
      </p:pic>
      <p:sp>
        <p:nvSpPr>
          <p:cNvPr id="5" name="Pravokotnik 4"/>
          <p:cNvSpPr/>
          <p:nvPr/>
        </p:nvSpPr>
        <p:spPr>
          <a:xfrm>
            <a:off x="7668344" y="3068960"/>
            <a:ext cx="792088" cy="288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ruj</a:t>
            </a:r>
            <a:endParaRPr lang="sl-SI" dirty="0"/>
          </a:p>
        </p:txBody>
      </p:sp>
      <p:pic>
        <p:nvPicPr>
          <p:cNvPr id="6" name="Slika 5" descr="http://static.mondo.rs/Picture/310696/jpeg/sum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908648" cy="2594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404664"/>
            <a:ext cx="7467600" cy="60486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l-SI" b="1" dirty="0" smtClean="0">
                <a:latin typeface="Calibri" pitchFamily="34" charset="0"/>
              </a:rPr>
              <a:t>ČUJEM  Z  OBALI</a:t>
            </a:r>
          </a:p>
          <a:p>
            <a:endParaRPr lang="sl-SI" dirty="0" smtClean="0">
              <a:latin typeface="Calibri" pitchFamily="34" charset="0"/>
            </a:endParaRPr>
          </a:p>
          <a:p>
            <a:pPr>
              <a:buNone/>
            </a:pPr>
            <a:r>
              <a:rPr lang="sl-SI" dirty="0" err="1" smtClean="0">
                <a:latin typeface="Calibri" pitchFamily="34" charset="0"/>
              </a:rPr>
              <a:t>Čujem</a:t>
            </a:r>
            <a:r>
              <a:rPr lang="sl-SI" dirty="0" smtClean="0">
                <a:latin typeface="Calibri" pitchFamily="34" charset="0"/>
              </a:rPr>
              <a:t>  z  obali  žvižganje  parnikov,</a:t>
            </a:r>
          </a:p>
          <a:p>
            <a:pPr>
              <a:buNone/>
            </a:pPr>
            <a:r>
              <a:rPr lang="sl-SI" dirty="0" err="1" smtClean="0">
                <a:latin typeface="Calibri" pitchFamily="34" charset="0"/>
              </a:rPr>
              <a:t>čujem</a:t>
            </a:r>
            <a:r>
              <a:rPr lang="sl-SI" dirty="0" smtClean="0">
                <a:latin typeface="Calibri" pitchFamily="34" charset="0"/>
              </a:rPr>
              <a:t>  prikrito  ječanje  dvigalnikov,</a:t>
            </a:r>
          </a:p>
          <a:p>
            <a:pPr>
              <a:buNone/>
            </a:pPr>
            <a:r>
              <a:rPr lang="sl-SI" dirty="0" err="1" smtClean="0">
                <a:latin typeface="Calibri" pitchFamily="34" charset="0"/>
              </a:rPr>
              <a:t>čujem</a:t>
            </a:r>
            <a:r>
              <a:rPr lang="sl-SI" dirty="0" smtClean="0">
                <a:latin typeface="Calibri" pitchFamily="34" charset="0"/>
              </a:rPr>
              <a:t>  strojev  težko  brnenje,</a:t>
            </a:r>
          </a:p>
          <a:p>
            <a:pPr>
              <a:buNone/>
            </a:pPr>
            <a:r>
              <a:rPr lang="sl-SI" dirty="0" err="1" smtClean="0">
                <a:latin typeface="Calibri" pitchFamily="34" charset="0"/>
              </a:rPr>
              <a:t>čujem</a:t>
            </a:r>
            <a:r>
              <a:rPr lang="sl-SI" dirty="0" smtClean="0">
                <a:latin typeface="Calibri" pitchFamily="34" charset="0"/>
              </a:rPr>
              <a:t>  pod  njimi  vzdih  v  življenje!</a:t>
            </a:r>
          </a:p>
          <a:p>
            <a:pPr>
              <a:buNone/>
            </a:pPr>
            <a:endParaRPr lang="sl-SI" dirty="0" smtClean="0">
              <a:latin typeface="Calibri" pitchFamily="34" charset="0"/>
            </a:endParaRP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- Kam  si  poslala  nas,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kam  si  poslala  nas,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rodna  vas? -</a:t>
            </a:r>
          </a:p>
          <a:p>
            <a:pPr>
              <a:buNone/>
            </a:pPr>
            <a:endParaRPr lang="sl-SI" dirty="0" smtClean="0">
              <a:latin typeface="Calibri" pitchFamily="34" charset="0"/>
            </a:endParaRP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Ali  od  hribov  </a:t>
            </a:r>
            <a:r>
              <a:rPr lang="sl-SI" dirty="0" err="1" smtClean="0">
                <a:latin typeface="Calibri" pitchFamily="34" charset="0"/>
              </a:rPr>
              <a:t>čujem</a:t>
            </a:r>
            <a:r>
              <a:rPr lang="sl-SI" dirty="0" smtClean="0">
                <a:latin typeface="Calibri" pitchFamily="34" charset="0"/>
              </a:rPr>
              <a:t>  še  težje: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- Starci  in  žene  umiramo  sami,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dvigamo  grudo,  ki  je  brezplodna,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ki  rodi  kamnita  žita.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Odkar  ste  odšli  od  nas,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odkar  ste  odšli  od  nas,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je  prazna  vas. -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39938" name="Picture 2" descr="http://www.pictureslovenia.com/media/img/pic/500/192/1026401538645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060848"/>
            <a:ext cx="3682380" cy="2459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476672"/>
            <a:ext cx="7467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2500" dirty="0" smtClean="0">
                <a:latin typeface="Calibri" pitchFamily="34" charset="0"/>
              </a:rPr>
              <a:t>PEL BI …</a:t>
            </a:r>
          </a:p>
          <a:p>
            <a:pPr>
              <a:buNone/>
            </a:pPr>
            <a:endParaRPr lang="sl-SI" sz="2500" dirty="0" smtClean="0">
              <a:latin typeface="Calibri" pitchFamily="34" charset="0"/>
            </a:endParaRPr>
          </a:p>
          <a:p>
            <a:pPr>
              <a:buNone/>
            </a:pPr>
            <a:r>
              <a:rPr lang="sl-SI" sz="2500" dirty="0" smtClean="0">
                <a:latin typeface="Calibri" pitchFamily="34" charset="0"/>
              </a:rPr>
              <a:t>Pel  bi, oj  pel, kako  čaka</a:t>
            </a:r>
          </a:p>
          <a:p>
            <a:pPr>
              <a:buNone/>
            </a:pPr>
            <a:r>
              <a:rPr lang="sl-SI" sz="2500" dirty="0" smtClean="0">
                <a:latin typeface="Calibri" pitchFamily="34" charset="0"/>
              </a:rPr>
              <a:t>mati  vse  sive  dni,</a:t>
            </a:r>
          </a:p>
          <a:p>
            <a:pPr>
              <a:buNone/>
            </a:pPr>
            <a:r>
              <a:rPr lang="sl-SI" sz="2500" dirty="0" smtClean="0">
                <a:latin typeface="Calibri" pitchFamily="34" charset="0"/>
              </a:rPr>
              <a:t>njen  sin  pa  išče vedno</a:t>
            </a:r>
          </a:p>
          <a:p>
            <a:pPr>
              <a:buNone/>
            </a:pPr>
            <a:r>
              <a:rPr lang="sl-SI" sz="2500" dirty="0" smtClean="0">
                <a:latin typeface="Calibri" pitchFamily="34" charset="0"/>
              </a:rPr>
              <a:t>novih  poti ...</a:t>
            </a:r>
          </a:p>
          <a:p>
            <a:pPr>
              <a:buNone/>
            </a:pPr>
            <a:r>
              <a:rPr lang="sl-SI" sz="2500" dirty="0" smtClean="0">
                <a:latin typeface="Calibri" pitchFamily="34" charset="0"/>
              </a:rPr>
              <a:t> </a:t>
            </a:r>
          </a:p>
          <a:p>
            <a:pPr>
              <a:buNone/>
            </a:pPr>
            <a:r>
              <a:rPr lang="sl-SI" sz="2500" dirty="0" smtClean="0">
                <a:latin typeface="Calibri" pitchFamily="34" charset="0"/>
              </a:rPr>
              <a:t>Slednjič  se  vrne  k  materi:</a:t>
            </a:r>
          </a:p>
          <a:p>
            <a:pPr>
              <a:buNone/>
            </a:pPr>
            <a:r>
              <a:rPr lang="sl-SI" sz="2500" dirty="0" smtClean="0">
                <a:latin typeface="Calibri" pitchFamily="34" charset="0"/>
              </a:rPr>
              <a:t>"Mati,  bilo  je  zaman,</a:t>
            </a:r>
          </a:p>
          <a:p>
            <a:pPr>
              <a:buNone/>
            </a:pPr>
            <a:r>
              <a:rPr lang="sl-SI" sz="2500" dirty="0" smtClean="0">
                <a:latin typeface="Calibri" pitchFamily="34" charset="0"/>
              </a:rPr>
              <a:t>zdaj  več  ne  pojdem  nikamor,  </a:t>
            </a:r>
            <a:r>
              <a:rPr lang="sl-SI" sz="2500" dirty="0" err="1" smtClean="0">
                <a:latin typeface="Calibri" pitchFamily="34" charset="0"/>
              </a:rPr>
              <a:t>nikamor</a:t>
            </a:r>
            <a:r>
              <a:rPr lang="sl-SI" sz="2500" dirty="0" smtClean="0">
                <a:latin typeface="Calibri" pitchFamily="34" charset="0"/>
              </a:rPr>
              <a:t> -</a:t>
            </a:r>
          </a:p>
          <a:p>
            <a:pPr>
              <a:buNone/>
            </a:pPr>
            <a:r>
              <a:rPr lang="sl-SI" sz="2500" dirty="0" smtClean="0">
                <a:latin typeface="Calibri" pitchFamily="34" charset="0"/>
              </a:rPr>
              <a:t>jaz  sem  bolan ..."</a:t>
            </a:r>
          </a:p>
          <a:p>
            <a:pPr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4" name="Slika 3" descr="http://mojpogled.com/wp-content/uploads/2016/01/sozalni-verzi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240360" cy="259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548680"/>
            <a:ext cx="7467600" cy="60486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l-SI" sz="2800" b="1" dirty="0" smtClean="0">
                <a:latin typeface="Calibri" pitchFamily="34" charset="0"/>
              </a:rPr>
              <a:t>JESEN</a:t>
            </a:r>
          </a:p>
          <a:p>
            <a:endParaRPr lang="sl-SI" sz="2800" dirty="0" smtClean="0">
              <a:latin typeface="Calibri" pitchFamily="34" charset="0"/>
            </a:endParaRPr>
          </a:p>
          <a:p>
            <a:pPr>
              <a:buNone/>
            </a:pPr>
            <a:r>
              <a:rPr lang="sl-SI" sz="2800" dirty="0" smtClean="0">
                <a:latin typeface="Calibri" pitchFamily="34" charset="0"/>
              </a:rPr>
              <a:t>Droben dež rosi,</a:t>
            </a:r>
          </a:p>
          <a:p>
            <a:pPr>
              <a:buNone/>
            </a:pPr>
            <a:r>
              <a:rPr lang="sl-SI" sz="2800" dirty="0" smtClean="0">
                <a:latin typeface="Calibri" pitchFamily="34" charset="0"/>
              </a:rPr>
              <a:t>bele so kraške poti,</a:t>
            </a:r>
          </a:p>
          <a:p>
            <a:pPr>
              <a:buNone/>
            </a:pPr>
            <a:r>
              <a:rPr lang="sl-SI" sz="2800" dirty="0" smtClean="0">
                <a:latin typeface="Calibri" pitchFamily="34" charset="0"/>
              </a:rPr>
              <a:t>sivo je zgodnje jutro.</a:t>
            </a:r>
            <a:br>
              <a:rPr lang="sl-SI" sz="2800" dirty="0" smtClean="0">
                <a:latin typeface="Calibri" pitchFamily="34" charset="0"/>
              </a:rPr>
            </a:br>
            <a:endParaRPr lang="sl-SI" sz="2800" dirty="0" smtClean="0">
              <a:latin typeface="Calibri" pitchFamily="34" charset="0"/>
            </a:endParaRPr>
          </a:p>
          <a:p>
            <a:pPr>
              <a:buNone/>
            </a:pPr>
            <a:r>
              <a:rPr lang="sl-SI" sz="2800" dirty="0" smtClean="0">
                <a:latin typeface="Calibri" pitchFamily="34" charset="0"/>
              </a:rPr>
              <a:t>Bor, bor ne šumi.</a:t>
            </a:r>
          </a:p>
          <a:p>
            <a:pPr>
              <a:buNone/>
            </a:pPr>
            <a:r>
              <a:rPr lang="sl-SI" sz="2800" dirty="0" smtClean="0">
                <a:latin typeface="Calibri" pitchFamily="34" charset="0"/>
              </a:rPr>
              <a:t>Kam ta pot hiti?</a:t>
            </a:r>
          </a:p>
          <a:p>
            <a:pPr>
              <a:buNone/>
            </a:pPr>
            <a:r>
              <a:rPr lang="sl-SI" sz="2800" dirty="0" smtClean="0">
                <a:latin typeface="Calibri" pitchFamily="34" charset="0"/>
              </a:rPr>
              <a:t>Sivo je zgodnje jutro.</a:t>
            </a:r>
            <a:br>
              <a:rPr lang="sl-SI" sz="2800" dirty="0" smtClean="0">
                <a:latin typeface="Calibri" pitchFamily="34" charset="0"/>
              </a:rPr>
            </a:br>
            <a:endParaRPr lang="sl-SI" sz="2800" dirty="0" smtClean="0">
              <a:latin typeface="Calibri" pitchFamily="34" charset="0"/>
            </a:endParaRPr>
          </a:p>
          <a:p>
            <a:pPr>
              <a:buNone/>
            </a:pPr>
            <a:r>
              <a:rPr lang="sl-SI" sz="2800" dirty="0" smtClean="0">
                <a:latin typeface="Calibri" pitchFamily="34" charset="0"/>
              </a:rPr>
              <a:t>Brinjevka se prebudi,</a:t>
            </a:r>
          </a:p>
          <a:p>
            <a:pPr>
              <a:buNone/>
            </a:pPr>
            <a:r>
              <a:rPr lang="sl-SI" sz="2800" dirty="0" smtClean="0">
                <a:latin typeface="Calibri" pitchFamily="34" charset="0"/>
              </a:rPr>
              <a:t>vztrepeta, vzleti.</a:t>
            </a:r>
          </a:p>
          <a:p>
            <a:pPr>
              <a:buNone/>
            </a:pPr>
            <a:r>
              <a:rPr lang="sl-SI" sz="2800" dirty="0" smtClean="0">
                <a:latin typeface="Calibri" pitchFamily="34" charset="0"/>
              </a:rPr>
              <a:t>Sivo je zgodnje jutro.</a:t>
            </a:r>
          </a:p>
          <a:p>
            <a:pPr>
              <a:buNone/>
            </a:pPr>
            <a:r>
              <a:rPr lang="sl-SI" dirty="0" smtClean="0"/>
              <a:t> </a:t>
            </a:r>
          </a:p>
          <a:p>
            <a:endParaRPr lang="sl-SI" dirty="0"/>
          </a:p>
        </p:txBody>
      </p:sp>
      <p:pic>
        <p:nvPicPr>
          <p:cNvPr id="35842" name="Picture 2" descr="http://static-1.mojnet.com/foto5834-1332-88264/jesensko-jutro-u-su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4122554" cy="3087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548680"/>
            <a:ext cx="7467600" cy="60486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l-SI" b="1" dirty="0" smtClean="0">
                <a:latin typeface="Calibri" pitchFamily="34" charset="0"/>
              </a:rPr>
              <a:t>SLUTNJA</a:t>
            </a:r>
          </a:p>
          <a:p>
            <a:endParaRPr lang="sl-SI" dirty="0" smtClean="0">
              <a:latin typeface="Calibri" pitchFamily="34" charset="0"/>
            </a:endParaRP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Polja.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Podrtija  ob  cesti.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Tema.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Tišina  bolesti.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V  dalji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okno  svetló.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Kdo?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Senca  na  njem.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Nekdo  gleda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za  menoj,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z  menoj</a:t>
            </a:r>
          </a:p>
          <a:p>
            <a:pPr>
              <a:buNone/>
            </a:pPr>
            <a:r>
              <a:rPr lang="sl-SI" dirty="0" err="1" smtClean="0">
                <a:latin typeface="Calibri" pitchFamily="34" charset="0"/>
              </a:rPr>
              <a:t>nepokoj</a:t>
            </a:r>
            <a:endParaRPr lang="sl-SI" dirty="0" smtClean="0">
              <a:latin typeface="Calibri" pitchFamily="34" charset="0"/>
            </a:endParaRP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in  slutnja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</a:rPr>
              <a:t>smrti.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4" name="Slika 3" descr="http://www.kolosej.si/media/storage/movies/2007/1/16/9716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37"/>
          <a:stretch/>
        </p:blipFill>
        <p:spPr bwMode="auto">
          <a:xfrm>
            <a:off x="4139952" y="1340768"/>
            <a:ext cx="3145532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88640"/>
            <a:ext cx="7787208" cy="640871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sl-SI" b="1" dirty="0" smtClean="0"/>
          </a:p>
          <a:p>
            <a:pPr>
              <a:buNone/>
            </a:pPr>
            <a:r>
              <a:rPr lang="sl-SI" sz="5500" b="1" dirty="0" smtClean="0">
                <a:latin typeface="Calibri" pitchFamily="34" charset="0"/>
              </a:rPr>
              <a:t>TEMNI  BORI</a:t>
            </a:r>
          </a:p>
          <a:p>
            <a:pPr>
              <a:buNone/>
            </a:pPr>
            <a:r>
              <a:rPr lang="sl-SI" sz="5500" dirty="0" smtClean="0">
                <a:latin typeface="Calibri" pitchFamily="34" charset="0"/>
              </a:rPr>
              <a:t> </a:t>
            </a:r>
          </a:p>
          <a:p>
            <a:pPr>
              <a:buNone/>
            </a:pPr>
            <a:r>
              <a:rPr lang="sl-SI" sz="5500" dirty="0" smtClean="0">
                <a:latin typeface="Calibri" pitchFamily="34" charset="0"/>
              </a:rPr>
              <a:t>Temni  bori,  črni  bori,</a:t>
            </a:r>
          </a:p>
          <a:p>
            <a:pPr>
              <a:buNone/>
            </a:pPr>
            <a:r>
              <a:rPr lang="sl-SI" sz="5500" dirty="0" err="1" smtClean="0">
                <a:latin typeface="Calibri" pitchFamily="34" charset="0"/>
              </a:rPr>
              <a:t>čuj</a:t>
            </a:r>
            <a:r>
              <a:rPr lang="sl-SI" sz="5500" dirty="0" smtClean="0">
                <a:latin typeface="Calibri" pitchFamily="34" charset="0"/>
              </a:rPr>
              <a:t>,  kako  vršijo,</a:t>
            </a:r>
          </a:p>
          <a:p>
            <a:pPr>
              <a:buNone/>
            </a:pPr>
            <a:r>
              <a:rPr lang="sl-SI" sz="5500" dirty="0" smtClean="0">
                <a:latin typeface="Calibri" pitchFamily="34" charset="0"/>
              </a:rPr>
              <a:t>ko  da  med  seboj  bolestno,</a:t>
            </a:r>
          </a:p>
          <a:p>
            <a:pPr>
              <a:buNone/>
            </a:pPr>
            <a:r>
              <a:rPr lang="sl-SI" sz="5500" dirty="0" smtClean="0">
                <a:latin typeface="Calibri" pitchFamily="34" charset="0"/>
              </a:rPr>
              <a:t>tiho  govorijo.</a:t>
            </a:r>
          </a:p>
          <a:p>
            <a:pPr>
              <a:buNone/>
            </a:pPr>
            <a:r>
              <a:rPr lang="sl-SI" sz="5500" dirty="0" smtClean="0">
                <a:latin typeface="Calibri" pitchFamily="34" charset="0"/>
              </a:rPr>
              <a:t>Pod  sekiro  so  sovražno</a:t>
            </a:r>
          </a:p>
          <a:p>
            <a:pPr>
              <a:buNone/>
            </a:pPr>
            <a:r>
              <a:rPr lang="sl-SI" sz="5500" dirty="0" smtClean="0">
                <a:latin typeface="Calibri" pitchFamily="34" charset="0"/>
              </a:rPr>
              <a:t>včeraj  bratje  </a:t>
            </a:r>
            <a:r>
              <a:rPr lang="sl-SI" sz="5500" dirty="0" err="1" smtClean="0">
                <a:latin typeface="Calibri" pitchFamily="34" charset="0"/>
              </a:rPr>
              <a:t>pali</a:t>
            </a:r>
            <a:r>
              <a:rPr lang="sl-SI" sz="5500" dirty="0" smtClean="0">
                <a:latin typeface="Calibri" pitchFamily="34" charset="0"/>
              </a:rPr>
              <a:t>,</a:t>
            </a:r>
          </a:p>
          <a:p>
            <a:pPr>
              <a:buNone/>
            </a:pPr>
            <a:r>
              <a:rPr lang="sl-SI" sz="5500" dirty="0" smtClean="0">
                <a:latin typeface="Calibri" pitchFamily="34" charset="0"/>
              </a:rPr>
              <a:t>danes  in  mogoče  jutri</a:t>
            </a:r>
          </a:p>
          <a:p>
            <a:pPr>
              <a:buNone/>
            </a:pPr>
            <a:r>
              <a:rPr lang="sl-SI" sz="5500" dirty="0" smtClean="0">
                <a:latin typeface="Calibri" pitchFamily="34" charset="0"/>
              </a:rPr>
              <a:t>bomo  mi  še  stali.</a:t>
            </a:r>
          </a:p>
          <a:p>
            <a:pPr>
              <a:buNone/>
            </a:pPr>
            <a:r>
              <a:rPr lang="sl-SI" sz="5500" dirty="0" smtClean="0">
                <a:latin typeface="Calibri" pitchFamily="34" charset="0"/>
              </a:rPr>
              <a:t>Silna  burja,  močna  burja</a:t>
            </a:r>
          </a:p>
          <a:p>
            <a:pPr>
              <a:buNone/>
            </a:pPr>
            <a:r>
              <a:rPr lang="sl-SI" sz="5500" dirty="0" smtClean="0">
                <a:latin typeface="Calibri" pitchFamily="34" charset="0"/>
              </a:rPr>
              <a:t>v  bore  zavihrala,</a:t>
            </a:r>
          </a:p>
          <a:p>
            <a:pPr>
              <a:buNone/>
            </a:pPr>
            <a:r>
              <a:rPr lang="sl-SI" sz="5500" dirty="0" smtClean="0">
                <a:latin typeface="Calibri" pitchFamily="34" charset="0"/>
              </a:rPr>
              <a:t>ko  da  </a:t>
            </a:r>
            <a:r>
              <a:rPr lang="sl-SI" sz="5500" dirty="0" err="1" smtClean="0">
                <a:latin typeface="Calibri" pitchFamily="34" charset="0"/>
              </a:rPr>
              <a:t>čula</a:t>
            </a:r>
            <a:r>
              <a:rPr lang="sl-SI" sz="5500" dirty="0" smtClean="0">
                <a:latin typeface="Calibri" pitchFamily="34" charset="0"/>
              </a:rPr>
              <a:t>  bi  besede,</a:t>
            </a:r>
          </a:p>
          <a:p>
            <a:pPr>
              <a:buNone/>
            </a:pPr>
            <a:r>
              <a:rPr lang="sl-SI" sz="5500" dirty="0" err="1" smtClean="0">
                <a:latin typeface="Calibri" pitchFamily="34" charset="0"/>
              </a:rPr>
              <a:t>pala</a:t>
            </a:r>
            <a:r>
              <a:rPr lang="sl-SI" sz="5500" dirty="0" smtClean="0">
                <a:latin typeface="Calibri" pitchFamily="34" charset="0"/>
              </a:rPr>
              <a:t>  in  obstala.</a:t>
            </a:r>
          </a:p>
          <a:p>
            <a:pPr>
              <a:buNone/>
            </a:pPr>
            <a:r>
              <a:rPr lang="sl-SI" sz="5500" dirty="0" smtClean="0">
                <a:latin typeface="Calibri" pitchFamily="34" charset="0"/>
              </a:rPr>
              <a:t>»Če  umrete,  bratje  bori,</a:t>
            </a:r>
          </a:p>
          <a:p>
            <a:pPr>
              <a:buNone/>
            </a:pPr>
            <a:r>
              <a:rPr lang="sl-SI" sz="5500" dirty="0" smtClean="0">
                <a:latin typeface="Calibri" pitchFamily="34" charset="0"/>
              </a:rPr>
              <a:t>kje  se  bom  spočila,</a:t>
            </a:r>
          </a:p>
          <a:p>
            <a:pPr>
              <a:buNone/>
            </a:pPr>
            <a:r>
              <a:rPr lang="sl-SI" sz="5500" dirty="0" smtClean="0">
                <a:latin typeface="Calibri" pitchFamily="34" charset="0"/>
              </a:rPr>
              <a:t>recite  mi,  dragi  bratje,</a:t>
            </a:r>
          </a:p>
          <a:p>
            <a:pPr>
              <a:buNone/>
            </a:pPr>
            <a:r>
              <a:rPr lang="sl-SI" sz="5500" dirty="0" smtClean="0">
                <a:latin typeface="Calibri" pitchFamily="34" charset="0"/>
              </a:rPr>
              <a:t>s  kom  bom  govorila.</a:t>
            </a:r>
          </a:p>
          <a:p>
            <a:pPr>
              <a:buNone/>
            </a:pPr>
            <a:r>
              <a:rPr lang="sl-SI" sz="5500" dirty="0" smtClean="0">
                <a:latin typeface="Calibri" pitchFamily="34" charset="0"/>
              </a:rPr>
              <a:t>Bratje  bori,  ostanite,</a:t>
            </a:r>
          </a:p>
          <a:p>
            <a:pPr>
              <a:buNone/>
            </a:pPr>
            <a:r>
              <a:rPr lang="sl-SI" sz="5500" dirty="0" smtClean="0">
                <a:latin typeface="Calibri" pitchFamily="34" charset="0"/>
              </a:rPr>
              <a:t>rastite  z  uporom!«</a:t>
            </a:r>
          </a:p>
          <a:p>
            <a:pPr>
              <a:buNone/>
            </a:pPr>
            <a:r>
              <a:rPr lang="sl-SI" sz="5500" dirty="0" smtClean="0">
                <a:latin typeface="Calibri" pitchFamily="34" charset="0"/>
              </a:rPr>
              <a:t>Pa  so  padali  bolestno,</a:t>
            </a:r>
          </a:p>
          <a:p>
            <a:pPr>
              <a:buNone/>
            </a:pPr>
            <a:r>
              <a:rPr lang="sl-SI" sz="5500" dirty="0" smtClean="0">
                <a:latin typeface="Calibri" pitchFamily="34" charset="0"/>
              </a:rPr>
              <a:t>nemo,  bor  za  borom ...</a:t>
            </a:r>
          </a:p>
          <a:p>
            <a:pPr>
              <a:buNone/>
            </a:pPr>
            <a:r>
              <a:rPr lang="sl-SI" dirty="0" smtClean="0"/>
              <a:t> 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31746" name="Picture 2" descr="http://www.val-znanje.com/images/stories/ljekovitobilje/105-bor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48680"/>
            <a:ext cx="3898404" cy="549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025208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KONSTRUKTIVIZEM/KONSI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grada vsebine 3" descr="https://encrypted-tbn3.gstatic.com/images?q=tbn:ANd9GcQLeWF4gAZ2HSQnEFBm1G8HpjUJb5RvfCNcHSxl6NqF_QhvPHNCTA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365104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http://zalozba.zrc-sazu.si/sites/default/files/28_Leteca_ladja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124744"/>
            <a:ext cx="41045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http://www.intelyway.com/EX/kritike/kpoetografikam_datoteke/image019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24744"/>
            <a:ext cx="295232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http://www.dlib.si/stream/URN:NBN:SI:IMG-DCPSVIXF/082f08f0-5e63-4bc6-af9c-7510fd9cf29f/IMAG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284984"/>
            <a:ext cx="2808312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sl-SI" sz="3200" dirty="0" smtClean="0">
                <a:latin typeface="Calibri" pitchFamily="34" charset="0"/>
              </a:rPr>
              <a:t>Konstruktivistične pesmi/</a:t>
            </a:r>
            <a:r>
              <a:rPr lang="sl-SI" sz="3200" dirty="0" err="1" smtClean="0">
                <a:latin typeface="Calibri" pitchFamily="34" charset="0"/>
              </a:rPr>
              <a:t>konsi</a:t>
            </a:r>
            <a:endParaRPr lang="sl-SI" sz="3200" dirty="0">
              <a:latin typeface="Calibri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600200"/>
            <a:ext cx="8208912" cy="4525963"/>
          </a:xfrm>
        </p:spPr>
        <p:txBody>
          <a:bodyPr>
            <a:normAutofit/>
          </a:bodyPr>
          <a:lstStyle/>
          <a:p>
            <a:pPr algn="just"/>
            <a:r>
              <a:rPr lang="sl-SI" sz="2800" dirty="0" smtClean="0">
                <a:latin typeface="Calibri" pitchFamily="34" charset="0"/>
              </a:rPr>
              <a:t>so  pesmi – konstrukcije,  sestavljene  iz  posameznih  delov,  ki  so  zloženi  v  težko  razumljivo  celoto,  na  videz  so  brez  logične  zveze;</a:t>
            </a:r>
          </a:p>
          <a:p>
            <a:pPr algn="just"/>
            <a:r>
              <a:rPr lang="sl-SI" sz="2800" dirty="0" smtClean="0">
                <a:solidFill>
                  <a:srgbClr val="FF0000"/>
                </a:solidFill>
                <a:latin typeface="Calibri" pitchFamily="34" charset="0"/>
              </a:rPr>
              <a:t>sestavljeni  so  iz  črk,  kratic,  parol,  gesel,  tehničnih  ali  matematičnih  znamenj,  obrazcev …;</a:t>
            </a:r>
          </a:p>
          <a:p>
            <a:pPr algn="just"/>
            <a:r>
              <a:rPr lang="sl-SI" sz="2800" dirty="0" smtClean="0">
                <a:latin typeface="Calibri" pitchFamily="34" charset="0"/>
              </a:rPr>
              <a:t>besedila  so  tudi  likovno  oblikovana  z  različno  velikimi  črkami  po  načinu  lepljenke;  </a:t>
            </a:r>
            <a:endParaRPr lang="sl-SI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/>
          </a:bodyPr>
          <a:lstStyle/>
          <a:p>
            <a:pPr algn="ctr"/>
            <a:r>
              <a:rPr lang="sl-SI" sz="3600" dirty="0" smtClean="0">
                <a:latin typeface="Calibri" pitchFamily="34" charset="0"/>
              </a:rPr>
              <a:t>18. 3. 1904 Sežana – 27. 5. 1926 Tomaj</a:t>
            </a:r>
            <a:endParaRPr lang="sl-SI" sz="3600" dirty="0">
              <a:latin typeface="Calibri" pitchFamily="34" charset="0"/>
            </a:endParaRPr>
          </a:p>
        </p:txBody>
      </p:sp>
      <p:pic>
        <p:nvPicPr>
          <p:cNvPr id="4" name="Ograda vsebine 3" descr="http://vlado.fmf.uni-lj.si/pub/pics/YS.07/Piran07_07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552728" cy="475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pPr algn="just"/>
            <a:r>
              <a:rPr lang="sl-SI" sz="2800" dirty="0" smtClean="0">
                <a:latin typeface="Calibri" pitchFamily="34" charset="0"/>
              </a:rPr>
              <a:t>konstruktivistična  pesem  je  tako  </a:t>
            </a:r>
            <a:r>
              <a:rPr lang="sl-SI" sz="2800" b="1" dirty="0" smtClean="0">
                <a:solidFill>
                  <a:srgbClr val="FF0000"/>
                </a:solidFill>
                <a:latin typeface="Calibri" pitchFamily="34" charset="0"/>
              </a:rPr>
              <a:t>sestavljena  iz  posameznih  delov  oz.  verzov,  ki  so  samostojni  deli</a:t>
            </a:r>
            <a:r>
              <a:rPr lang="sl-SI" sz="2800" dirty="0" smtClean="0">
                <a:latin typeface="Calibri" pitchFamily="34" charset="0"/>
              </a:rPr>
              <a:t>;  šele  ko  jih  spoznaš  in  razumeš,  jih  lahko  združiš  v  celoto,  ki  nosi  samostojno  sporočilo;</a:t>
            </a:r>
          </a:p>
          <a:p>
            <a:pPr algn="just"/>
            <a:r>
              <a:rPr lang="sl-SI" sz="2800" dirty="0" smtClean="0">
                <a:latin typeface="Calibri" pitchFamily="34" charset="0"/>
              </a:rPr>
              <a:t>pesem  hoče  biti  protest  proti  brezdušni  civilizaciji,  celotnemu  sistemu.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sl-SI" dirty="0" smtClean="0">
                <a:latin typeface="Calibri" pitchFamily="34" charset="0"/>
              </a:rPr>
              <a:t>OBLIKA  PESMI</a:t>
            </a:r>
            <a:endParaRPr lang="sl-SI" dirty="0">
              <a:latin typeface="Calibri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4781128"/>
          </a:xfrm>
        </p:spPr>
        <p:txBody>
          <a:bodyPr/>
          <a:lstStyle/>
          <a:p>
            <a:pPr algn="just"/>
            <a:r>
              <a:rPr lang="sl-SI" sz="3200" dirty="0" smtClean="0">
                <a:latin typeface="Calibri" pitchFamily="34" charset="0"/>
              </a:rPr>
              <a:t>svobodna  oblika;</a:t>
            </a:r>
          </a:p>
          <a:p>
            <a:pPr algn="just"/>
            <a:r>
              <a:rPr lang="sl-SI" sz="3200" dirty="0" smtClean="0">
                <a:latin typeface="Calibri" pitchFamily="34" charset="0"/>
              </a:rPr>
              <a:t>verzi  so  različno  dolgi  (gre  za  svobodni  verz,  ki  je  podoben  prozi);</a:t>
            </a:r>
          </a:p>
          <a:p>
            <a:pPr algn="just"/>
            <a:r>
              <a:rPr lang="sl-SI" sz="3200" dirty="0" smtClean="0">
                <a:latin typeface="Calibri" pitchFamily="34" charset="0"/>
              </a:rPr>
              <a:t>kitice:  pesem  ni  členjena  na  kitice;  </a:t>
            </a:r>
          </a:p>
          <a:p>
            <a:pPr algn="just"/>
            <a:r>
              <a:rPr lang="sl-SI" sz="3200" dirty="0" smtClean="0">
                <a:latin typeface="Calibri" pitchFamily="34" charset="0"/>
              </a:rPr>
              <a:t>sredstva:  cifre,  simboli,  velike  črke,  matematična  znamenja …;</a:t>
            </a:r>
          </a:p>
          <a:p>
            <a:pPr algn="just"/>
            <a:r>
              <a:rPr lang="sl-SI" sz="3200" dirty="0" smtClean="0">
                <a:latin typeface="Calibri" pitchFamily="34" charset="0"/>
              </a:rPr>
              <a:t>rime   ni.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57256" cy="6048672"/>
          </a:xfrm>
        </p:spPr>
        <p:txBody>
          <a:bodyPr>
            <a:noAutofit/>
          </a:bodyPr>
          <a:lstStyle/>
          <a:p>
            <a:r>
              <a:rPr lang="sl-SI" sz="2200" b="1" dirty="0" smtClean="0">
                <a:latin typeface="Calibri" pitchFamily="34" charset="0"/>
              </a:rPr>
              <a:t>KONS. 5</a:t>
            </a:r>
            <a:br>
              <a:rPr lang="sl-SI" sz="2200" b="1" dirty="0" smtClean="0">
                <a:latin typeface="Calibri" pitchFamily="34" charset="0"/>
              </a:rPr>
            </a:br>
            <a:r>
              <a:rPr lang="sl-SI" sz="2200" dirty="0" smtClean="0">
                <a:latin typeface="Calibri" pitchFamily="34" charset="0"/>
              </a:rPr>
              <a:t/>
            </a:r>
            <a:br>
              <a:rPr lang="sl-SI" sz="2200" dirty="0" smtClean="0">
                <a:latin typeface="Calibri" pitchFamily="34" charset="0"/>
              </a:rPr>
            </a:br>
            <a:r>
              <a:rPr lang="sl-SI" sz="2200" dirty="0" smtClean="0">
                <a:latin typeface="Calibri" pitchFamily="34" charset="0"/>
              </a:rPr>
              <a:t>Gnoj je zlato</a:t>
            </a:r>
            <a:br>
              <a:rPr lang="sl-SI" sz="2200" dirty="0" smtClean="0">
                <a:latin typeface="Calibri" pitchFamily="34" charset="0"/>
              </a:rPr>
            </a:br>
            <a:r>
              <a:rPr lang="sl-SI" sz="2200" dirty="0" smtClean="0">
                <a:latin typeface="Calibri" pitchFamily="34" charset="0"/>
              </a:rPr>
              <a:t>in zlato je gnoj.</a:t>
            </a:r>
            <a:br>
              <a:rPr lang="sl-SI" sz="2200" dirty="0" smtClean="0">
                <a:latin typeface="Calibri" pitchFamily="34" charset="0"/>
              </a:rPr>
            </a:br>
            <a:r>
              <a:rPr lang="sl-SI" sz="2200" dirty="0" smtClean="0">
                <a:latin typeface="Calibri" pitchFamily="34" charset="0"/>
              </a:rPr>
              <a:t/>
            </a:r>
            <a:br>
              <a:rPr lang="sl-SI" sz="2200" dirty="0" smtClean="0">
                <a:latin typeface="Calibri" pitchFamily="34" charset="0"/>
              </a:rPr>
            </a:br>
            <a:r>
              <a:rPr lang="sl-SI" sz="2200" dirty="0" smtClean="0">
                <a:latin typeface="Calibri" pitchFamily="34" charset="0"/>
              </a:rPr>
              <a:t>Oboje = 0</a:t>
            </a:r>
            <a:br>
              <a:rPr lang="sl-SI" sz="2200" dirty="0" smtClean="0">
                <a:latin typeface="Calibri" pitchFamily="34" charset="0"/>
              </a:rPr>
            </a:br>
            <a:r>
              <a:rPr lang="sl-SI" sz="2200" dirty="0" smtClean="0">
                <a:latin typeface="Calibri" pitchFamily="34" charset="0"/>
              </a:rPr>
              <a:t>0 = ∞</a:t>
            </a:r>
            <a:br>
              <a:rPr lang="sl-SI" sz="2200" dirty="0" smtClean="0">
                <a:latin typeface="Calibri" pitchFamily="34" charset="0"/>
              </a:rPr>
            </a:br>
            <a:r>
              <a:rPr lang="sl-SI" sz="2200" dirty="0" smtClean="0">
                <a:latin typeface="Calibri" pitchFamily="34" charset="0"/>
              </a:rPr>
              <a:t>∞ = 0</a:t>
            </a:r>
            <a:br>
              <a:rPr lang="sl-SI" sz="2200" dirty="0" smtClean="0">
                <a:latin typeface="Calibri" pitchFamily="34" charset="0"/>
              </a:rPr>
            </a:br>
            <a:r>
              <a:rPr lang="sl-SI" sz="2200" dirty="0" smtClean="0">
                <a:latin typeface="Calibri" pitchFamily="34" charset="0"/>
              </a:rPr>
              <a:t>A B &lt;</a:t>
            </a:r>
            <a:br>
              <a:rPr lang="sl-SI" sz="2200" dirty="0" smtClean="0">
                <a:latin typeface="Calibri" pitchFamily="34" charset="0"/>
              </a:rPr>
            </a:br>
            <a:r>
              <a:rPr lang="sl-SI" sz="2200" dirty="0" smtClean="0">
                <a:latin typeface="Calibri" pitchFamily="34" charset="0"/>
              </a:rPr>
              <a:t>1, 2, 3.</a:t>
            </a:r>
            <a:br>
              <a:rPr lang="sl-SI" sz="2200" dirty="0" smtClean="0">
                <a:latin typeface="Calibri" pitchFamily="34" charset="0"/>
              </a:rPr>
            </a:br>
            <a:r>
              <a:rPr lang="sl-SI" sz="2200" dirty="0" smtClean="0">
                <a:latin typeface="Calibri" pitchFamily="34" charset="0"/>
              </a:rPr>
              <a:t/>
            </a:r>
            <a:br>
              <a:rPr lang="sl-SI" sz="2200" dirty="0" smtClean="0">
                <a:latin typeface="Calibri" pitchFamily="34" charset="0"/>
              </a:rPr>
            </a:br>
            <a:r>
              <a:rPr lang="sl-SI" sz="2200" dirty="0" smtClean="0">
                <a:latin typeface="Calibri" pitchFamily="34" charset="0"/>
              </a:rPr>
              <a:t>Kdor nima duše,</a:t>
            </a:r>
            <a:br>
              <a:rPr lang="sl-SI" sz="2200" dirty="0" smtClean="0">
                <a:latin typeface="Calibri" pitchFamily="34" charset="0"/>
              </a:rPr>
            </a:br>
            <a:r>
              <a:rPr lang="sl-SI" sz="2200" dirty="0" smtClean="0">
                <a:latin typeface="Calibri" pitchFamily="34" charset="0"/>
              </a:rPr>
              <a:t>ne potrebuje zlata,</a:t>
            </a:r>
            <a:br>
              <a:rPr lang="sl-SI" sz="2200" dirty="0" smtClean="0">
                <a:latin typeface="Calibri" pitchFamily="34" charset="0"/>
              </a:rPr>
            </a:br>
            <a:r>
              <a:rPr lang="sl-SI" sz="2200" dirty="0" smtClean="0">
                <a:latin typeface="Calibri" pitchFamily="34" charset="0"/>
              </a:rPr>
              <a:t>kdor ima dušo,</a:t>
            </a:r>
            <a:br>
              <a:rPr lang="sl-SI" sz="2200" dirty="0" smtClean="0">
                <a:latin typeface="Calibri" pitchFamily="34" charset="0"/>
              </a:rPr>
            </a:br>
            <a:r>
              <a:rPr lang="sl-SI" sz="2200" dirty="0" smtClean="0">
                <a:latin typeface="Calibri" pitchFamily="34" charset="0"/>
              </a:rPr>
              <a:t>ne potrebuje gnoja.</a:t>
            </a:r>
            <a:br>
              <a:rPr lang="sl-SI" sz="2200" dirty="0" smtClean="0">
                <a:latin typeface="Calibri" pitchFamily="34" charset="0"/>
              </a:rPr>
            </a:br>
            <a:r>
              <a:rPr lang="sl-SI" sz="2200" dirty="0" smtClean="0">
                <a:latin typeface="Calibri" pitchFamily="34" charset="0"/>
              </a:rPr>
              <a:t/>
            </a:r>
            <a:br>
              <a:rPr lang="sl-SI" sz="2200" dirty="0" smtClean="0">
                <a:latin typeface="Calibri" pitchFamily="34" charset="0"/>
              </a:rPr>
            </a:br>
            <a:r>
              <a:rPr lang="sl-SI" sz="2200" b="1" dirty="0" smtClean="0">
                <a:latin typeface="Calibri" pitchFamily="34" charset="0"/>
              </a:rPr>
              <a:t>I, A.</a:t>
            </a:r>
            <a:r>
              <a:rPr lang="sl-SI" sz="2200" dirty="0" smtClean="0">
                <a:latin typeface="Calibri" pitchFamily="34" charset="0"/>
              </a:rPr>
              <a:t/>
            </a:r>
            <a:br>
              <a:rPr lang="sl-SI" sz="2200" dirty="0" smtClean="0">
                <a:latin typeface="Calibri" pitchFamily="34" charset="0"/>
              </a:rPr>
            </a:br>
            <a:endParaRPr lang="sl-SI" sz="2200" dirty="0">
              <a:latin typeface="Calibri" pitchFamily="34" charset="0"/>
            </a:endParaRPr>
          </a:p>
        </p:txBody>
      </p:sp>
      <p:pic>
        <p:nvPicPr>
          <p:cNvPr id="4" name="Ograda vsebine 3" descr="http://gradiva.txt.si/m/slovenscina/srecko-kosovel-kons-5/img/kosovel_kons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764704"/>
            <a:ext cx="381642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alibri" pitchFamily="34" charset="0"/>
              </a:rPr>
              <a:t>Pesniške  zbirke</a:t>
            </a:r>
            <a:endParaRPr lang="sl-SI" dirty="0">
              <a:latin typeface="Calibri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Calibri" pitchFamily="34" charset="0"/>
              </a:rPr>
              <a:t>Zlati  čoln  1954</a:t>
            </a:r>
          </a:p>
          <a:p>
            <a:r>
              <a:rPr lang="sl-SI" dirty="0" smtClean="0">
                <a:latin typeface="Calibri" pitchFamily="34" charset="0"/>
              </a:rPr>
              <a:t>Integrali   1967</a:t>
            </a:r>
            <a:endParaRPr lang="sl-SI" dirty="0">
              <a:latin typeface="Calibri" pitchFamily="34" charset="0"/>
            </a:endParaRPr>
          </a:p>
        </p:txBody>
      </p:sp>
      <p:pic>
        <p:nvPicPr>
          <p:cNvPr id="4" name="Slika 3" descr="http://www.biblos.si/uploads/images/r_300_300/97896124284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48680"/>
            <a:ext cx="230656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http://mmc.bolha.com/3/image/199503/199643/Srecko-Kosovel---ZLATI-COLN_5717b67325ad0.jpg"/>
          <p:cNvPicPr/>
          <p:nvPr/>
        </p:nvPicPr>
        <p:blipFill>
          <a:blip r:embed="rId4" cstate="print"/>
          <a:srcRect r="4251"/>
          <a:stretch>
            <a:fillRect/>
          </a:stretch>
        </p:blipFill>
        <p:spPr bwMode="auto">
          <a:xfrm>
            <a:off x="683568" y="2996952"/>
            <a:ext cx="3528392" cy="276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https://upload.wikimedia.org/wikipedia/commons/thumb/3/35/Sre%C4%8Dko_Kosovel_-_Pesmi.pdf/page1-1062px-Sre%C4%8Dko_Kosovel_-_Pesmi.pdf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861048"/>
            <a:ext cx="194421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sl-SI" sz="3200" dirty="0" smtClean="0">
                <a:latin typeface="Calibri" pitchFamily="34" charset="0"/>
              </a:rPr>
              <a:t>ŽIVLJENJE  IN  DELO</a:t>
            </a:r>
            <a:endParaRPr lang="sl-SI" sz="3200" dirty="0">
              <a:latin typeface="Calibri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580526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sl-SI" dirty="0" smtClean="0">
                <a:latin typeface="Calibri" pitchFamily="34" charset="0"/>
              </a:rPr>
              <a:t>Srečko Kosovel se je rodil 18. 3. 1904 v Sežani. Kmalu po njegovem rojstvu se je družina preselila v Pliskovico na Dolenjem Krasu, nato  so  se  naselili v Tomaju, kjer  je tudi obiskoval osnovno šolo. </a:t>
            </a:r>
          </a:p>
          <a:p>
            <a:pPr algn="just"/>
            <a:r>
              <a:rPr lang="sl-SI" dirty="0" smtClean="0">
                <a:latin typeface="Calibri" pitchFamily="34" charset="0"/>
              </a:rPr>
              <a:t>Po opravljeni osnovni šoli se je leta 1916 vpisal na realko v Ljubljani. Začel je sodelovati v srednješolskem literarnem krožku in v dijaških glasilih, izdajati je začel tudi tiskan dijaški list Lepa Vida.</a:t>
            </a:r>
          </a:p>
          <a:p>
            <a:pPr algn="just"/>
            <a:r>
              <a:rPr lang="sl-SI" dirty="0" smtClean="0">
                <a:latin typeface="Calibri" pitchFamily="34" charset="0"/>
              </a:rPr>
              <a:t>Ko je leta 1922 maturiral, se je odločil za študij slavistike, romanistike in pedagogike na Filozofski fakulteti v Ljubljani. </a:t>
            </a:r>
          </a:p>
          <a:p>
            <a:pPr algn="just"/>
            <a:r>
              <a:rPr lang="sl-SI" dirty="0" smtClean="0">
                <a:latin typeface="Calibri" pitchFamily="34" charset="0"/>
              </a:rPr>
              <a:t>Sodeloval je pri avantgardistični reviji Trije labodi. Organiziral je literarno-dramatični krožek, predavanja in literarne večere v Ljubljani in pred delavci v Zagorju. Leta 1925 je s svojimi vrstniki prevzel urejanje revije Mladina. Pripravljal je tudi zbirko  Zlati čoln, ki pa ni izšla v času  njegovega  življenja.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4968552"/>
          </a:xfrm>
        </p:spPr>
        <p:txBody>
          <a:bodyPr>
            <a:normAutofit/>
          </a:bodyPr>
          <a:lstStyle/>
          <a:p>
            <a:pPr algn="just"/>
            <a:r>
              <a:rPr lang="sl-SI" sz="2600" dirty="0" smtClean="0">
                <a:latin typeface="Calibri" pitchFamily="34" charset="0"/>
              </a:rPr>
              <a:t>Sprva je pesnil </a:t>
            </a:r>
            <a:r>
              <a:rPr lang="sl-SI" sz="2600" b="1" u="sng" dirty="0" smtClean="0">
                <a:solidFill>
                  <a:srgbClr val="FF0000"/>
                </a:solidFill>
                <a:latin typeface="Calibri" pitchFamily="34" charset="0"/>
              </a:rPr>
              <a:t>pod vplivom moderne</a:t>
            </a:r>
            <a:r>
              <a:rPr lang="sl-SI" sz="2600" dirty="0" smtClean="0">
                <a:latin typeface="Calibri" pitchFamily="34" charset="0"/>
              </a:rPr>
              <a:t>.  Prevladujoči motivi so </a:t>
            </a:r>
            <a:r>
              <a:rPr lang="sl-SI" sz="2600" b="1" dirty="0" smtClean="0">
                <a:latin typeface="Calibri" pitchFamily="34" charset="0"/>
              </a:rPr>
              <a:t>kraška pokrajina</a:t>
            </a:r>
            <a:r>
              <a:rPr lang="sl-SI" sz="2600" dirty="0" smtClean="0">
                <a:latin typeface="Calibri" pitchFamily="34" charset="0"/>
              </a:rPr>
              <a:t>, </a:t>
            </a:r>
            <a:r>
              <a:rPr lang="sl-SI" sz="2600" b="1" dirty="0" smtClean="0">
                <a:latin typeface="Calibri" pitchFamily="34" charset="0"/>
              </a:rPr>
              <a:t>mati in smrt</a:t>
            </a:r>
            <a:r>
              <a:rPr lang="sl-SI" sz="2600" dirty="0" smtClean="0">
                <a:latin typeface="Calibri" pitchFamily="34" charset="0"/>
              </a:rPr>
              <a:t>, pogosto s simbolnim pomenom (pesmi </a:t>
            </a:r>
            <a:r>
              <a:rPr lang="sl-SI" sz="2600" i="1" dirty="0" smtClean="0">
                <a:latin typeface="Calibri" pitchFamily="34" charset="0"/>
              </a:rPr>
              <a:t>Balada</a:t>
            </a:r>
            <a:r>
              <a:rPr lang="sl-SI" sz="2600" dirty="0" smtClean="0">
                <a:latin typeface="Calibri" pitchFamily="34" charset="0"/>
              </a:rPr>
              <a:t>, </a:t>
            </a:r>
            <a:r>
              <a:rPr lang="sl-SI" sz="2600" i="1" dirty="0" smtClean="0">
                <a:latin typeface="Calibri" pitchFamily="34" charset="0"/>
              </a:rPr>
              <a:t>Bori</a:t>
            </a:r>
            <a:r>
              <a:rPr lang="sl-SI" sz="2600" dirty="0" smtClean="0">
                <a:latin typeface="Calibri" pitchFamily="34" charset="0"/>
              </a:rPr>
              <a:t>, </a:t>
            </a:r>
            <a:r>
              <a:rPr lang="sl-SI" sz="2600" i="1" dirty="0" smtClean="0">
                <a:latin typeface="Calibri" pitchFamily="34" charset="0"/>
              </a:rPr>
              <a:t>Slutnja</a:t>
            </a:r>
            <a:r>
              <a:rPr lang="sl-SI" sz="2600" dirty="0" smtClean="0">
                <a:latin typeface="Calibri" pitchFamily="34" charset="0"/>
              </a:rPr>
              <a:t>). Tako najobsežnejši del njegovega pesništva govori o Krasu, zaradi česar ga imenujemo »</a:t>
            </a:r>
            <a:r>
              <a:rPr lang="sl-SI" sz="2600" b="1" dirty="0" smtClean="0">
                <a:solidFill>
                  <a:srgbClr val="FF0000"/>
                </a:solidFill>
                <a:latin typeface="Calibri" pitchFamily="34" charset="0"/>
              </a:rPr>
              <a:t>lirik Krasa</a:t>
            </a:r>
            <a:r>
              <a:rPr lang="sl-SI" sz="2600" dirty="0" smtClean="0">
                <a:latin typeface="Calibri" pitchFamily="34" charset="0"/>
              </a:rPr>
              <a:t>«.  V  njegovih  pesmih  se  začuti:</a:t>
            </a:r>
          </a:p>
          <a:p>
            <a:pPr algn="just"/>
            <a:r>
              <a:rPr lang="sl-SI" sz="2600" dirty="0" smtClean="0">
                <a:latin typeface="Calibri" pitchFamily="34" charset="0"/>
              </a:rPr>
              <a:t>doživljanje  narodne ogroženosti, </a:t>
            </a:r>
          </a:p>
          <a:p>
            <a:pPr algn="just"/>
            <a:r>
              <a:rPr lang="sl-SI" sz="2600" dirty="0" smtClean="0">
                <a:latin typeface="Calibri" pitchFamily="34" charset="0"/>
              </a:rPr>
              <a:t>motive, v katerih je upodobljena ljubezen do matere in dekleta, </a:t>
            </a:r>
          </a:p>
          <a:p>
            <a:pPr algn="just"/>
            <a:r>
              <a:rPr lang="sl-SI" sz="2600" dirty="0" smtClean="0">
                <a:latin typeface="Calibri" pitchFamily="34" charset="0"/>
              </a:rPr>
              <a:t>izpovedi, v katerih se oglaša slutnja smrti. 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256584"/>
          </a:xfrm>
        </p:spPr>
        <p:txBody>
          <a:bodyPr>
            <a:normAutofit fontScale="92500"/>
          </a:bodyPr>
          <a:lstStyle/>
          <a:p>
            <a:pPr algn="just"/>
            <a:r>
              <a:rPr lang="sl-SI" sz="2800" dirty="0" smtClean="0">
                <a:latin typeface="Calibri" pitchFamily="34" charset="0"/>
              </a:rPr>
              <a:t>Nato je Kosovel prešel v </a:t>
            </a:r>
            <a:r>
              <a:rPr lang="sl-SI" sz="2800" b="1" u="sng" dirty="0" smtClean="0">
                <a:solidFill>
                  <a:srgbClr val="FF0000"/>
                </a:solidFill>
                <a:latin typeface="Calibri" pitchFamily="34" charset="0"/>
              </a:rPr>
              <a:t>ekspresionizem</a:t>
            </a:r>
            <a:r>
              <a:rPr lang="sl-SI" sz="2800" dirty="0" smtClean="0">
                <a:latin typeface="Calibri" pitchFamily="34" charset="0"/>
              </a:rPr>
              <a:t> (v pesmih piše o apokalipsi, ki v sebi nosi očiščenje krivde in stvarjenje novega sveta).</a:t>
            </a:r>
          </a:p>
          <a:p>
            <a:pPr algn="just"/>
            <a:r>
              <a:rPr lang="sl-SI" sz="2800" dirty="0" smtClean="0">
                <a:latin typeface="Calibri" pitchFamily="34" charset="0"/>
              </a:rPr>
              <a:t>Tako precej pesmi govori o družbenih krivicah, o mračni usodi Evrope (</a:t>
            </a:r>
            <a:r>
              <a:rPr lang="sl-SI" sz="2800" i="1" dirty="0" smtClean="0">
                <a:latin typeface="Calibri" pitchFamily="34" charset="0"/>
              </a:rPr>
              <a:t>Ekstaza smrti</a:t>
            </a:r>
            <a:r>
              <a:rPr lang="sl-SI" sz="2800" dirty="0" smtClean="0">
                <a:latin typeface="Calibri" pitchFamily="34" charset="0"/>
              </a:rPr>
              <a:t>) in o neizogibnosti revolucionarne preobrazbe sveta (</a:t>
            </a:r>
            <a:r>
              <a:rPr lang="sl-SI" sz="2800" i="1" dirty="0" smtClean="0">
                <a:latin typeface="Calibri" pitchFamily="34" charset="0"/>
              </a:rPr>
              <a:t>Rdeči atom</a:t>
            </a:r>
            <a:r>
              <a:rPr lang="sl-SI" sz="2800" dirty="0" smtClean="0">
                <a:latin typeface="Calibri" pitchFamily="34" charset="0"/>
              </a:rPr>
              <a:t>). </a:t>
            </a:r>
          </a:p>
          <a:p>
            <a:pPr algn="just"/>
            <a:r>
              <a:rPr lang="sl-SI" sz="2800" dirty="0" smtClean="0">
                <a:latin typeface="Calibri" pitchFamily="34" charset="0"/>
              </a:rPr>
              <a:t>Velik delež v Kosovelovem opusu predstavljajo tudi njegove t. i. </a:t>
            </a:r>
            <a:r>
              <a:rPr lang="sl-SI" sz="2800" b="1" u="sng" dirty="0" smtClean="0">
                <a:solidFill>
                  <a:srgbClr val="FF0000"/>
                </a:solidFill>
                <a:latin typeface="Calibri" pitchFamily="34" charset="0"/>
              </a:rPr>
              <a:t>konstruktivistične pesmi </a:t>
            </a:r>
            <a:r>
              <a:rPr lang="sl-SI" sz="2800" dirty="0" smtClean="0">
                <a:latin typeface="Calibri" pitchFamily="34" charset="0"/>
              </a:rPr>
              <a:t>(</a:t>
            </a:r>
            <a:r>
              <a:rPr lang="sl-SI" sz="2800" dirty="0" err="1" smtClean="0">
                <a:latin typeface="Calibri" pitchFamily="34" charset="0"/>
              </a:rPr>
              <a:t>konsi</a:t>
            </a:r>
            <a:r>
              <a:rPr lang="sl-SI" sz="2800" dirty="0" smtClean="0">
                <a:latin typeface="Calibri" pitchFamily="34" charset="0"/>
              </a:rPr>
              <a:t>), ki so izšle v pesniški zbirki </a:t>
            </a:r>
            <a:r>
              <a:rPr lang="sl-SI" sz="2800" i="1" dirty="0" smtClean="0">
                <a:latin typeface="Calibri" pitchFamily="34" charset="0"/>
              </a:rPr>
              <a:t>Integrali</a:t>
            </a:r>
            <a:r>
              <a:rPr lang="sl-SI" sz="2800" dirty="0" smtClean="0">
                <a:latin typeface="Calibri" pitchFamily="34" charset="0"/>
              </a:rPr>
              <a:t>, in so najmodernejši tip slovenske poezije.</a:t>
            </a:r>
          </a:p>
          <a:p>
            <a:pPr>
              <a:buNone/>
            </a:pPr>
            <a:endParaRPr lang="sl-SI" sz="2800" dirty="0" smtClean="0">
              <a:latin typeface="Calibri" pitchFamily="34" charset="0"/>
            </a:endParaRPr>
          </a:p>
          <a:p>
            <a:r>
              <a:rPr lang="sl-SI" sz="2800" dirty="0" smtClean="0">
                <a:latin typeface="Calibri" pitchFamily="34" charset="0"/>
              </a:rPr>
              <a:t>Umrl je zelo mlad (star 22 let) 27. maja 1926.</a:t>
            </a:r>
          </a:p>
          <a:p>
            <a:pPr>
              <a:buNone/>
            </a:pPr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http://www.emka.si/img/product/41t_2011/medvedki-sladkosnedki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89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http://www.emka.si/img/product/41t_2011/medvedki-sladkosnedki4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820472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79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http://www.emka.si/img/product/41t_2011/medvedki-sladkosnedki3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73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4722"/>
          </a:xfrm>
        </p:spPr>
        <p:txBody>
          <a:bodyPr>
            <a:normAutofit/>
          </a:bodyPr>
          <a:lstStyle/>
          <a:p>
            <a:r>
              <a:rPr lang="sl-SI" sz="1800" b="1" dirty="0" smtClean="0">
                <a:latin typeface="Calibri" pitchFamily="34" charset="0"/>
                <a:cs typeface="Arial" pitchFamily="34" charset="0"/>
              </a:rPr>
              <a:t>STARKA  ZA  VASJO</a:t>
            </a:r>
            <a:br>
              <a:rPr lang="sl-SI" sz="1800" b="1" dirty="0" smtClean="0">
                <a:latin typeface="Calibri" pitchFamily="34" charset="0"/>
                <a:cs typeface="Arial" pitchFamily="34" charset="0"/>
              </a:rPr>
            </a:br>
            <a:r>
              <a:rPr lang="sl-SI" sz="18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sl-SI" sz="1800" b="1" dirty="0" smtClean="0">
                <a:latin typeface="Calibri" pitchFamily="34" charset="0"/>
                <a:cs typeface="Arial" pitchFamily="34" charset="0"/>
              </a:rPr>
            </a:br>
            <a:r>
              <a:rPr lang="sl-SI" sz="1800" dirty="0" smtClean="0">
                <a:latin typeface="Calibri" pitchFamily="34" charset="0"/>
                <a:cs typeface="Arial" pitchFamily="34" charset="0"/>
              </a:rPr>
              <a:t>Lačni  otroci  ležijo  na  senu,</a:t>
            </a:r>
            <a:br>
              <a:rPr lang="sl-SI" sz="1800" dirty="0" smtClean="0">
                <a:latin typeface="Calibri" pitchFamily="34" charset="0"/>
                <a:cs typeface="Arial" pitchFamily="34" charset="0"/>
              </a:rPr>
            </a:br>
            <a:r>
              <a:rPr lang="sl-SI" sz="1800" dirty="0" smtClean="0">
                <a:latin typeface="Calibri" pitchFamily="34" charset="0"/>
                <a:cs typeface="Arial" pitchFamily="34" charset="0"/>
              </a:rPr>
              <a:t>burja  vihra  skozi  lino</a:t>
            </a:r>
            <a:br>
              <a:rPr lang="sl-SI" sz="1800" dirty="0" smtClean="0">
                <a:latin typeface="Calibri" pitchFamily="34" charset="0"/>
                <a:cs typeface="Arial" pitchFamily="34" charset="0"/>
              </a:rPr>
            </a:br>
            <a:r>
              <a:rPr lang="sl-SI" sz="1800" dirty="0" smtClean="0">
                <a:latin typeface="Calibri" pitchFamily="34" charset="0"/>
                <a:cs typeface="Arial" pitchFamily="34" charset="0"/>
              </a:rPr>
              <a:t>pod  nizkim,  sivim  čelom  hiše -</a:t>
            </a:r>
            <a:br>
              <a:rPr lang="sl-SI" sz="1800" dirty="0" smtClean="0">
                <a:latin typeface="Calibri" pitchFamily="34" charset="0"/>
                <a:cs typeface="Arial" pitchFamily="34" charset="0"/>
              </a:rPr>
            </a:br>
            <a:r>
              <a:rPr lang="sl-SI" sz="1800" dirty="0" smtClean="0">
                <a:latin typeface="Calibri" pitchFamily="34" charset="0"/>
                <a:cs typeface="Arial" pitchFamily="34" charset="0"/>
              </a:rPr>
              <a:t>noč  je  pokrila  ravnino.</a:t>
            </a:r>
            <a:br>
              <a:rPr lang="sl-SI" sz="1800" dirty="0" smtClean="0">
                <a:latin typeface="Calibri" pitchFamily="34" charset="0"/>
                <a:cs typeface="Arial" pitchFamily="34" charset="0"/>
              </a:rPr>
            </a:br>
            <a:r>
              <a:rPr lang="sl-SI" sz="1800" dirty="0" smtClean="0">
                <a:latin typeface="Calibri" pitchFamily="34" charset="0"/>
                <a:cs typeface="Arial" pitchFamily="34" charset="0"/>
              </a:rPr>
              <a:t> </a:t>
            </a:r>
            <a:br>
              <a:rPr lang="sl-SI" sz="1800" dirty="0" smtClean="0">
                <a:latin typeface="Calibri" pitchFamily="34" charset="0"/>
                <a:cs typeface="Arial" pitchFamily="34" charset="0"/>
              </a:rPr>
            </a:br>
            <a:r>
              <a:rPr lang="sl-SI" sz="1800" dirty="0" smtClean="0">
                <a:latin typeface="Calibri" pitchFamily="34" charset="0"/>
                <a:cs typeface="Arial" pitchFamily="34" charset="0"/>
              </a:rPr>
              <a:t>Mali  sanja:  krompirček,</a:t>
            </a:r>
            <a:br>
              <a:rPr lang="sl-SI" sz="1800" dirty="0" smtClean="0">
                <a:latin typeface="Calibri" pitchFamily="34" charset="0"/>
                <a:cs typeface="Arial" pitchFamily="34" charset="0"/>
              </a:rPr>
            </a:br>
            <a:r>
              <a:rPr lang="sl-SI" sz="1800" dirty="0" smtClean="0">
                <a:latin typeface="Calibri" pitchFamily="34" charset="0"/>
                <a:cs typeface="Arial" pitchFamily="34" charset="0"/>
              </a:rPr>
              <a:t>ne  eden - polna skleda.-</a:t>
            </a:r>
            <a:br>
              <a:rPr lang="sl-SI" sz="1800" dirty="0" smtClean="0">
                <a:latin typeface="Calibri" pitchFamily="34" charset="0"/>
                <a:cs typeface="Arial" pitchFamily="34" charset="0"/>
              </a:rPr>
            </a:br>
            <a:r>
              <a:rPr lang="sl-SI" sz="1800" dirty="0" smtClean="0">
                <a:latin typeface="Calibri" pitchFamily="34" charset="0"/>
                <a:cs typeface="Arial" pitchFamily="34" charset="0"/>
              </a:rPr>
              <a:t>Tiho  stopa  za  temno  vasjo</a:t>
            </a:r>
            <a:br>
              <a:rPr lang="sl-SI" sz="1800" dirty="0" smtClean="0">
                <a:latin typeface="Calibri" pitchFamily="34" charset="0"/>
                <a:cs typeface="Arial" pitchFamily="34" charset="0"/>
              </a:rPr>
            </a:br>
            <a:r>
              <a:rPr lang="sl-SI" sz="1800" dirty="0" smtClean="0">
                <a:latin typeface="Calibri" pitchFamily="34" charset="0"/>
                <a:cs typeface="Arial" pitchFamily="34" charset="0"/>
              </a:rPr>
              <a:t>raztrgana  sivka  Beda.</a:t>
            </a:r>
            <a:br>
              <a:rPr lang="sl-SI" sz="1800" dirty="0" smtClean="0">
                <a:latin typeface="Calibri" pitchFamily="34" charset="0"/>
                <a:cs typeface="Arial" pitchFamily="34" charset="0"/>
              </a:rPr>
            </a:br>
            <a:r>
              <a:rPr lang="sl-SI" sz="1800" dirty="0" smtClean="0">
                <a:latin typeface="Calibri" pitchFamily="34" charset="0"/>
                <a:cs typeface="Arial" pitchFamily="34" charset="0"/>
              </a:rPr>
              <a:t> </a:t>
            </a:r>
            <a:br>
              <a:rPr lang="sl-SI" sz="1800" dirty="0" smtClean="0">
                <a:latin typeface="Calibri" pitchFamily="34" charset="0"/>
                <a:cs typeface="Arial" pitchFamily="34" charset="0"/>
              </a:rPr>
            </a:br>
            <a:r>
              <a:rPr lang="sl-SI" sz="1800" dirty="0" smtClean="0">
                <a:latin typeface="Calibri" pitchFamily="34" charset="0"/>
                <a:cs typeface="Arial" pitchFamily="34" charset="0"/>
              </a:rPr>
              <a:t>Drugi  sanja:  krompirček  v  oblici</a:t>
            </a:r>
            <a:br>
              <a:rPr lang="sl-SI" sz="1800" dirty="0" smtClean="0">
                <a:latin typeface="Calibri" pitchFamily="34" charset="0"/>
                <a:cs typeface="Arial" pitchFamily="34" charset="0"/>
              </a:rPr>
            </a:br>
            <a:r>
              <a:rPr lang="sl-SI" sz="1800" dirty="0" smtClean="0">
                <a:latin typeface="Calibri" pitchFamily="34" charset="0"/>
                <a:cs typeface="Arial" pitchFamily="34" charset="0"/>
              </a:rPr>
              <a:t>mrzle  ročice  ogreje.-</a:t>
            </a:r>
            <a:br>
              <a:rPr lang="sl-SI" sz="1800" dirty="0" smtClean="0">
                <a:latin typeface="Calibri" pitchFamily="34" charset="0"/>
                <a:cs typeface="Arial" pitchFamily="34" charset="0"/>
              </a:rPr>
            </a:br>
            <a:r>
              <a:rPr lang="sl-SI" sz="1800" dirty="0" smtClean="0">
                <a:latin typeface="Calibri" pitchFamily="34" charset="0"/>
                <a:cs typeface="Arial" pitchFamily="34" charset="0"/>
              </a:rPr>
              <a:t>Tiho  stopa  za  hišami</a:t>
            </a:r>
            <a:br>
              <a:rPr lang="sl-SI" sz="1800" dirty="0" smtClean="0">
                <a:latin typeface="Calibri" pitchFamily="34" charset="0"/>
                <a:cs typeface="Arial" pitchFamily="34" charset="0"/>
              </a:rPr>
            </a:br>
            <a:r>
              <a:rPr lang="sl-SI" sz="1800" dirty="0" smtClean="0">
                <a:latin typeface="Calibri" pitchFamily="34" charset="0"/>
                <a:cs typeface="Arial" pitchFamily="34" charset="0"/>
              </a:rPr>
              <a:t>in  se  ledeno  zasmeje.</a:t>
            </a:r>
            <a:br>
              <a:rPr lang="sl-SI" sz="1800" dirty="0" smtClean="0">
                <a:latin typeface="Calibri" pitchFamily="34" charset="0"/>
                <a:cs typeface="Arial" pitchFamily="34" charset="0"/>
              </a:rPr>
            </a:br>
            <a:r>
              <a:rPr lang="sl-SI" sz="1800" dirty="0" smtClean="0">
                <a:latin typeface="Calibri" pitchFamily="34" charset="0"/>
                <a:cs typeface="Arial" pitchFamily="34" charset="0"/>
              </a:rPr>
              <a:t> </a:t>
            </a:r>
            <a:br>
              <a:rPr lang="sl-SI" sz="1800" dirty="0" smtClean="0">
                <a:latin typeface="Calibri" pitchFamily="34" charset="0"/>
                <a:cs typeface="Arial" pitchFamily="34" charset="0"/>
              </a:rPr>
            </a:br>
            <a:r>
              <a:rPr lang="sl-SI" sz="1800" dirty="0" smtClean="0">
                <a:latin typeface="Calibri" pitchFamily="34" charset="0"/>
                <a:cs typeface="Arial" pitchFamily="34" charset="0"/>
              </a:rPr>
              <a:t>Tretji,  četrti  in  peti  in  vsi -</a:t>
            </a:r>
            <a:br>
              <a:rPr lang="sl-SI" sz="1800" dirty="0" smtClean="0">
                <a:latin typeface="Calibri" pitchFamily="34" charset="0"/>
                <a:cs typeface="Arial" pitchFamily="34" charset="0"/>
              </a:rPr>
            </a:br>
            <a:r>
              <a:rPr lang="sl-SI" sz="1800" dirty="0" smtClean="0">
                <a:latin typeface="Calibri" pitchFamily="34" charset="0"/>
                <a:cs typeface="Arial" pitchFamily="34" charset="0"/>
              </a:rPr>
              <a:t>tisoč  in  več -  jaz  ne  morem  spati.</a:t>
            </a:r>
            <a:br>
              <a:rPr lang="sl-SI" sz="1800" dirty="0" smtClean="0">
                <a:latin typeface="Calibri" pitchFamily="34" charset="0"/>
                <a:cs typeface="Arial" pitchFamily="34" charset="0"/>
              </a:rPr>
            </a:br>
            <a:r>
              <a:rPr lang="sl-SI" sz="1800" dirty="0" smtClean="0">
                <a:latin typeface="Calibri" pitchFamily="34" charset="0"/>
                <a:cs typeface="Arial" pitchFamily="34" charset="0"/>
              </a:rPr>
              <a:t>Ničesar  nimam  in  vendar  mislim:</a:t>
            </a:r>
            <a:br>
              <a:rPr lang="sl-SI" sz="1800" dirty="0" smtClean="0">
                <a:latin typeface="Calibri" pitchFamily="34" charset="0"/>
                <a:cs typeface="Arial" pitchFamily="34" charset="0"/>
              </a:rPr>
            </a:br>
            <a:r>
              <a:rPr lang="sl-SI" sz="1800" dirty="0" smtClean="0">
                <a:latin typeface="Calibri" pitchFamily="34" charset="0"/>
                <a:cs typeface="Arial" pitchFamily="34" charset="0"/>
              </a:rPr>
              <a:t>vse,  o  vse  bi  vam  moral  dati!</a:t>
            </a:r>
            <a:br>
              <a:rPr lang="sl-SI" sz="1800" dirty="0" smtClean="0">
                <a:latin typeface="Calibri" pitchFamily="34" charset="0"/>
                <a:cs typeface="Arial" pitchFamily="34" charset="0"/>
              </a:rPr>
            </a:br>
            <a:endParaRPr lang="sl-SI" sz="1800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6" name="Picture 2" descr="http://www.e-fotografija.com/galerija/pictures/big/2014_08/1409515664_Gal_Starka-za-vasj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2736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hnika">
  <a:themeElements>
    <a:clrScheme name="Sivin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185</TotalTime>
  <Words>486</Words>
  <Application>Microsoft Office PowerPoint</Application>
  <PresentationFormat>On-screen Show (4:3)</PresentationFormat>
  <Paragraphs>186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Franklin Gothic Book</vt:lpstr>
      <vt:lpstr>Wingdings 2</vt:lpstr>
      <vt:lpstr>Tehnika</vt:lpstr>
      <vt:lpstr>Srečko  Kosovel</vt:lpstr>
      <vt:lpstr>18. 3. 1904 Sežana – 27. 5. 1926 Tomaj</vt:lpstr>
      <vt:lpstr>ŽIVLJENJE  IN  DELO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STARKA  ZA  VASJO  Lačni  otroci  ležijo  na  senu, burja  vihra  skozi  lino pod  nizkim,  sivim  čelom  hiše - noč  je  pokrila  ravnino.   Mali  sanja:  krompirček, ne  eden - polna skleda.- Tiho  stopa  za  temno  vasjo raztrgana  sivka  Beda.   Drugi  sanja:  krompirček  v  oblici mrzle  ročice  ogreje.- Tiho  stopa  za  hišami in  se  ledeno  zasmeje.   Tretji,  četrti  in  peti  in  vsi - tisoč  in  več -  jaz  ne  morem  spati. Ničesar  nimam  in  vendar  mislim: vse,  o  vse  bi  vam  moral  dati!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KONSTRUKTIVIZEM/KONSI</vt:lpstr>
      <vt:lpstr>Konstruktivistične pesmi/konsi</vt:lpstr>
      <vt:lpstr>PowerPoint Presentation</vt:lpstr>
      <vt:lpstr>OBLIKA  PESMI</vt:lpstr>
      <vt:lpstr>KONS. 5  Gnoj je zlato in zlato je gnoj.  Oboje = 0 0 = ∞ ∞ = 0 A B &lt; 1, 2, 3.  Kdor nima duše, ne potrebuje zlata, kdor ima dušo, ne potrebuje gnoja.  I, A. </vt:lpstr>
      <vt:lpstr>Pesniške  zbirke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Srečko  Kosovel</dc:title>
  <dc:creator>Irena</dc:creator>
  <cp:lastModifiedBy>Janko</cp:lastModifiedBy>
  <cp:revision>31</cp:revision>
  <dcterms:created xsi:type="dcterms:W3CDTF">2014-03-16T19:23:43Z</dcterms:created>
  <dcterms:modified xsi:type="dcterms:W3CDTF">2020-05-10T09:22:15Z</dcterms:modified>
</cp:coreProperties>
</file>