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Lato" panose="020B0604020202020204" charset="-18"/>
      <p:regular r:id="rId14"/>
      <p:bold r:id="rId15"/>
      <p:italic r:id="rId16"/>
      <p:boldItalic r:id="rId17"/>
    </p:embeddedFont>
    <p:embeddedFont>
      <p:font typeface="Montserrat" panose="020B0604020202020204" charset="-18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7" d="100"/>
          <a:sy n="107" d="100"/>
        </p:scale>
        <p:origin x="-84" y="-5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7032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770e73dde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770e73dde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6f299b74b_0_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6f299b74b_0_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6f299b74b_0_2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6f299b74b_0_2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76f299b74b_0_2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76f299b74b_0_2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6f299b74b_0_3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76f299b74b_0_3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6f299b74b_0_3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76f299b74b_0_3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6f299b74b_0_48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76f299b74b_0_48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770e73ddea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770e73ddea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70e73dd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770e73dd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stavitev po meri">
  <p:cSld name="AUTOLAYOU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29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2" name="Google Shape;132;p13"/>
          <p:cNvPicPr preferRelativeResize="0"/>
          <p:nvPr/>
        </p:nvPicPr>
        <p:blipFill rotWithShape="1">
          <a:blip r:embed="rId2">
            <a:alphaModFix/>
          </a:blip>
          <a:srcRect l="38684"/>
          <a:stretch/>
        </p:blipFill>
        <p:spPr>
          <a:xfrm>
            <a:off x="2291" y="1007350"/>
            <a:ext cx="1272100" cy="312880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3"/>
          <p:cNvSpPr txBox="1">
            <a:spLocks noGrp="1"/>
          </p:cNvSpPr>
          <p:nvPr>
            <p:ph type="ctrTitle"/>
          </p:nvPr>
        </p:nvSpPr>
        <p:spPr>
          <a:xfrm>
            <a:off x="1884750" y="711325"/>
            <a:ext cx="6947700" cy="99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body" idx="1"/>
          </p:nvPr>
        </p:nvSpPr>
        <p:spPr>
          <a:xfrm>
            <a:off x="1884750" y="1825575"/>
            <a:ext cx="6947700" cy="274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1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stavitev po meri 1">
  <p:cSld name="AUTOLAYOUT_3">
    <p:bg>
      <p:bgPr>
        <a:solidFill>
          <a:srgbClr val="FFFFFF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body" idx="1"/>
          </p:nvPr>
        </p:nvSpPr>
        <p:spPr>
          <a:xfrm>
            <a:off x="630075" y="992625"/>
            <a:ext cx="3777600" cy="317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stavitev po meri 2">
  <p:cSld name="AUTOLAYOUT_4">
    <p:bg>
      <p:bgPr>
        <a:solidFill>
          <a:srgbClr val="FFFFFF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5"/>
          <p:cNvSpPr/>
          <p:nvPr/>
        </p:nvSpPr>
        <p:spPr>
          <a:xfrm>
            <a:off x="2705800" y="0"/>
            <a:ext cx="64383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304800" y="710000"/>
            <a:ext cx="2089800" cy="75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11294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11294A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11294A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11294A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11294A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11294A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11294A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11294A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11294A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5"/>
          <p:cNvSpPr txBox="1">
            <a:spLocks noGrp="1"/>
          </p:cNvSpPr>
          <p:nvPr>
            <p:ph type="body" idx="1"/>
          </p:nvPr>
        </p:nvSpPr>
        <p:spPr>
          <a:xfrm>
            <a:off x="304800" y="1554150"/>
            <a:ext cx="2089800" cy="331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stavitev po meri 4">
  <p:cSld name="AUTOLAYOUT_8">
    <p:bg>
      <p:bgPr>
        <a:solidFill>
          <a:srgbClr val="FFFFFF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ctrTitle"/>
          </p:nvPr>
        </p:nvSpPr>
        <p:spPr>
          <a:xfrm>
            <a:off x="390450" y="361375"/>
            <a:ext cx="8363100" cy="1001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stavitev po meri 3">
  <p:cSld name="AUTOLAYOUT_9">
    <p:bg>
      <p:bgPr>
        <a:solidFill>
          <a:srgbClr val="FFFFFF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7"/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  <p:sp>
        <p:nvSpPr>
          <p:cNvPr id="153" name="Google Shape;153;p17"/>
          <p:cNvSpPr txBox="1">
            <a:spLocks noGrp="1"/>
          </p:cNvSpPr>
          <p:nvPr>
            <p:ph type="subTitle" idx="1"/>
          </p:nvPr>
        </p:nvSpPr>
        <p:spPr>
          <a:xfrm>
            <a:off x="335100" y="3066963"/>
            <a:ext cx="8473800" cy="36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7"/>
          <p:cNvSpPr txBox="1">
            <a:spLocks noGrp="1"/>
          </p:cNvSpPr>
          <p:nvPr>
            <p:ph type="ctrTitle"/>
          </p:nvPr>
        </p:nvSpPr>
        <p:spPr>
          <a:xfrm>
            <a:off x="335100" y="1714563"/>
            <a:ext cx="8473800" cy="1276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zaweb.com/sl/Search/global?search=srednjeve%C5%A1ke+benetke&amp;lexikontypeid=7" TargetMode="External"/><Relationship Id="rId2" Type="http://schemas.openxmlformats.org/officeDocument/2006/relationships/hyperlink" Target="https://www.mozaweb.com/sl/Search/global?search=srednjeve%C5%A1ko+mesto&amp;lexikontypeid=7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8"/>
          <p:cNvPicPr preferRelativeResize="0"/>
          <p:nvPr/>
        </p:nvPicPr>
        <p:blipFill rotWithShape="1">
          <a:blip r:embed="rId3">
            <a:alphaModFix/>
          </a:blip>
          <a:srcRect l="3245" r="3235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8"/>
          <p:cNvSpPr/>
          <p:nvPr/>
        </p:nvSpPr>
        <p:spPr>
          <a:xfrm>
            <a:off x="0" y="1286025"/>
            <a:ext cx="9144000" cy="2571600"/>
          </a:xfrm>
          <a:prstGeom prst="rect">
            <a:avLst/>
          </a:prstGeom>
          <a:solidFill>
            <a:srgbClr val="000000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8"/>
          <p:cNvSpPr txBox="1">
            <a:spLocks noGrp="1"/>
          </p:cNvSpPr>
          <p:nvPr>
            <p:ph type="subTitle" idx="1"/>
          </p:nvPr>
        </p:nvSpPr>
        <p:spPr>
          <a:xfrm>
            <a:off x="335100" y="3066963"/>
            <a:ext cx="8473800" cy="3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200"/>
              <a:t>Učbenik stran 118 - 119</a:t>
            </a:r>
            <a:endParaRPr sz="2200"/>
          </a:p>
        </p:txBody>
      </p:sp>
      <p:sp>
        <p:nvSpPr>
          <p:cNvPr id="162" name="Google Shape;162;p18"/>
          <p:cNvSpPr txBox="1">
            <a:spLocks noGrp="1"/>
          </p:cNvSpPr>
          <p:nvPr>
            <p:ph type="ctrTitle"/>
          </p:nvPr>
        </p:nvSpPr>
        <p:spPr>
          <a:xfrm>
            <a:off x="335100" y="1714563"/>
            <a:ext cx="8473800" cy="127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/>
              <a:t>Kako so mesta spremenila Evropo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7"/>
          <p:cNvSpPr txBox="1">
            <a:spLocks noGrp="1"/>
          </p:cNvSpPr>
          <p:nvPr>
            <p:ph type="ctrTitle"/>
          </p:nvPr>
        </p:nvSpPr>
        <p:spPr>
          <a:xfrm>
            <a:off x="1884750" y="711325"/>
            <a:ext cx="6947700" cy="9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7"/>
          <p:cNvSpPr txBox="1">
            <a:spLocks noGrp="1"/>
          </p:cNvSpPr>
          <p:nvPr>
            <p:ph type="body" idx="1"/>
          </p:nvPr>
        </p:nvSpPr>
        <p:spPr>
          <a:xfrm>
            <a:off x="1884750" y="1825575"/>
            <a:ext cx="69477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32" name="Google Shape;23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550" y="57450"/>
            <a:ext cx="5456826" cy="4914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**ZA RADOVEDNE</a:t>
            </a:r>
            <a:endParaRPr lang="sl-S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3D animacija srednjeveškega mesta: </a:t>
            </a:r>
            <a:r>
              <a:rPr lang="sl-SI" u="sng" dirty="0">
                <a:hlinkClick r:id="rId2"/>
              </a:rPr>
              <a:t>https://www.mozaweb.com/sl/Search/global?search=srednjeve%C5%A1ko+mesto&amp;lexikontypeid=7</a:t>
            </a:r>
            <a:endParaRPr lang="sl-SI" dirty="0"/>
          </a:p>
          <a:p>
            <a:r>
              <a:rPr lang="sl-SI" smtClean="0"/>
              <a:t>3D animacija srednjeveških benetk: </a:t>
            </a:r>
            <a:r>
              <a:rPr lang="sl-SI">
                <a:hlinkClick r:id="rId3"/>
              </a:rPr>
              <a:t>https://</a:t>
            </a:r>
            <a:r>
              <a:rPr lang="sl-SI" smtClean="0">
                <a:hlinkClick r:id="rId3"/>
              </a:rPr>
              <a:t>www.mozaweb.com/sl/Search/global?search=srednjeve%C5%A1ke+benetke&amp;lexikontypeid=7</a:t>
            </a:r>
            <a:endParaRPr lang="sl-SI" smtClean="0"/>
          </a:p>
          <a:p>
            <a:endParaRPr lang="sl-SI" smtClean="0"/>
          </a:p>
          <a:p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221885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"/>
          <p:cNvSpPr txBox="1">
            <a:spLocks noGrp="1"/>
          </p:cNvSpPr>
          <p:nvPr>
            <p:ph type="ctrTitle"/>
          </p:nvPr>
        </p:nvSpPr>
        <p:spPr>
          <a:xfrm>
            <a:off x="734250" y="1059375"/>
            <a:ext cx="7675500" cy="5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sl" b="1"/>
              <a:t>Kaj je bilo značilno za srednjeveška mesta</a:t>
            </a:r>
            <a:endParaRPr b="1"/>
          </a:p>
        </p:txBody>
      </p:sp>
      <p:sp>
        <p:nvSpPr>
          <p:cNvPr id="168" name="Google Shape;168;p19"/>
          <p:cNvSpPr txBox="1">
            <a:spLocks noGrp="1"/>
          </p:cNvSpPr>
          <p:nvPr>
            <p:ph type="body" idx="1"/>
          </p:nvPr>
        </p:nvSpPr>
        <p:spPr>
          <a:xfrm>
            <a:off x="1129050" y="1826000"/>
            <a:ext cx="7675500" cy="30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sl" sz="2400" dirty="0"/>
              <a:t>Naraščanje prebivalstva in cvetoča trgovina sta vplivala na rast mest.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sl" sz="2400" b="1">
                <a:solidFill>
                  <a:schemeClr val="lt2"/>
                </a:solidFill>
              </a:rPr>
              <a:t>MESTA</a:t>
            </a:r>
            <a:r>
              <a:rPr lang="sl" sz="2400" b="1"/>
              <a:t> </a:t>
            </a:r>
            <a:r>
              <a:rPr lang="sl" sz="2400"/>
              <a:t>ustanovijo fevdalci ali </a:t>
            </a:r>
            <a:r>
              <a:rPr lang="sl" sz="2400" b="1">
                <a:solidFill>
                  <a:schemeClr val="lt2"/>
                </a:solidFill>
              </a:rPr>
              <a:t>MESTNI GOSPODJE</a:t>
            </a:r>
            <a:r>
              <a:rPr lang="sl" sz="2400">
                <a:solidFill>
                  <a:schemeClr val="lt2"/>
                </a:solidFill>
              </a:rPr>
              <a:t> </a:t>
            </a:r>
            <a:r>
              <a:rPr lang="sl" sz="2400"/>
              <a:t>tako, da mestu podelijo </a:t>
            </a:r>
            <a:r>
              <a:rPr lang="sl" sz="2400" b="1">
                <a:solidFill>
                  <a:srgbClr val="FF00FF"/>
                </a:solidFill>
              </a:rPr>
              <a:t>MESTNE PRAVICE IN </a:t>
            </a:r>
            <a:r>
              <a:rPr lang="sl" sz="2400" b="1" smtClean="0">
                <a:solidFill>
                  <a:srgbClr val="FF00FF"/>
                </a:solidFill>
              </a:rPr>
              <a:t>SVOBOŠČINE.</a:t>
            </a:r>
            <a:endParaRPr sz="2400" b="1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0"/>
          <p:cNvPicPr preferRelativeResize="0"/>
          <p:nvPr/>
        </p:nvPicPr>
        <p:blipFill rotWithShape="1">
          <a:blip r:embed="rId3">
            <a:alphaModFix/>
          </a:blip>
          <a:srcRect l="17466" r="17459"/>
          <a:stretch/>
        </p:blipFill>
        <p:spPr>
          <a:xfrm>
            <a:off x="4535750" y="408524"/>
            <a:ext cx="4277100" cy="4379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4" name="Google Shape;174;p20"/>
          <p:cNvSpPr txBox="1">
            <a:spLocks noGrp="1"/>
          </p:cNvSpPr>
          <p:nvPr>
            <p:ph type="body" idx="1"/>
          </p:nvPr>
        </p:nvSpPr>
        <p:spPr>
          <a:xfrm>
            <a:off x="320600" y="478225"/>
            <a:ext cx="4098000" cy="43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300" b="1">
                <a:solidFill>
                  <a:srgbClr val="45818E"/>
                </a:solidFill>
              </a:rPr>
              <a:t>Mestne pravice in svoboščine:</a:t>
            </a:r>
            <a:endParaRPr sz="2300" b="1">
              <a:solidFill>
                <a:srgbClr val="45818E"/>
              </a:solidFill>
            </a:endParaRPr>
          </a:p>
          <a:p>
            <a:pPr marL="457200" lvl="0" indent="-368300" algn="l" rtl="0">
              <a:spcBef>
                <a:spcPts val="1600"/>
              </a:spcBef>
              <a:spcAft>
                <a:spcPts val="0"/>
              </a:spcAft>
              <a:buSzPts val="2200"/>
              <a:buChar char="-"/>
            </a:pPr>
            <a:r>
              <a:rPr lang="sl" sz="2200">
                <a:solidFill>
                  <a:schemeClr val="dk1"/>
                </a:solidFill>
              </a:rPr>
              <a:t>pravica </a:t>
            </a:r>
            <a:r>
              <a:rPr lang="sl" sz="2200" b="1">
                <a:solidFill>
                  <a:schemeClr val="dk1"/>
                </a:solidFill>
              </a:rPr>
              <a:t>do tržnega miru</a:t>
            </a:r>
            <a:r>
              <a:rPr lang="sl" sz="2200">
                <a:solidFill>
                  <a:schemeClr val="dk1"/>
                </a:solidFill>
              </a:rPr>
              <a:t> (miren potek trgovine),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sl" sz="2200" b="1">
                <a:solidFill>
                  <a:schemeClr val="dk1"/>
                </a:solidFill>
              </a:rPr>
              <a:t>pravica do obzidja,</a:t>
            </a:r>
            <a:endParaRPr sz="2200" b="1">
              <a:solidFill>
                <a:schemeClr val="dk1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sl" sz="2200" b="1">
                <a:solidFill>
                  <a:schemeClr val="dk1"/>
                </a:solidFill>
              </a:rPr>
              <a:t>meščani so bili SVOBODNI,</a:t>
            </a:r>
            <a:r>
              <a:rPr lang="sl" sz="2200">
                <a:solidFill>
                  <a:schemeClr val="dk1"/>
                </a:solidFill>
              </a:rPr>
              <a:t> kar jih je ločevalo od podložnikov,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sl" sz="2200" b="1">
                <a:solidFill>
                  <a:schemeClr val="dk1"/>
                </a:solidFill>
              </a:rPr>
              <a:t>gospodarske pravice</a:t>
            </a:r>
            <a:r>
              <a:rPr lang="sl" sz="2200">
                <a:solidFill>
                  <a:schemeClr val="dk1"/>
                </a:solidFill>
              </a:rPr>
              <a:t> (pravica do sejmov, …).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175" name="Google Shape;175;p20"/>
          <p:cNvSpPr txBox="1"/>
          <p:nvPr/>
        </p:nvSpPr>
        <p:spPr>
          <a:xfrm>
            <a:off x="4834400" y="4174225"/>
            <a:ext cx="3679800" cy="6831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1900">
                <a:latin typeface="Lato"/>
                <a:ea typeface="Lato"/>
                <a:cs typeface="Lato"/>
                <a:sym typeface="Lato"/>
              </a:rPr>
              <a:t>Mestno obzidje ohranjeno še danes.</a:t>
            </a:r>
            <a:endParaRPr sz="19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425" y="1025277"/>
            <a:ext cx="6947700" cy="27869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1" name="Google Shape;181;p21"/>
          <p:cNvCxnSpPr/>
          <p:nvPr/>
        </p:nvCxnSpPr>
        <p:spPr>
          <a:xfrm>
            <a:off x="3205925" y="3230775"/>
            <a:ext cx="975600" cy="992700"/>
          </a:xfrm>
          <a:prstGeom prst="straightConnector1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2" name="Google Shape;182;p21"/>
          <p:cNvSpPr txBox="1"/>
          <p:nvPr/>
        </p:nvSpPr>
        <p:spPr>
          <a:xfrm>
            <a:off x="4188750" y="3916850"/>
            <a:ext cx="36102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1800" b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MESTNO OBZIDJE</a:t>
            </a:r>
            <a:r>
              <a:rPr lang="sl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varuje meščane pred napadi, na njem je tudi straža.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83" name="Google Shape;183;p21"/>
          <p:cNvCxnSpPr/>
          <p:nvPr/>
        </p:nvCxnSpPr>
        <p:spPr>
          <a:xfrm rot="10800000">
            <a:off x="2202425" y="725000"/>
            <a:ext cx="1003500" cy="1365900"/>
          </a:xfrm>
          <a:prstGeom prst="straightConnector1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4" name="Google Shape;184;p21"/>
          <p:cNvSpPr txBox="1"/>
          <p:nvPr/>
        </p:nvSpPr>
        <p:spPr>
          <a:xfrm>
            <a:off x="1059425" y="239100"/>
            <a:ext cx="36102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1900" b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VISOKE HIŠE, </a:t>
            </a:r>
            <a:r>
              <a:rPr lang="sl" sz="1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ker ni bilo veliko prostora.</a:t>
            </a:r>
            <a:endParaRPr sz="19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85" name="Google Shape;185;p21"/>
          <p:cNvCxnSpPr/>
          <p:nvPr/>
        </p:nvCxnSpPr>
        <p:spPr>
          <a:xfrm>
            <a:off x="6007725" y="1686625"/>
            <a:ext cx="1338000" cy="133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6" name="Google Shape;186;p21"/>
          <p:cNvSpPr txBox="1"/>
          <p:nvPr/>
        </p:nvSpPr>
        <p:spPr>
          <a:xfrm>
            <a:off x="292800" y="3985400"/>
            <a:ext cx="36102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1800" b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OZKE IN UMAZANE ULICE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87" name="Google Shape;187;p21"/>
          <p:cNvCxnSpPr/>
          <p:nvPr/>
        </p:nvCxnSpPr>
        <p:spPr>
          <a:xfrm rot="10800000" flipH="1">
            <a:off x="4767150" y="1993400"/>
            <a:ext cx="2592600" cy="404100"/>
          </a:xfrm>
          <a:prstGeom prst="straightConnector1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8" name="Google Shape;188;p21"/>
          <p:cNvSpPr txBox="1"/>
          <p:nvPr/>
        </p:nvSpPr>
        <p:spPr>
          <a:xfrm>
            <a:off x="7385125" y="877400"/>
            <a:ext cx="1647300" cy="13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1800" b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MESTNA HIŠA S STOLPOM IN URO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89" name="Google Shape;189;p21"/>
          <p:cNvCxnSpPr/>
          <p:nvPr/>
        </p:nvCxnSpPr>
        <p:spPr>
          <a:xfrm flipH="1">
            <a:off x="1616775" y="2467200"/>
            <a:ext cx="1338300" cy="1631100"/>
          </a:xfrm>
          <a:prstGeom prst="straightConnector1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0" name="Google Shape;190;p21"/>
          <p:cNvCxnSpPr/>
          <p:nvPr/>
        </p:nvCxnSpPr>
        <p:spPr>
          <a:xfrm>
            <a:off x="5601100" y="2431925"/>
            <a:ext cx="1965300" cy="1296300"/>
          </a:xfrm>
          <a:prstGeom prst="straightConnector1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1" name="Google Shape;191;p21"/>
          <p:cNvCxnSpPr/>
          <p:nvPr/>
        </p:nvCxnSpPr>
        <p:spPr>
          <a:xfrm rot="10800000" flipH="1">
            <a:off x="5965950" y="725000"/>
            <a:ext cx="195000" cy="573600"/>
          </a:xfrm>
          <a:prstGeom prst="straightConnector1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2" name="Google Shape;192;p21"/>
          <p:cNvSpPr txBox="1"/>
          <p:nvPr/>
        </p:nvSpPr>
        <p:spPr>
          <a:xfrm>
            <a:off x="7496700" y="2934600"/>
            <a:ext cx="1647300" cy="13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1800" b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TRG JE BIL OSREDNJI PROSTOR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3" name="Google Shape;193;p21"/>
          <p:cNvSpPr txBox="1"/>
          <p:nvPr/>
        </p:nvSpPr>
        <p:spPr>
          <a:xfrm>
            <a:off x="4767150" y="64725"/>
            <a:ext cx="2216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1800" b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REKE POMEMBNE: </a:t>
            </a:r>
            <a:r>
              <a:rPr lang="sl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obramba, vir vode in transport.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2"/>
          <p:cNvPicPr preferRelativeResize="0"/>
          <p:nvPr/>
        </p:nvPicPr>
        <p:blipFill rotWithShape="1">
          <a:blip r:embed="rId3">
            <a:alphaModFix/>
          </a:blip>
          <a:srcRect l="2927" r="2937"/>
          <a:stretch/>
        </p:blipFill>
        <p:spPr>
          <a:xfrm>
            <a:off x="2705775" y="-9"/>
            <a:ext cx="64382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2"/>
          <p:cNvSpPr txBox="1">
            <a:spLocks noGrp="1"/>
          </p:cNvSpPr>
          <p:nvPr>
            <p:ph type="body" idx="1"/>
          </p:nvPr>
        </p:nvSpPr>
        <p:spPr>
          <a:xfrm>
            <a:off x="167275" y="236975"/>
            <a:ext cx="2538300" cy="46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000" b="1">
                <a:solidFill>
                  <a:schemeClr val="dk1"/>
                </a:solidFill>
              </a:rPr>
              <a:t>MEŠČANI </a:t>
            </a:r>
            <a:r>
              <a:rPr lang="sl" sz="2000">
                <a:solidFill>
                  <a:schemeClr val="dk1"/>
                </a:solidFill>
              </a:rPr>
              <a:t>v večini </a:t>
            </a:r>
            <a:r>
              <a:rPr lang="sl" sz="2000" b="1">
                <a:solidFill>
                  <a:schemeClr val="dk1"/>
                </a:solidFill>
              </a:rPr>
              <a:t>obrtniki in trgovci, </a:t>
            </a:r>
            <a:r>
              <a:rPr lang="sl" sz="2000">
                <a:solidFill>
                  <a:schemeClr val="dk1"/>
                </a:solidFill>
              </a:rPr>
              <a:t>tudi plemiči ter duhovščina.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sl" sz="2000">
                <a:solidFill>
                  <a:schemeClr val="dk1"/>
                </a:solidFill>
              </a:rPr>
              <a:t>Postajajo vse </a:t>
            </a:r>
            <a:r>
              <a:rPr lang="sl" sz="2000" b="1">
                <a:solidFill>
                  <a:schemeClr val="dk1"/>
                </a:solidFill>
              </a:rPr>
              <a:t>bogatejši in glasnejši</a:t>
            </a:r>
            <a:r>
              <a:rPr lang="sl" sz="2000">
                <a:solidFill>
                  <a:schemeClr val="dk1"/>
                </a:solidFill>
              </a:rPr>
              <a:t> - dobijo več samostojnosti in izvolijo </a:t>
            </a:r>
            <a:r>
              <a:rPr lang="sl" sz="2000" b="1">
                <a:solidFill>
                  <a:schemeClr val="dk1"/>
                </a:solidFill>
              </a:rPr>
              <a:t>MESTNE SVETE,</a:t>
            </a:r>
            <a:r>
              <a:rPr lang="sl" sz="2000">
                <a:solidFill>
                  <a:schemeClr val="dk1"/>
                </a:solidFill>
              </a:rPr>
              <a:t> ki vodijo mesto.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571525" y="348900"/>
            <a:ext cx="8260800" cy="9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b="1"/>
              <a:t>2. Kakšno je bilo življenje v srednjeveškem mestu</a:t>
            </a:r>
            <a:endParaRPr b="1"/>
          </a:p>
        </p:txBody>
      </p:sp>
      <p:sp>
        <p:nvSpPr>
          <p:cNvPr id="205" name="Google Shape;205;p23"/>
          <p:cNvSpPr txBox="1">
            <a:spLocks noGrp="1"/>
          </p:cNvSpPr>
          <p:nvPr>
            <p:ph type="body" idx="1"/>
          </p:nvPr>
        </p:nvSpPr>
        <p:spPr>
          <a:xfrm>
            <a:off x="1143000" y="1344900"/>
            <a:ext cx="7847700" cy="3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sl" sz="2300"/>
              <a:t>O</a:t>
            </a:r>
            <a:r>
              <a:rPr lang="sl" sz="2200"/>
              <a:t>brtne delavnice in trgovine so bile v pritličju hiše.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sl" sz="2200"/>
              <a:t>V zgornjem nadstropju so bili bivalni prostori.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sl" sz="2200"/>
              <a:t>Pomemben dodatek k jedi je bila </a:t>
            </a:r>
            <a:r>
              <a:rPr lang="sl" sz="2200" b="1">
                <a:solidFill>
                  <a:schemeClr val="lt2"/>
                </a:solidFill>
              </a:rPr>
              <a:t>SOL,</a:t>
            </a:r>
            <a:r>
              <a:rPr lang="sl" sz="2200"/>
              <a:t> jedi so </a:t>
            </a:r>
            <a:r>
              <a:rPr lang="sl" sz="2200" b="1">
                <a:solidFill>
                  <a:schemeClr val="lt2"/>
                </a:solidFill>
              </a:rPr>
              <a:t>sladkali z MEDOM.</a:t>
            </a:r>
            <a:endParaRPr sz="2200" b="1">
              <a:solidFill>
                <a:schemeClr val="lt2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sl" sz="2200" b="1">
                <a:solidFill>
                  <a:schemeClr val="lt2"/>
                </a:solidFill>
              </a:rPr>
              <a:t>Taverne </a:t>
            </a:r>
            <a:r>
              <a:rPr lang="sl" sz="2200"/>
              <a:t>- današnje gostilne.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sl" sz="2200" b="1">
                <a:solidFill>
                  <a:schemeClr val="lt2"/>
                </a:solidFill>
              </a:rPr>
              <a:t>Ženske so bile moškim podrejene </a:t>
            </a:r>
            <a:r>
              <a:rPr lang="sl" sz="2200"/>
              <a:t>- vloga žensk je bila mati in gospodinja.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sl" sz="2200"/>
              <a:t>Neporočene ženske so delale kot predice ali pri trgovcih, mnoge so celo vodile taverne.</a:t>
            </a:r>
            <a:endParaRPr sz="2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4"/>
          <p:cNvPicPr preferRelativeResize="0"/>
          <p:nvPr/>
        </p:nvPicPr>
        <p:blipFill rotWithShape="1">
          <a:blip r:embed="rId3">
            <a:alphaModFix/>
          </a:blip>
          <a:srcRect l="2865" r="2865"/>
          <a:stretch/>
        </p:blipFill>
        <p:spPr>
          <a:xfrm>
            <a:off x="149325" y="1405850"/>
            <a:ext cx="4707950" cy="280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4"/>
          <p:cNvPicPr preferRelativeResize="0"/>
          <p:nvPr/>
        </p:nvPicPr>
        <p:blipFill rotWithShape="1">
          <a:blip r:embed="rId4">
            <a:alphaModFix/>
          </a:blip>
          <a:srcRect t="4930" b="4930"/>
          <a:stretch/>
        </p:blipFill>
        <p:spPr>
          <a:xfrm>
            <a:off x="4953006" y="1797549"/>
            <a:ext cx="4051440" cy="241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 txBox="1">
            <a:spLocks noGrp="1"/>
          </p:cNvSpPr>
          <p:nvPr>
            <p:ph type="ctrTitle"/>
          </p:nvPr>
        </p:nvSpPr>
        <p:spPr>
          <a:xfrm>
            <a:off x="2655450" y="801850"/>
            <a:ext cx="3833100" cy="4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000"/>
              <a:t>Srednjeveška taverna</a:t>
            </a:r>
            <a:endParaRPr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5"/>
          <p:cNvSpPr txBox="1">
            <a:spLocks noGrp="1"/>
          </p:cNvSpPr>
          <p:nvPr>
            <p:ph type="ctrTitle"/>
          </p:nvPr>
        </p:nvSpPr>
        <p:spPr>
          <a:xfrm>
            <a:off x="7694350" y="387600"/>
            <a:ext cx="1380000" cy="4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1800"/>
              <a:t>Mestno življenje v srednjem veku</a:t>
            </a:r>
            <a:endParaRPr sz="1800"/>
          </a:p>
        </p:txBody>
      </p:sp>
      <p:pic>
        <p:nvPicPr>
          <p:cNvPr id="218" name="Google Shape;21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4075"/>
            <a:ext cx="7541950" cy="485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6"/>
          <p:cNvSpPr txBox="1">
            <a:spLocks noGrp="1"/>
          </p:cNvSpPr>
          <p:nvPr>
            <p:ph type="ctrTitle"/>
          </p:nvPr>
        </p:nvSpPr>
        <p:spPr>
          <a:xfrm>
            <a:off x="230025" y="462650"/>
            <a:ext cx="6947700" cy="5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/>
              <a:t>Reši naloge s pomočjo učbenika.</a:t>
            </a:r>
            <a:endParaRPr/>
          </a:p>
        </p:txBody>
      </p:sp>
      <p:sp>
        <p:nvSpPr>
          <p:cNvPr id="224" name="Google Shape;224;p26"/>
          <p:cNvSpPr txBox="1">
            <a:spLocks noGrp="1"/>
          </p:cNvSpPr>
          <p:nvPr>
            <p:ph type="body" idx="1"/>
          </p:nvPr>
        </p:nvSpPr>
        <p:spPr>
          <a:xfrm>
            <a:off x="564800" y="985250"/>
            <a:ext cx="745500" cy="6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endParaRPr sz="2400"/>
          </a:p>
        </p:txBody>
      </p:sp>
      <p:pic>
        <p:nvPicPr>
          <p:cNvPr id="225" name="Google Shape;22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850" y="918300"/>
            <a:ext cx="6227447" cy="4110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273</Words>
  <Application>Microsoft Office PowerPoint</Application>
  <PresentationFormat>On-screen Show (16:9)</PresentationFormat>
  <Paragraphs>32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Lato</vt:lpstr>
      <vt:lpstr>Montserrat</vt:lpstr>
      <vt:lpstr>Focus</vt:lpstr>
      <vt:lpstr>Kako so mesta spremenila Evropo</vt:lpstr>
      <vt:lpstr>Kaj je bilo značilno za srednjeveška mesta</vt:lpstr>
      <vt:lpstr>PowerPoint Presentation</vt:lpstr>
      <vt:lpstr>PowerPoint Presentation</vt:lpstr>
      <vt:lpstr>PowerPoint Presentation</vt:lpstr>
      <vt:lpstr>2. Kakšno je bilo življenje v srednjeveškem mestu</vt:lpstr>
      <vt:lpstr>Srednjeveška taverna</vt:lpstr>
      <vt:lpstr>Mestno življenje v srednjem veku</vt:lpstr>
      <vt:lpstr>Reši naloge s pomočjo učbenika.</vt:lpstr>
      <vt:lpstr>PowerPoint Presentation</vt:lpstr>
      <vt:lpstr>**ZA RADOVEDNE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Kako so mesta spremenila Evropo</dc:title>
  <cp:lastModifiedBy>Uporabnik sistema Windows</cp:lastModifiedBy>
  <cp:revision>4</cp:revision>
  <dcterms:modified xsi:type="dcterms:W3CDTF">2020-05-07T14:30:55Z</dcterms:modified>
</cp:coreProperties>
</file>