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07550" y="4499920"/>
            <a:ext cx="8080525" cy="2189206"/>
          </a:xfrm>
        </p:spPr>
        <p:txBody>
          <a:bodyPr>
            <a:normAutofit/>
          </a:bodyPr>
          <a:lstStyle/>
          <a:p>
            <a:endParaRPr lang="sl-SI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920" y="411325"/>
            <a:ext cx="8819076" cy="6022426"/>
          </a:xfrm>
        </p:spPr>
        <p:txBody>
          <a:bodyPr>
            <a:normAutofit/>
          </a:bodyPr>
          <a:lstStyle/>
          <a:p>
            <a:r>
              <a:rPr lang="sl-SI" dirty="0"/>
              <a:t>Najprej </a:t>
            </a:r>
            <a:r>
              <a:rPr lang="sl-SI" b="1" u="sng" dirty="0"/>
              <a:t>USTNO</a:t>
            </a:r>
            <a:r>
              <a:rPr lang="sl-SI" dirty="0"/>
              <a:t> ponovimo, kar smo se do sedaj naučili o glagolu.</a:t>
            </a:r>
          </a:p>
          <a:p>
            <a:pPr marL="342900" indent="-342900">
              <a:buAutoNum type="arabicPeriod"/>
            </a:pPr>
            <a:r>
              <a:rPr lang="sl-SI" dirty="0"/>
              <a:t>Glagoli so besede, ki izražajo dejanje, dogajanje in stanje.</a:t>
            </a:r>
          </a:p>
          <a:p>
            <a:pPr marL="342900" indent="-342900">
              <a:buAutoNum type="arabicPeriod"/>
            </a:pPr>
            <a:r>
              <a:rPr lang="sl-SI" dirty="0"/>
              <a:t>Vprašalnici za glagol: Kaj kdo dela/naredi? Kaj se v stavku dogaja?</a:t>
            </a:r>
          </a:p>
          <a:p>
            <a:pPr marL="342900" indent="-342900">
              <a:buAutoNum type="arabicPeriod"/>
            </a:pPr>
            <a:r>
              <a:rPr lang="sl-SI" dirty="0"/>
              <a:t>Glagolu določimo osebo (1., 2., 3. oseba) in število (ednina, dvojina, množina).</a:t>
            </a:r>
          </a:p>
          <a:p>
            <a:pPr marL="342900" indent="-342900">
              <a:buAutoNum type="arabicPeriod"/>
            </a:pPr>
            <a:endParaRPr lang="sl-SI" dirty="0"/>
          </a:p>
          <a:p>
            <a:endParaRPr lang="sl-SI" dirty="0"/>
          </a:p>
          <a:p>
            <a:pPr marL="342900" indent="-342900">
              <a:buAutoNum type="arabicPeriod"/>
            </a:pPr>
            <a:endParaRPr lang="sl-SI" dirty="0"/>
          </a:p>
          <a:p>
            <a:r>
              <a:rPr lang="sl-SI" dirty="0"/>
              <a:t>Preverimo to naše znanje na nekaj primerih.</a:t>
            </a:r>
          </a:p>
          <a:p>
            <a:r>
              <a:rPr lang="sl-SI" dirty="0"/>
              <a:t>         </a:t>
            </a:r>
            <a:r>
              <a:rPr lang="sl-SI" b="1" u="sng" dirty="0"/>
              <a:t>ZAPIS</a:t>
            </a:r>
            <a:r>
              <a:rPr lang="sl-SI" dirty="0"/>
              <a:t> v zvezke:                         </a:t>
            </a:r>
            <a:r>
              <a:rPr lang="sl-SI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VAJA</a:t>
            </a:r>
          </a:p>
          <a:p>
            <a:r>
              <a:rPr lang="sl-SI" dirty="0"/>
              <a:t>         </a:t>
            </a:r>
            <a:r>
              <a:rPr lang="sl-SI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Prepiši spodnje povedi, izpiši glagole in jim določi osebo in število.</a:t>
            </a:r>
          </a:p>
          <a:p>
            <a:r>
              <a:rPr lang="sl-SI" dirty="0"/>
              <a:t>         Zdravila v lekarni lahko kupimo tudi brez recepta.</a:t>
            </a:r>
          </a:p>
          <a:p>
            <a:r>
              <a:rPr lang="sl-SI" dirty="0"/>
              <a:t>          Septembra se lastovke vrnejo v svoja stalna gnezdišča.</a:t>
            </a:r>
          </a:p>
          <a:p>
            <a:r>
              <a:rPr lang="sl-SI" dirty="0"/>
              <a:t>          Z bratom čistiva sobo.</a:t>
            </a:r>
          </a:p>
          <a:p>
            <a:r>
              <a:rPr lang="sl-SI" dirty="0"/>
              <a:t>          Ti zelo lepo rišeš.</a:t>
            </a:r>
          </a:p>
          <a:p>
            <a:endParaRPr lang="sl-SI" dirty="0"/>
          </a:p>
          <a:p>
            <a:endParaRPr lang="sl-SI" dirty="0"/>
          </a:p>
          <a:p>
            <a:pPr marL="342900" indent="-342900">
              <a:buAutoNum type="arabicPeriod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0897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800" dirty="0"/>
              <a:t>Preveri svoje odgovore: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211" y="1905000"/>
            <a:ext cx="10631401" cy="4006222"/>
          </a:xfrm>
        </p:spPr>
        <p:txBody>
          <a:bodyPr/>
          <a:lstStyle/>
          <a:p>
            <a:r>
              <a:rPr lang="sl-SI" dirty="0"/>
              <a:t>kupimo – 1. os</a:t>
            </a:r>
            <a:r>
              <a:rPr lang="sl-SI"/>
              <a:t>., mn.</a:t>
            </a:r>
            <a:endParaRPr lang="sl-SI" dirty="0"/>
          </a:p>
          <a:p>
            <a:r>
              <a:rPr lang="sl-SI" dirty="0"/>
              <a:t>se vrnejo – 3. os., mn.</a:t>
            </a:r>
          </a:p>
          <a:p>
            <a:r>
              <a:rPr lang="sl-SI" dirty="0"/>
              <a:t>čistiva – 1. os., dv.</a:t>
            </a:r>
          </a:p>
          <a:p>
            <a:r>
              <a:rPr lang="sl-SI" dirty="0"/>
              <a:t>rišeš – 2. os., ed.</a:t>
            </a:r>
          </a:p>
        </p:txBody>
      </p:sp>
    </p:spTree>
    <p:extLst>
      <p:ext uri="{BB962C8B-B14F-4D97-AF65-F5344CB8AC3E}">
        <p14:creationId xmlns:p14="http://schemas.microsoft.com/office/powerpoint/2010/main" val="272452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189" y="624110"/>
            <a:ext cx="9939423" cy="1147025"/>
          </a:xfrm>
        </p:spPr>
        <p:txBody>
          <a:bodyPr>
            <a:normAutofit/>
          </a:bodyPr>
          <a:lstStyle/>
          <a:p>
            <a:r>
              <a:rPr lang="sl-SI" sz="1800" dirty="0"/>
              <a:t>Čas je, da svoje znanje o glagolu nadgradimo.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391" y="1425145"/>
            <a:ext cx="8915400" cy="3777622"/>
          </a:xfrm>
        </p:spPr>
        <p:txBody>
          <a:bodyPr/>
          <a:lstStyle/>
          <a:p>
            <a:r>
              <a:rPr lang="sl-SI" dirty="0"/>
              <a:t>Opazuj naslednje tri povedi: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Včeraj </a:t>
            </a:r>
            <a:r>
              <a:rPr lang="sl-SI" b="1" dirty="0"/>
              <a:t>sem bral </a:t>
            </a:r>
            <a:r>
              <a:rPr lang="sl-SI" dirty="0"/>
              <a:t>zanimivo knjigo.</a:t>
            </a:r>
          </a:p>
          <a:p>
            <a:pPr marL="0" indent="0">
              <a:buNone/>
            </a:pPr>
            <a:r>
              <a:rPr lang="sl-SI" dirty="0"/>
              <a:t>Danes </a:t>
            </a:r>
            <a:r>
              <a:rPr lang="sl-SI" b="1" dirty="0"/>
              <a:t>berem</a:t>
            </a:r>
            <a:r>
              <a:rPr lang="sl-SI" dirty="0"/>
              <a:t> zanimivo knjigo.</a:t>
            </a:r>
          </a:p>
          <a:p>
            <a:pPr marL="0" indent="0">
              <a:buNone/>
            </a:pPr>
            <a:r>
              <a:rPr lang="sl-SI" dirty="0"/>
              <a:t>Jutri </a:t>
            </a:r>
            <a:r>
              <a:rPr lang="sl-SI" b="1" dirty="0"/>
              <a:t>bom bral </a:t>
            </a:r>
            <a:r>
              <a:rPr lang="sl-SI" dirty="0"/>
              <a:t>zanimivo knjigo.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/>
              <a:t>Kaj si opazil?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093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909" y="50054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sl-SI" sz="1800" dirty="0"/>
              <a:t>Verjetno si opazil, da glagolsko dejanje poteka v različnih časovnih obdobjih.</a:t>
            </a:r>
            <a:br>
              <a:rPr lang="sl-SI" sz="1800" dirty="0"/>
            </a:br>
            <a:br>
              <a:rPr lang="sl-SI" sz="1800" dirty="0"/>
            </a:br>
            <a:r>
              <a:rPr lang="sl-SI" sz="1800" dirty="0"/>
              <a:t>Lahko se je torej že zgodilo (sem bral), se dogaja (berem) ali se bo zgodilo (bom bral).</a:t>
            </a:r>
            <a:br>
              <a:rPr lang="sl-SI" sz="1800" dirty="0"/>
            </a:br>
            <a:r>
              <a:rPr lang="sl-SI" sz="1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439" y="1960606"/>
            <a:ext cx="8915400" cy="3777622"/>
          </a:xfrm>
        </p:spPr>
        <p:txBody>
          <a:bodyPr/>
          <a:lstStyle/>
          <a:p>
            <a:r>
              <a:rPr lang="sl-SI" dirty="0"/>
              <a:t>Z glagolom označujemo dejanja, dogajanja in stanja v preteklosti, sedanjosti in prihodnosti. Pravimo, da glagolu določimo ČAS ali ČASOVNO OBLIKO.</a:t>
            </a:r>
          </a:p>
          <a:p>
            <a:r>
              <a:rPr lang="sl-SI" dirty="0"/>
              <a:t>Poznamo tri GLAGOLSKE ČASE:</a:t>
            </a:r>
          </a:p>
          <a:p>
            <a:pPr marL="0" indent="0">
              <a:buNone/>
            </a:pPr>
            <a:r>
              <a:rPr lang="sl-SI" dirty="0"/>
              <a:t>-   SEDANJIK</a:t>
            </a:r>
          </a:p>
          <a:p>
            <a:pPr>
              <a:buFontTx/>
              <a:buChar char="-"/>
            </a:pPr>
            <a:r>
              <a:rPr lang="sl-SI" dirty="0"/>
              <a:t>PRETEKLIK</a:t>
            </a:r>
          </a:p>
          <a:p>
            <a:pPr>
              <a:buFontTx/>
              <a:buChar char="-"/>
            </a:pPr>
            <a:r>
              <a:rPr lang="sl-SI" dirty="0"/>
              <a:t>PRIHODNJIK</a:t>
            </a:r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r>
              <a:rPr lang="sl-SI" dirty="0"/>
              <a:t>Sedaj si bomo podrobneje ogledali sedanjik, ostala dva glagolska časa bomo spoznali v prihodnjih poglavjih.</a:t>
            </a:r>
          </a:p>
        </p:txBody>
      </p:sp>
    </p:spTree>
    <p:extLst>
      <p:ext uri="{BB962C8B-B14F-4D97-AF65-F5344CB8AC3E}">
        <p14:creationId xmlns:p14="http://schemas.microsoft.com/office/powerpoint/2010/main" val="386631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860" y="467591"/>
            <a:ext cx="8911687" cy="1280890"/>
          </a:xfrm>
        </p:spPr>
        <p:txBody>
          <a:bodyPr>
            <a:normAutofit/>
          </a:bodyPr>
          <a:lstStyle/>
          <a:p>
            <a:br>
              <a:rPr lang="sl-SI" sz="1800" b="1" u="sng" dirty="0"/>
            </a:br>
            <a:r>
              <a:rPr lang="sl-SI" sz="1800" b="1" u="sng" dirty="0"/>
              <a:t>ZAPIS</a:t>
            </a:r>
            <a:r>
              <a:rPr lang="sl-SI" sz="1800" dirty="0"/>
              <a:t> v zvezke: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502" y="1252151"/>
            <a:ext cx="8802601" cy="46425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GLAGOLSKI ČAS</a:t>
            </a: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>
              <a:buAutoNum type="arabicPeriod"/>
            </a:pPr>
            <a:r>
              <a:rPr lang="sl-SI" b="1" dirty="0">
                <a:solidFill>
                  <a:schemeClr val="tx1"/>
                </a:solidFill>
              </a:rPr>
              <a:t>Glagolu lahko poleg osebe in števila določimo tudi glagolski čas.</a:t>
            </a:r>
          </a:p>
          <a:p>
            <a:pPr>
              <a:buAutoNum type="arabicPeriod"/>
            </a:pPr>
            <a:r>
              <a:rPr lang="sl-SI" b="1" dirty="0">
                <a:solidFill>
                  <a:schemeClr val="tx1"/>
                </a:solidFill>
              </a:rPr>
              <a:t>Poznamo tri glagolske čase: </a:t>
            </a:r>
            <a:r>
              <a:rPr lang="sl-SI" b="1" dirty="0">
                <a:solidFill>
                  <a:srgbClr val="FF0000"/>
                </a:solidFill>
              </a:rPr>
              <a:t>sedanjik, preteklik in prihodnjik.</a:t>
            </a: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Sedanjik </a:t>
            </a:r>
            <a:r>
              <a:rPr lang="sl-SI" b="1" dirty="0">
                <a:solidFill>
                  <a:schemeClr val="tx1"/>
                </a:solidFill>
              </a:rPr>
              <a:t>(to je podnaslov)</a:t>
            </a:r>
          </a:p>
          <a:p>
            <a:pPr>
              <a:buAutoNum type="arabicPeriod"/>
            </a:pPr>
            <a:r>
              <a:rPr lang="sl-SI" b="1" dirty="0">
                <a:solidFill>
                  <a:srgbClr val="FF0000"/>
                </a:solidFill>
              </a:rPr>
              <a:t>Sedanji čas ali sedanjik uporabimo, če poimenujemo dejanja, dogajanja ali stanja, ki sodijo v SEDANJOST, V TRENUTEK GOVORJENJA.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tx1"/>
                </a:solidFill>
              </a:rPr>
              <a:t>Primer:  Mama </a:t>
            </a:r>
            <a:r>
              <a:rPr lang="sl-SI" b="1" dirty="0">
                <a:solidFill>
                  <a:srgbClr val="00B0F0"/>
                </a:solidFill>
              </a:rPr>
              <a:t>kuha</a:t>
            </a:r>
            <a:r>
              <a:rPr lang="sl-SI" b="1" dirty="0">
                <a:solidFill>
                  <a:schemeClr val="tx1"/>
                </a:solidFill>
              </a:rPr>
              <a:t> kosilo, oče </a:t>
            </a:r>
            <a:r>
              <a:rPr lang="sl-SI" b="1" dirty="0">
                <a:solidFill>
                  <a:srgbClr val="00B0F0"/>
                </a:solidFill>
              </a:rPr>
              <a:t>kosi</a:t>
            </a:r>
            <a:r>
              <a:rPr lang="sl-SI" b="1" dirty="0">
                <a:solidFill>
                  <a:schemeClr val="tx1"/>
                </a:solidFill>
              </a:rPr>
              <a:t> travo, dedek pa </a:t>
            </a:r>
            <a:r>
              <a:rPr lang="sl-SI" b="1" dirty="0">
                <a:solidFill>
                  <a:srgbClr val="00B0F0"/>
                </a:solidFill>
              </a:rPr>
              <a:t>bere</a:t>
            </a:r>
            <a:r>
              <a:rPr lang="sl-SI" b="1" dirty="0">
                <a:solidFill>
                  <a:schemeClr val="tx1"/>
                </a:solidFill>
              </a:rPr>
              <a:t> časopis.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tx1"/>
                </a:solidFill>
              </a:rPr>
              <a:t>             Majnik  </a:t>
            </a:r>
            <a:r>
              <a:rPr lang="sl-SI" b="1" dirty="0">
                <a:solidFill>
                  <a:srgbClr val="00B0F0"/>
                </a:solidFill>
              </a:rPr>
              <a:t>cveti</a:t>
            </a:r>
            <a:r>
              <a:rPr lang="sl-SI" b="1" dirty="0">
                <a:solidFill>
                  <a:schemeClr val="tx1"/>
                </a:solidFill>
              </a:rPr>
              <a:t> in </a:t>
            </a:r>
            <a:r>
              <a:rPr lang="sl-SI" b="1" dirty="0">
                <a:solidFill>
                  <a:srgbClr val="00B0F0"/>
                </a:solidFill>
              </a:rPr>
              <a:t>privablja</a:t>
            </a:r>
            <a:r>
              <a:rPr lang="sl-SI" b="1" dirty="0">
                <a:solidFill>
                  <a:schemeClr val="tx1"/>
                </a:solidFill>
              </a:rPr>
              <a:t> čebele.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tx1"/>
                </a:solidFill>
              </a:rPr>
              <a:t>             Danes </a:t>
            </a:r>
            <a:r>
              <a:rPr lang="sl-SI" b="1" dirty="0">
                <a:solidFill>
                  <a:srgbClr val="00B0F0"/>
                </a:solidFill>
              </a:rPr>
              <a:t>piha</a:t>
            </a:r>
            <a:r>
              <a:rPr lang="sl-SI" b="1" dirty="0">
                <a:solidFill>
                  <a:schemeClr val="tx1"/>
                </a:solidFill>
              </a:rPr>
              <a:t> veter.</a:t>
            </a:r>
          </a:p>
          <a:p>
            <a:pPr marL="0" indent="0">
              <a:buNone/>
            </a:pPr>
            <a:endParaRPr lang="sl-S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chemeClr val="tx1"/>
                </a:solidFill>
              </a:rPr>
              <a:t>2. Okrajšava zanj je sed.</a:t>
            </a:r>
          </a:p>
          <a:p>
            <a:pPr marL="0" indent="0">
              <a:buNone/>
            </a:pPr>
            <a:endParaRPr lang="sl-S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54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422" y="624109"/>
            <a:ext cx="8786127" cy="3799610"/>
          </a:xfrm>
        </p:spPr>
        <p:txBody>
          <a:bodyPr>
            <a:noAutofit/>
          </a:bodyPr>
          <a:lstStyle/>
          <a:p>
            <a:pPr algn="just"/>
            <a:br>
              <a:rPr lang="sl-SI" sz="1800" dirty="0"/>
            </a:br>
            <a:br>
              <a:rPr lang="sl-SI" sz="1800" dirty="0"/>
            </a:br>
            <a:r>
              <a:rPr lang="sl-SI" sz="1800" b="1" dirty="0">
                <a:solidFill>
                  <a:schemeClr val="tx1"/>
                </a:solidFill>
              </a:rPr>
              <a:t>3. Prepiši spodnje povedi in podčrtaj glagole, ki so v sedanjiku. </a:t>
            </a:r>
            <a:br>
              <a:rPr lang="sl-SI" sz="1800" b="1" dirty="0">
                <a:solidFill>
                  <a:schemeClr val="tx1"/>
                </a:solidFill>
              </a:rPr>
            </a:br>
            <a:br>
              <a:rPr lang="sl-SI" sz="1800" dirty="0"/>
            </a:br>
            <a:r>
              <a:rPr lang="sl-SI" sz="1800" dirty="0"/>
              <a:t>Učim se snov o glagolu. V zvezek zapisujem različne povedi. Tudi moj brat sedi za mizo in rešuje domačo nalogo. Včeraj sva imela veliko dela, saj sva delala tudi na vrtu. Ko bova končala z nalogo, bova šla na dvorišče. Igrala bova badminton.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4077" y="4802659"/>
            <a:ext cx="8915400" cy="3777622"/>
          </a:xfrm>
        </p:spPr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948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050" y="541731"/>
            <a:ext cx="8911687" cy="1280890"/>
          </a:xfrm>
        </p:spPr>
        <p:txBody>
          <a:bodyPr>
            <a:normAutofit/>
          </a:bodyPr>
          <a:lstStyle/>
          <a:p>
            <a:r>
              <a:rPr lang="sl-SI" sz="1800" dirty="0"/>
              <a:t>Preveri še rešitve: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439" y="1491049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sl-S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b="1" u="sng" dirty="0"/>
              <a:t>Učim se </a:t>
            </a:r>
            <a:r>
              <a:rPr lang="sl-SI" dirty="0"/>
              <a:t>snov o glagolu. V zvezek </a:t>
            </a:r>
            <a:r>
              <a:rPr lang="sl-SI" b="1" u="sng" dirty="0"/>
              <a:t>zapisujem</a:t>
            </a:r>
            <a:r>
              <a:rPr lang="sl-SI" dirty="0"/>
              <a:t> različne povedi. Tudi moj brat </a:t>
            </a:r>
            <a:r>
              <a:rPr lang="sl-SI" b="1" u="sng" dirty="0"/>
              <a:t>sedi </a:t>
            </a:r>
            <a:r>
              <a:rPr lang="sl-SI" dirty="0"/>
              <a:t>za mizo in </a:t>
            </a:r>
            <a:r>
              <a:rPr lang="sl-SI" b="1" u="sng" dirty="0"/>
              <a:t>rešuje</a:t>
            </a:r>
            <a:r>
              <a:rPr lang="sl-SI" dirty="0"/>
              <a:t> domačo nalogo. Včeraj sva imela veliko dela, saj sva delala tudi na vrtu. Ko bova končala z nalogo, bova šla na dvorišče. Igrala bova badminton.</a:t>
            </a:r>
          </a:p>
        </p:txBody>
      </p:sp>
    </p:spTree>
    <p:extLst>
      <p:ext uri="{BB962C8B-B14F-4D97-AF65-F5344CB8AC3E}">
        <p14:creationId xmlns:p14="http://schemas.microsoft.com/office/powerpoint/2010/main" val="132806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146" y="549969"/>
            <a:ext cx="8911687" cy="1280890"/>
          </a:xfrm>
        </p:spPr>
        <p:txBody>
          <a:bodyPr/>
          <a:lstStyle/>
          <a:p>
            <a:r>
              <a:rPr lang="sl-SI" dirty="0"/>
              <a:t>DOMAČA NALOGA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8011" y="1351005"/>
            <a:ext cx="10326601" cy="4560217"/>
          </a:xfrm>
        </p:spPr>
        <p:txBody>
          <a:bodyPr/>
          <a:lstStyle/>
          <a:p>
            <a:r>
              <a:rPr lang="sl-SI" dirty="0"/>
              <a:t>DZ, stran 18, 19, 20,  </a:t>
            </a:r>
            <a:r>
              <a:rPr lang="sl-SI" b="1" dirty="0"/>
              <a:t>10. naloga</a:t>
            </a:r>
          </a:p>
          <a:p>
            <a:r>
              <a:rPr lang="sl-SI" dirty="0"/>
              <a:t>DZ, stran 22, </a:t>
            </a:r>
            <a:r>
              <a:rPr lang="sl-SI" b="1" dirty="0"/>
              <a:t>14. naloga</a:t>
            </a:r>
          </a:p>
          <a:p>
            <a:r>
              <a:rPr lang="sl-SI" dirty="0"/>
              <a:t>DZ, stran 28, </a:t>
            </a:r>
            <a:r>
              <a:rPr lang="sl-SI" b="1" dirty="0"/>
              <a:t>8. naloga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Vse naloge reši, </a:t>
            </a:r>
            <a:r>
              <a:rPr lang="sl-SI" b="1" i="1" u="sng" dirty="0"/>
              <a:t>slikaj in  pošlji  pa samo 8. nalogo s strani 28.</a:t>
            </a:r>
          </a:p>
          <a:p>
            <a:pPr marL="0" indent="0">
              <a:buNone/>
            </a:pPr>
            <a:r>
              <a:rPr lang="sl-SI" dirty="0"/>
              <a:t>Pošlji jo svoji učiteljici slovenščine do 17. ure.</a:t>
            </a:r>
          </a:p>
          <a:p>
            <a:pPr marL="0" indent="0">
              <a:buNone/>
            </a:pPr>
            <a:r>
              <a:rPr lang="sl-SI" dirty="0"/>
              <a:t>Rešitve boš prejel popoldne po Kanalu.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30200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565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PowerPoint Presentation</vt:lpstr>
      <vt:lpstr>Preveri svoje odgovore:</vt:lpstr>
      <vt:lpstr>Čas je, da svoje znanje o glagolu nadgradimo. </vt:lpstr>
      <vt:lpstr>Verjetno si opazil, da glagolsko dejanje poteka v različnih časovnih obdobjih.  Lahko se je torej že zgodilo (sem bral), se dogaja (berem) ali se bo zgodilo (bom bral).  </vt:lpstr>
      <vt:lpstr> ZAPIS v zvezke:</vt:lpstr>
      <vt:lpstr>  3. Prepiši spodnje povedi in podčrtaj glagole, ki so v sedanjiku.   Učim se snov o glagolu. V zvezek zapisujem različne povedi. Tudi moj brat sedi za mizo in rešuje domačo nalogo. Včeraj sva imela veliko dela, saj sva delala tudi na vrtu. Ko bova končala z nalogo, bova šla na dvorišče. Igrala bova badminton.</vt:lpstr>
      <vt:lpstr>Preveri še rešitve:</vt:lpstr>
      <vt:lpstr>DOMAČA NALOGA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Janko</dc:creator>
  <cp:lastModifiedBy>Jana Špilar Dodič</cp:lastModifiedBy>
  <cp:revision>18</cp:revision>
  <dcterms:created xsi:type="dcterms:W3CDTF">2020-04-21T07:22:52Z</dcterms:created>
  <dcterms:modified xsi:type="dcterms:W3CDTF">2020-04-22T11:45:08Z</dcterms:modified>
</cp:coreProperties>
</file>