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Roboto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06890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774096c3b9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774096c3b9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774096c3b9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774096c3b9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774096c3b9_0_1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774096c3b9_0_1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774096c3b9_0_1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774096c3b9_0_1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774096c3b9_0_2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774096c3b9_0_28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775d5c8d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775d5c8d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775d5c8d12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775d5c8d12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775d5c8d12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775d5c8d12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tavitev po meri">
  <p:cSld name="AUTOLAYOUT">
    <p:bg>
      <p:bgPr>
        <a:solidFill>
          <a:srgbClr val="FFFFF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13"/>
          <p:cNvGrpSpPr/>
          <p:nvPr/>
        </p:nvGrpSpPr>
        <p:grpSpPr>
          <a:xfrm>
            <a:off x="2105247" y="1"/>
            <a:ext cx="7038765" cy="5138761"/>
            <a:chOff x="3388636" y="43347"/>
            <a:chExt cx="5755327" cy="4201767"/>
          </a:xfrm>
        </p:grpSpPr>
        <p:sp>
          <p:nvSpPr>
            <p:cNvPr id="84" name="Google Shape;84;p13"/>
            <p:cNvSpPr/>
            <p:nvPr/>
          </p:nvSpPr>
          <p:spPr>
            <a:xfrm>
              <a:off x="3837147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4285658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473416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518268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5631192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607970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6528215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6976726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742522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7873740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832225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877076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3837147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4285658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473416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518268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5631192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607970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6528215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6976726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742522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7873740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832225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877076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3837147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85658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73416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18268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5631192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07970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6528215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6976726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742522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7873740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832225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877076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338863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3837147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4285658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473416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518268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5631192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607970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6528215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697672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742522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7873740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832225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877076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338863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3837147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4285658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4734169" y="4336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518268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5631192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607970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6528215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697672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7425229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7873740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832225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877076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3837147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4285658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473416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518268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5631192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607970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6528215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6976726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742522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7873740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832225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877076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3837147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4285658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473416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518268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5631192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607970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6528215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6976726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742522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7873740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832225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877076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3837147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4285658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473416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518268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5631192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607970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6528215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6976726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742522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7873740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832225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877076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3837147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4285658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473416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518268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5631192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607970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6528215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6976726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742522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7873740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832225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877076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3837147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4285658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473416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518268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5631192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607970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6528215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6976726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742522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7873740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32225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77076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13"/>
          <p:cNvSpPr/>
          <p:nvPr/>
        </p:nvSpPr>
        <p:spPr>
          <a:xfrm>
            <a:off x="3396590" y="0"/>
            <a:ext cx="3250800" cy="5143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"/>
          <p:cNvSpPr/>
          <p:nvPr/>
        </p:nvSpPr>
        <p:spPr>
          <a:xfrm>
            <a:off x="0" y="0"/>
            <a:ext cx="3415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3"/>
          <p:cNvSpPr/>
          <p:nvPr/>
        </p:nvSpPr>
        <p:spPr>
          <a:xfrm>
            <a:off x="685175" y="1799775"/>
            <a:ext cx="61200" cy="238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/>
          </p:nvPr>
        </p:nvSpPr>
        <p:spPr>
          <a:xfrm>
            <a:off x="992425" y="1799775"/>
            <a:ext cx="3136800" cy="173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subTitle" idx="1"/>
          </p:nvPr>
        </p:nvSpPr>
        <p:spPr>
          <a:xfrm>
            <a:off x="992425" y="3579375"/>
            <a:ext cx="3136800" cy="60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ldNum" idx="12"/>
          </p:nvPr>
        </p:nvSpPr>
        <p:spPr>
          <a:xfrm>
            <a:off x="8472458" y="4706554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tavitev po meri 1">
  <p:cSld name="AUTOLAYOUT_1">
    <p:bg>
      <p:bgPr>
        <a:solidFill>
          <a:srgbClr val="FFFFFF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" name="Google Shape;214;p14"/>
          <p:cNvGrpSpPr/>
          <p:nvPr/>
        </p:nvGrpSpPr>
        <p:grpSpPr>
          <a:xfrm>
            <a:off x="0" y="0"/>
            <a:ext cx="9144153" cy="5143624"/>
            <a:chOff x="-77" y="25"/>
            <a:chExt cx="9144153" cy="5143624"/>
          </a:xfrm>
        </p:grpSpPr>
        <p:sp>
          <p:nvSpPr>
            <p:cNvPr id="215" name="Google Shape;215;p14"/>
            <p:cNvSpPr/>
            <p:nvPr/>
          </p:nvSpPr>
          <p:spPr>
            <a:xfrm rot="-5400000">
              <a:off x="-47653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4"/>
            <p:cNvSpPr/>
            <p:nvPr/>
          </p:nvSpPr>
          <p:spPr>
            <a:xfrm rot="-5400000">
              <a:off x="-47653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 rot="-5400000">
              <a:off x="-47653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 rot="-5400000">
              <a:off x="-47653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 rot="-5400000">
              <a:off x="-47653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 rot="5400000">
              <a:off x="714198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 rot="-5400000">
              <a:off x="714322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 rot="5400000">
              <a:off x="714198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4"/>
            <p:cNvSpPr/>
            <p:nvPr/>
          </p:nvSpPr>
          <p:spPr>
            <a:xfrm rot="-5400000">
              <a:off x="714322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4"/>
            <p:cNvSpPr/>
            <p:nvPr/>
          </p:nvSpPr>
          <p:spPr>
            <a:xfrm rot="5400000">
              <a:off x="714198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 rot="-5400000">
              <a:off x="714322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 rot="5400000">
              <a:off x="714198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 rot="5400000">
              <a:off x="714198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 rot="-5400000">
              <a:off x="714322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 rot="5400000">
              <a:off x="714198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 rot="-5400000">
              <a:off x="714322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 rot="5400000">
              <a:off x="1476173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4"/>
            <p:cNvSpPr/>
            <p:nvPr/>
          </p:nvSpPr>
          <p:spPr>
            <a:xfrm rot="-5400000">
              <a:off x="1476296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 rot="5400000">
              <a:off x="1476173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 rot="-5400000">
              <a:off x="1476296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4"/>
            <p:cNvSpPr/>
            <p:nvPr/>
          </p:nvSpPr>
          <p:spPr>
            <a:xfrm rot="5400000">
              <a:off x="1476173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4"/>
            <p:cNvSpPr/>
            <p:nvPr/>
          </p:nvSpPr>
          <p:spPr>
            <a:xfrm rot="-5400000">
              <a:off x="1476296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 rot="5400000">
              <a:off x="1476173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 rot="5400000">
              <a:off x="1476173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 rot="-5400000">
              <a:off x="1476296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 rot="5400000">
              <a:off x="1476173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 rot="-5400000">
              <a:off x="1476296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 rot="5400000">
              <a:off x="2238147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 rot="-5400000">
              <a:off x="2238271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 rot="5400000">
              <a:off x="2238147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 rot="-5400000">
              <a:off x="2238271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 rot="5400000">
              <a:off x="2238147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 rot="-5400000">
              <a:off x="2238271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 rot="5400000">
              <a:off x="2238147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 rot="5400000">
              <a:off x="2238147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 rot="-5400000">
              <a:off x="2238271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 rot="5400000">
              <a:off x="2238147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 rot="-5400000">
              <a:off x="2238271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 rot="5400000">
              <a:off x="3000173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 rot="-5400000">
              <a:off x="3000297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 rot="5400000">
              <a:off x="3000173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 rot="-5400000">
              <a:off x="3000297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 rot="5400000">
              <a:off x="3000173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 rot="-5400000">
              <a:off x="3000297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 rot="5400000">
              <a:off x="3000173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 rot="5400000">
              <a:off x="3000173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 rot="-5400000">
              <a:off x="3000297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 rot="5400000">
              <a:off x="3000173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 rot="-5400000">
              <a:off x="3000297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 rot="5400000">
              <a:off x="3762251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 rot="-5400000">
              <a:off x="3762374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 rot="5400000">
              <a:off x="3762251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 rot="-5400000">
              <a:off x="3762374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 rot="5400000">
              <a:off x="3762251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 rot="-5400000">
              <a:off x="3762374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 rot="5400000">
              <a:off x="3762251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 rot="5400000">
              <a:off x="3762251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 rot="-5400000">
              <a:off x="3762374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 rot="5400000">
              <a:off x="3762251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 rot="-5400000">
              <a:off x="3762374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 rot="5400000">
              <a:off x="-47777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 rot="5400000">
              <a:off x="-47777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 rot="5400000">
              <a:off x="-47777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 rot="5400000">
              <a:off x="-47777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 rot="-5400000">
              <a:off x="166697" y="4548163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 rot="5400000">
              <a:off x="-47777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 rot="5400000">
              <a:off x="-47777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 rot="-5400000" flipH="1">
              <a:off x="166697" y="-166420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 rot="-5400000">
              <a:off x="928672" y="4548163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 rot="-5400000" flipH="1">
              <a:off x="928672" y="-166420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 rot="-5400000">
              <a:off x="1690646" y="4548163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 rot="-5400000" flipH="1">
              <a:off x="1690646" y="-166420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 rot="-5400000">
              <a:off x="2452621" y="4548163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 rot="-5400000" flipH="1">
              <a:off x="2452621" y="-166420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 rot="-5400000">
              <a:off x="3214647" y="4548163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 rot="-5400000" flipH="1">
              <a:off x="3214647" y="-166420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 rot="-5400000">
              <a:off x="3976724" y="4548163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 rot="-5400000" flipH="1">
              <a:off x="3976724" y="-166420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 rot="-5400000">
              <a:off x="4524349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 rot="-5400000">
              <a:off x="4524349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 rot="-5400000">
              <a:off x="4524349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 rot="-5400000">
              <a:off x="4524349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 rot="-5400000">
              <a:off x="4524349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 rot="5400000">
              <a:off x="5286200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 rot="-5400000">
              <a:off x="5286324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 rot="5400000">
              <a:off x="5286200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 rot="-5400000">
              <a:off x="5286324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 rot="5400000">
              <a:off x="5286200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 rot="-5400000">
              <a:off x="5286324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 rot="5400000">
              <a:off x="5286200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 rot="5400000">
              <a:off x="5286200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 rot="-5400000">
              <a:off x="5286324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 rot="5400000">
              <a:off x="5286200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 rot="-5400000">
              <a:off x="5286324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 rot="5400000">
              <a:off x="6048175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 rot="-5400000">
              <a:off x="6048298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 rot="5400000">
              <a:off x="6048175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 rot="-5400000">
              <a:off x="6048298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 rot="5400000">
              <a:off x="6048175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 rot="-5400000">
              <a:off x="6048298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 rot="5400000">
              <a:off x="6048175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 rot="5400000">
              <a:off x="6048175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 rot="-5400000">
              <a:off x="6048298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 rot="5400000">
              <a:off x="6048175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 rot="-5400000">
              <a:off x="6048298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 rot="5400000">
              <a:off x="6810149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 rot="-5400000">
              <a:off x="6810273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 rot="5400000">
              <a:off x="6810149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 rot="-5400000">
              <a:off x="6810273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 rot="5400000">
              <a:off x="6810149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 rot="-5400000">
              <a:off x="6810273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 rot="5400000">
              <a:off x="6810149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 rot="5400000">
              <a:off x="6810149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 rot="-5400000">
              <a:off x="6810273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 rot="5400000">
              <a:off x="6810149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 rot="-5400000">
              <a:off x="6810273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 rot="5400000">
              <a:off x="7572175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 rot="-5400000">
              <a:off x="7572299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 rot="5400000">
              <a:off x="7572175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 rot="-5400000">
              <a:off x="7572299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 rot="5400000">
              <a:off x="7572175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 rot="-5400000">
              <a:off x="7572299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 rot="5400000">
              <a:off x="7572175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 rot="5400000">
              <a:off x="7572175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 rot="-5400000">
              <a:off x="7572299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 rot="5400000">
              <a:off x="7572175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 rot="-5400000">
              <a:off x="7572299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 rot="5400000">
              <a:off x="8334253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 rot="-5400000">
              <a:off x="8334377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 rot="5400000">
              <a:off x="8334253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 rot="-5400000">
              <a:off x="8334377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 rot="5400000">
              <a:off x="8334253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 rot="-5400000">
              <a:off x="8334377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 rot="5400000">
              <a:off x="8334253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 rot="5400000">
              <a:off x="8334253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 rot="-5400000">
              <a:off x="8334377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 rot="5400000">
              <a:off x="8334253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 rot="-5400000">
              <a:off x="8334377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 rot="5400000">
              <a:off x="4524225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 rot="5400000">
              <a:off x="4524225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 rot="5400000">
              <a:off x="4524225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 rot="5400000">
              <a:off x="4524225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 rot="-5400000">
              <a:off x="4738699" y="4548163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 rot="5400000">
              <a:off x="4524225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 rot="5400000">
              <a:off x="4524225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 rot="-5400000" flipH="1">
              <a:off x="4738699" y="-166420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 rot="-5400000">
              <a:off x="5500674" y="4548163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 rot="-5400000" flipH="1">
              <a:off x="5500674" y="-166420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 rot="-5400000">
              <a:off x="6262648" y="4548163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 rot="-5400000" flipH="1">
              <a:off x="6262648" y="-166420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 rot="-5400000">
              <a:off x="7024623" y="4548163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 rot="-5400000" flipH="1">
              <a:off x="7024623" y="-166420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 rot="-5400000">
              <a:off x="7786649" y="4548163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 rot="-5400000" flipH="1">
              <a:off x="7786649" y="-166420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 rot="-5400000">
              <a:off x="8548727" y="4548163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 rot="-5400000" flipH="1">
              <a:off x="8548727" y="-166420"/>
              <a:ext cx="428700" cy="762000"/>
            </a:xfrm>
            <a:prstGeom prst="rtTriangle">
              <a:avLst/>
            </a:pr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14"/>
          <p:cNvSpPr/>
          <p:nvPr/>
        </p:nvSpPr>
        <p:spPr>
          <a:xfrm>
            <a:off x="1525050" y="1293850"/>
            <a:ext cx="6093900" cy="255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4"/>
          <p:cNvSpPr txBox="1">
            <a:spLocks noGrp="1"/>
          </p:cNvSpPr>
          <p:nvPr>
            <p:ph type="title"/>
          </p:nvPr>
        </p:nvSpPr>
        <p:spPr>
          <a:xfrm>
            <a:off x="1876575" y="1668150"/>
            <a:ext cx="5391000" cy="118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373" name="Google Shape;373;p14"/>
          <p:cNvSpPr txBox="1">
            <a:spLocks noGrp="1"/>
          </p:cNvSpPr>
          <p:nvPr>
            <p:ph type="subTitle" idx="1"/>
          </p:nvPr>
        </p:nvSpPr>
        <p:spPr>
          <a:xfrm>
            <a:off x="1876575" y="2930428"/>
            <a:ext cx="5391000" cy="60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374" name="Google Shape;37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tavitev po meri 3">
  <p:cSld name="AUTOLAYOUT_3">
    <p:bg>
      <p:bgPr>
        <a:solidFill>
          <a:srgbClr val="37474F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5"/>
          <p:cNvSpPr/>
          <p:nvPr/>
        </p:nvSpPr>
        <p:spPr>
          <a:xfrm>
            <a:off x="0" y="0"/>
            <a:ext cx="4568400" cy="5143500"/>
          </a:xfrm>
          <a:prstGeom prst="rect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5"/>
          <p:cNvSpPr/>
          <p:nvPr/>
        </p:nvSpPr>
        <p:spPr>
          <a:xfrm>
            <a:off x="6795047" y="584570"/>
            <a:ext cx="143700" cy="1437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5"/>
          <p:cNvSpPr/>
          <p:nvPr/>
        </p:nvSpPr>
        <p:spPr>
          <a:xfrm>
            <a:off x="6795047" y="4415195"/>
            <a:ext cx="143700" cy="1437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0" name="Google Shape;380;p15"/>
          <p:cNvCxnSpPr/>
          <p:nvPr/>
        </p:nvCxnSpPr>
        <p:spPr>
          <a:xfrm>
            <a:off x="4895600" y="656926"/>
            <a:ext cx="3942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1" name="Google Shape;381;p15"/>
          <p:cNvCxnSpPr/>
          <p:nvPr/>
        </p:nvCxnSpPr>
        <p:spPr>
          <a:xfrm>
            <a:off x="4895600" y="4487700"/>
            <a:ext cx="3942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2" name="Google Shape;382;p15"/>
          <p:cNvSpPr txBox="1">
            <a:spLocks noGrp="1"/>
          </p:cNvSpPr>
          <p:nvPr>
            <p:ph type="title"/>
          </p:nvPr>
        </p:nvSpPr>
        <p:spPr>
          <a:xfrm>
            <a:off x="312850" y="1069200"/>
            <a:ext cx="3942600" cy="300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15"/>
          <p:cNvSpPr txBox="1">
            <a:spLocks noGrp="1"/>
          </p:cNvSpPr>
          <p:nvPr>
            <p:ph type="body" idx="1"/>
          </p:nvPr>
        </p:nvSpPr>
        <p:spPr>
          <a:xfrm>
            <a:off x="4891175" y="1069200"/>
            <a:ext cx="3942600" cy="300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4" name="Google Shape;38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tavitev po meri 4">
  <p:cSld name="AUTOLAYOUT_5">
    <p:bg>
      <p:bgPr>
        <a:solidFill>
          <a:srgbClr val="FFFFFF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6"/>
          <p:cNvSpPr/>
          <p:nvPr/>
        </p:nvSpPr>
        <p:spPr>
          <a:xfrm rot="5400000">
            <a:off x="3266825" y="-3265800"/>
            <a:ext cx="2578500" cy="91119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6"/>
          <p:cNvSpPr/>
          <p:nvPr/>
        </p:nvSpPr>
        <p:spPr>
          <a:xfrm flipH="1">
            <a:off x="0" y="2579400"/>
            <a:ext cx="4442100" cy="25641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6"/>
          <p:cNvSpPr/>
          <p:nvPr/>
        </p:nvSpPr>
        <p:spPr>
          <a:xfrm>
            <a:off x="3426425" y="838025"/>
            <a:ext cx="4118100" cy="316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6"/>
          <p:cNvSpPr txBox="1">
            <a:spLocks noGrp="1"/>
          </p:cNvSpPr>
          <p:nvPr>
            <p:ph type="body" idx="1"/>
          </p:nvPr>
        </p:nvSpPr>
        <p:spPr>
          <a:xfrm>
            <a:off x="3919475" y="1105775"/>
            <a:ext cx="3272100" cy="26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 sz="1800">
                <a:solidFill>
                  <a:srgbClr val="000000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91" name="Google Shape;391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vwq5CbVdLM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7"/>
          <p:cNvSpPr txBox="1">
            <a:spLocks noGrp="1"/>
          </p:cNvSpPr>
          <p:nvPr>
            <p:ph type="ctrTitle"/>
          </p:nvPr>
        </p:nvSpPr>
        <p:spPr>
          <a:xfrm>
            <a:off x="992425" y="1799775"/>
            <a:ext cx="3136800" cy="17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ČLOVEK SE DRUŽI: NAČIN ŽIVLJENJA V PRETEKLOSTI</a:t>
            </a:r>
            <a:endParaRPr/>
          </a:p>
        </p:txBody>
      </p:sp>
      <p:sp>
        <p:nvSpPr>
          <p:cNvPr id="397" name="Google Shape;397;p17"/>
          <p:cNvSpPr txBox="1">
            <a:spLocks noGrp="1"/>
          </p:cNvSpPr>
          <p:nvPr>
            <p:ph type="subTitle" idx="1"/>
          </p:nvPr>
        </p:nvSpPr>
        <p:spPr>
          <a:xfrm>
            <a:off x="992425" y="3579375"/>
            <a:ext cx="31368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l" sz="2400"/>
              <a:t>Razmisli in zapiši svoje mnenje, kakšne družine prevladujejo danes? Svoje mnenje zapiši </a:t>
            </a:r>
            <a:r>
              <a:rPr lang="sl" sz="2400" u="sng"/>
              <a:t>v vsaj 4 povedih.</a:t>
            </a:r>
            <a:endParaRPr sz="2400" u="sng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8"/>
          <p:cNvSpPr txBox="1">
            <a:spLocks noGrp="1"/>
          </p:cNvSpPr>
          <p:nvPr>
            <p:ph type="title"/>
          </p:nvPr>
        </p:nvSpPr>
        <p:spPr>
          <a:xfrm>
            <a:off x="1876575" y="1668150"/>
            <a:ext cx="5391000" cy="118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PRVE ČLOVEŠKE SKUPNOSTI</a:t>
            </a:r>
            <a:endParaRPr/>
          </a:p>
        </p:txBody>
      </p:sp>
      <p:sp>
        <p:nvSpPr>
          <p:cNvPr id="403" name="Google Shape;403;p18"/>
          <p:cNvSpPr txBox="1">
            <a:spLocks noGrp="1"/>
          </p:cNvSpPr>
          <p:nvPr>
            <p:ph type="subTitle" idx="1"/>
          </p:nvPr>
        </p:nvSpPr>
        <p:spPr>
          <a:xfrm>
            <a:off x="1876575" y="2930428"/>
            <a:ext cx="5391000" cy="6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Učbenik stran 70 - 71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sz="2400" dirty="0" smtClean="0"/>
              <a:t>Za začetek si poglejte videoposnetek. Na njem je zanimiva razlaga današnje snovi.</a:t>
            </a:r>
            <a:endParaRPr lang="sl-SI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>
                <a:hlinkClick r:id="rId2"/>
              </a:rPr>
              <a:t>https://www.youtube.com/watch?v=mvwq5CbVdLM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218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sl" b="1"/>
              <a:t>Prve skupnosti v prazgodovini</a:t>
            </a:r>
            <a:endParaRPr b="1"/>
          </a:p>
        </p:txBody>
      </p:sp>
      <p:sp>
        <p:nvSpPr>
          <p:cNvPr id="409" name="Google Shape;409;p19"/>
          <p:cNvSpPr txBox="1">
            <a:spLocks noGrp="1"/>
          </p:cNvSpPr>
          <p:nvPr>
            <p:ph type="body" idx="1"/>
          </p:nvPr>
        </p:nvSpPr>
        <p:spPr>
          <a:xfrm>
            <a:off x="311700" y="1145219"/>
            <a:ext cx="8302500" cy="34236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sl" sz="2200" dirty="0" smtClean="0"/>
              <a:t>V prazgodovini ljudje </a:t>
            </a:r>
            <a:r>
              <a:rPr lang="sl" sz="2200" dirty="0"/>
              <a:t>živijo v večjih skupinah - </a:t>
            </a:r>
            <a:r>
              <a:rPr lang="sl" sz="2200" b="1" dirty="0">
                <a:solidFill>
                  <a:schemeClr val="accent5"/>
                </a:solidFill>
              </a:rPr>
              <a:t>LOVSKE SKUPINE</a:t>
            </a:r>
            <a:r>
              <a:rPr lang="sl" sz="2200" b="1" dirty="0"/>
              <a:t>. </a:t>
            </a:r>
            <a:r>
              <a:rPr lang="sl" sz="2200" dirty="0"/>
              <a:t>Te skupine se premikajo za živalmi, med seboj si pomagajo pri iskanju hrane in </a:t>
            </a:r>
            <a:r>
              <a:rPr lang="sl" sz="2200" dirty="0" smtClean="0"/>
              <a:t>pri obrambi</a:t>
            </a:r>
            <a:r>
              <a:rPr lang="sl" sz="2200" dirty="0"/>
              <a:t>.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sl" sz="2200" dirty="0"/>
              <a:t>Ozemlje in hrana sta bila </a:t>
            </a:r>
            <a:r>
              <a:rPr lang="sl" sz="2200" b="1" dirty="0">
                <a:solidFill>
                  <a:schemeClr val="accent5"/>
                </a:solidFill>
              </a:rPr>
              <a:t>SKUPNA LAST.</a:t>
            </a:r>
            <a:endParaRPr sz="2200" b="1" dirty="0">
              <a:solidFill>
                <a:schemeClr val="accent5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sl" sz="2200" dirty="0"/>
              <a:t>Vodja </a:t>
            </a:r>
            <a:r>
              <a:rPr lang="sl" sz="2200" dirty="0" smtClean="0"/>
              <a:t>skupine je </a:t>
            </a:r>
            <a:r>
              <a:rPr lang="sl" sz="2200" dirty="0"/>
              <a:t>navadno </a:t>
            </a:r>
            <a:r>
              <a:rPr lang="sl" sz="2200" b="1" dirty="0"/>
              <a:t>starešina.</a:t>
            </a:r>
            <a:r>
              <a:rPr lang="sl" sz="2200" dirty="0"/>
              <a:t> O pomembnih zadevah so se posvetovali vsi odrasli moški.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sl" sz="2200" dirty="0"/>
              <a:t>Zbirali so se ob </a:t>
            </a:r>
            <a:r>
              <a:rPr lang="sl" sz="2200" b="1" dirty="0">
                <a:solidFill>
                  <a:schemeClr val="accent5"/>
                </a:solidFill>
              </a:rPr>
              <a:t>OGNJU,</a:t>
            </a:r>
            <a:r>
              <a:rPr lang="sl" sz="2200" dirty="0"/>
              <a:t> kjer so jedle, si pripovedovali zgodbe, plesali.</a:t>
            </a: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0"/>
          <p:cNvSpPr txBox="1">
            <a:spLocks noGrp="1"/>
          </p:cNvSpPr>
          <p:nvPr>
            <p:ph type="title"/>
          </p:nvPr>
        </p:nvSpPr>
        <p:spPr>
          <a:xfrm>
            <a:off x="326800" y="497700"/>
            <a:ext cx="3942600" cy="12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2. Vloga moškega in ženske v prazgodovini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0"/>
          <p:cNvSpPr txBox="1">
            <a:spLocks noGrp="1"/>
          </p:cNvSpPr>
          <p:nvPr>
            <p:ph type="body" idx="1"/>
          </p:nvPr>
        </p:nvSpPr>
        <p:spPr>
          <a:xfrm>
            <a:off x="4683500" y="724825"/>
            <a:ext cx="4335000" cy="363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000" b="1" dirty="0">
                <a:solidFill>
                  <a:schemeClr val="accent5"/>
                </a:solidFill>
              </a:rPr>
              <a:t>MOŠKI:</a:t>
            </a:r>
            <a:r>
              <a:rPr lang="sl" sz="2000" dirty="0"/>
              <a:t> izdelovali orodje in orožje, lovili živali.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sl" sz="2000" b="1" dirty="0">
                <a:solidFill>
                  <a:schemeClr val="accent5"/>
                </a:solidFill>
              </a:rPr>
              <a:t>ŽENSKE:</a:t>
            </a:r>
            <a:r>
              <a:rPr lang="sl" sz="2000" dirty="0"/>
              <a:t> nabirale sadeže, pripravljale hrano, </a:t>
            </a:r>
            <a:r>
              <a:rPr lang="sl" sz="2000" b="1" dirty="0"/>
              <a:t>varovale ogenj</a:t>
            </a:r>
            <a:r>
              <a:rPr lang="sl" sz="2000" dirty="0"/>
              <a:t> in skrbela za otroke. Ženske so zaradi materinstva </a:t>
            </a:r>
            <a:r>
              <a:rPr lang="sl" sz="2000" b="1" dirty="0"/>
              <a:t>zelo cenili</a:t>
            </a:r>
            <a:r>
              <a:rPr lang="sl" sz="2000" dirty="0"/>
              <a:t>.</a:t>
            </a:r>
            <a:endParaRPr sz="2000" dirty="0"/>
          </a:p>
        </p:txBody>
      </p:sp>
      <p:pic>
        <p:nvPicPr>
          <p:cNvPr id="416" name="Google Shape;4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19974"/>
            <a:ext cx="4335000" cy="344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1"/>
          <p:cNvSpPr txBox="1">
            <a:spLocks noGrp="1"/>
          </p:cNvSpPr>
          <p:nvPr>
            <p:ph type="body" idx="1"/>
          </p:nvPr>
        </p:nvSpPr>
        <p:spPr>
          <a:xfrm>
            <a:off x="3484750" y="1658750"/>
            <a:ext cx="4098000" cy="22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000"/>
              <a:t>S pojavom poljedelstva, živinoreje in obrti se je življenje spremenilo.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l" sz="2000"/>
              <a:t>Prišlo je do </a:t>
            </a:r>
            <a:r>
              <a:rPr lang="sl" sz="2000" b="1">
                <a:solidFill>
                  <a:schemeClr val="accent4"/>
                </a:solidFill>
              </a:rPr>
              <a:t>delitve dela: </a:t>
            </a:r>
            <a:r>
              <a:rPr lang="sl" sz="2000"/>
              <a:t>nekateri obdelujejo polja, drugi gojijo živino tretji izdelujejo orodje ali orožje.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l" sz="2000"/>
              <a:t>Ljudje so živeli v večjih skupnostih - </a:t>
            </a:r>
            <a:r>
              <a:rPr lang="sl" sz="2000" b="1">
                <a:solidFill>
                  <a:schemeClr val="accent4"/>
                </a:solidFill>
              </a:rPr>
              <a:t>družinah.</a:t>
            </a:r>
            <a:endParaRPr sz="2000" b="1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b="1"/>
              <a:t>3. Družina v času prvih civilizacij</a:t>
            </a:r>
            <a:endParaRPr b="1"/>
          </a:p>
        </p:txBody>
      </p:sp>
      <p:sp>
        <p:nvSpPr>
          <p:cNvPr id="427" name="Google Shape;427;p22"/>
          <p:cNvSpPr txBox="1">
            <a:spLocks noGrp="1"/>
          </p:cNvSpPr>
          <p:nvPr>
            <p:ph type="body" idx="1"/>
          </p:nvPr>
        </p:nvSpPr>
        <p:spPr>
          <a:xfrm>
            <a:off x="311799" y="1103580"/>
            <a:ext cx="5951475" cy="37880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sl" sz="2400" dirty="0"/>
              <a:t>V družbi in družini so imeli vodilno vlogo moški. Ženske so bile matere in glavne gospodinje v hiši - </a:t>
            </a:r>
            <a:r>
              <a:rPr lang="sl" sz="2400" b="1" dirty="0">
                <a:solidFill>
                  <a:schemeClr val="accent5"/>
                </a:solidFill>
              </a:rPr>
              <a:t>gospodarice hiše.</a:t>
            </a:r>
            <a:endParaRPr sz="2400" b="1" dirty="0">
              <a:solidFill>
                <a:schemeClr val="accent5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400"/>
              <a:buChar char="-"/>
            </a:pPr>
            <a:r>
              <a:rPr lang="sl" sz="2400" dirty="0">
                <a:solidFill>
                  <a:srgbClr val="616161"/>
                </a:solidFill>
              </a:rPr>
              <a:t>V </a:t>
            </a:r>
            <a:r>
              <a:rPr lang="sl" sz="2400" b="1" dirty="0">
                <a:solidFill>
                  <a:schemeClr val="accent5"/>
                </a:solidFill>
              </a:rPr>
              <a:t>EGIPTU</a:t>
            </a:r>
            <a:r>
              <a:rPr lang="sl" sz="2400" dirty="0">
                <a:solidFill>
                  <a:srgbClr val="616161"/>
                </a:solidFill>
              </a:rPr>
              <a:t> so ženske iz kraljevih družin imele dokaj enakopraven položaj, mnoge so opravljale </a:t>
            </a:r>
            <a:r>
              <a:rPr lang="sl" sz="2400" b="1" dirty="0">
                <a:solidFill>
                  <a:srgbClr val="616161"/>
                </a:solidFill>
              </a:rPr>
              <a:t>pomembne službe</a:t>
            </a:r>
            <a:r>
              <a:rPr lang="sl" sz="2400" dirty="0">
                <a:solidFill>
                  <a:srgbClr val="616161"/>
                </a:solidFill>
              </a:rPr>
              <a:t> - svečenice, tudi vladarice.</a:t>
            </a:r>
            <a:endParaRPr sz="2400" dirty="0">
              <a:solidFill>
                <a:srgbClr val="61616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dirty="0">
              <a:solidFill>
                <a:srgbClr val="616161"/>
              </a:solidFill>
            </a:endParaRPr>
          </a:p>
        </p:txBody>
      </p:sp>
      <p:pic>
        <p:nvPicPr>
          <p:cNvPr id="428" name="Google Shape;4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3275" y="354225"/>
            <a:ext cx="2750250" cy="33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22"/>
          <p:cNvSpPr txBox="1"/>
          <p:nvPr/>
        </p:nvSpPr>
        <p:spPr>
          <a:xfrm>
            <a:off x="6119200" y="3442950"/>
            <a:ext cx="28944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500">
                <a:latin typeface="Roboto"/>
                <a:ea typeface="Roboto"/>
                <a:cs typeface="Roboto"/>
                <a:sym typeface="Roboto"/>
              </a:rPr>
              <a:t>Kleopatra, egipčanska vladarica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3"/>
          <p:cNvSpPr txBox="1">
            <a:spLocks noGrp="1"/>
          </p:cNvSpPr>
          <p:nvPr>
            <p:ph type="body" idx="1"/>
          </p:nvPr>
        </p:nvSpPr>
        <p:spPr>
          <a:xfrm>
            <a:off x="311700" y="557550"/>
            <a:ext cx="8520600" cy="4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300"/>
              <a:buChar char="-"/>
            </a:pPr>
            <a:r>
              <a:rPr lang="sl" sz="2300">
                <a:solidFill>
                  <a:srgbClr val="616161"/>
                </a:solidFill>
              </a:rPr>
              <a:t>Ker so se ljudje s pojavom kmetovanja </a:t>
            </a:r>
            <a:r>
              <a:rPr lang="sl" sz="2300" b="1">
                <a:solidFill>
                  <a:srgbClr val="616161"/>
                </a:solidFill>
              </a:rPr>
              <a:t>stalno naselili,</a:t>
            </a:r>
            <a:r>
              <a:rPr lang="sl" sz="2300">
                <a:solidFill>
                  <a:srgbClr val="616161"/>
                </a:solidFill>
              </a:rPr>
              <a:t> so si </a:t>
            </a:r>
            <a:r>
              <a:rPr lang="sl" sz="2300" b="1">
                <a:solidFill>
                  <a:srgbClr val="616161"/>
                </a:solidFill>
              </a:rPr>
              <a:t>razdelili lastnino. </a:t>
            </a:r>
            <a:endParaRPr sz="2300" b="1">
              <a:solidFill>
                <a:srgbClr val="61616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300"/>
              <a:buChar char="-"/>
            </a:pPr>
            <a:r>
              <a:rPr lang="sl" sz="2300">
                <a:solidFill>
                  <a:srgbClr val="616161"/>
                </a:solidFill>
              </a:rPr>
              <a:t>Med ljudmi nastanejo </a:t>
            </a:r>
            <a:r>
              <a:rPr lang="sl" sz="2300" b="1">
                <a:solidFill>
                  <a:schemeClr val="accent5"/>
                </a:solidFill>
              </a:rPr>
              <a:t>RAZLIKE V PREMOŽENJU IN POLOŽAJU V DRUŽBI.</a:t>
            </a:r>
            <a:endParaRPr sz="2300" b="1">
              <a:solidFill>
                <a:schemeClr val="accent5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300"/>
              <a:buChar char="-"/>
            </a:pPr>
            <a:r>
              <a:rPr lang="sl" sz="2300">
                <a:solidFill>
                  <a:srgbClr val="616161"/>
                </a:solidFill>
              </a:rPr>
              <a:t>Z razvojem obrti so ljudje v prvih civilizacijah oblikovali </a:t>
            </a:r>
            <a:r>
              <a:rPr lang="sl" sz="2300" b="1">
                <a:solidFill>
                  <a:srgbClr val="616161"/>
                </a:solidFill>
              </a:rPr>
              <a:t>različna oblačila</a:t>
            </a:r>
            <a:r>
              <a:rPr lang="sl" sz="2300">
                <a:solidFill>
                  <a:srgbClr val="616161"/>
                </a:solidFill>
              </a:rPr>
              <a:t> (iz lanu ali volne) </a:t>
            </a:r>
            <a:r>
              <a:rPr lang="sl" sz="2300" b="1">
                <a:solidFill>
                  <a:srgbClr val="616161"/>
                </a:solidFill>
              </a:rPr>
              <a:t>in obutev.</a:t>
            </a:r>
            <a:endParaRPr sz="2300" b="1">
              <a:solidFill>
                <a:srgbClr val="61616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300"/>
              <a:buChar char="-"/>
            </a:pPr>
            <a:r>
              <a:rPr lang="sl" sz="2300">
                <a:solidFill>
                  <a:srgbClr val="616161"/>
                </a:solidFill>
              </a:rPr>
              <a:t>Višji sloji skrbijo za higieno in zunanji videz.</a:t>
            </a:r>
            <a:endParaRPr sz="2300">
              <a:solidFill>
                <a:srgbClr val="61616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300"/>
              <a:buChar char="-"/>
            </a:pPr>
            <a:r>
              <a:rPr lang="sl" sz="2300">
                <a:solidFill>
                  <a:srgbClr val="616161"/>
                </a:solidFill>
              </a:rPr>
              <a:t>V Egiptu dvorjani uporabljajo ličila, lasulje, nakit, dišeča olja in parfume.</a:t>
            </a:r>
            <a:endParaRPr sz="2300">
              <a:solidFill>
                <a:srgbClr val="61616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4"/>
          <p:cNvSpPr txBox="1">
            <a:spLocks noGrp="1"/>
          </p:cNvSpPr>
          <p:nvPr>
            <p:ph type="title"/>
          </p:nvPr>
        </p:nvSpPr>
        <p:spPr>
          <a:xfrm>
            <a:off x="257453" y="423925"/>
            <a:ext cx="1793290" cy="16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dirty="0"/>
              <a:t>Reši naloge s pomočjo učbenika</a:t>
            </a:r>
            <a:endParaRPr dirty="0"/>
          </a:p>
        </p:txBody>
      </p:sp>
      <p:pic>
        <p:nvPicPr>
          <p:cNvPr id="440" name="Google Shape;4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9317" y="162450"/>
            <a:ext cx="6468961" cy="4883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337</Words>
  <Application>Microsoft Office PowerPoint</Application>
  <PresentationFormat>On-screen Show (16:9)</PresentationFormat>
  <Paragraphs>27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Roboto</vt:lpstr>
      <vt:lpstr>Geometric</vt:lpstr>
      <vt:lpstr>ČLOVEK SE DRUŽI: NAČIN ŽIVLJENJA V PRETEKLOSTI</vt:lpstr>
      <vt:lpstr>PRVE ČLOVEŠKE SKUPNOSTI</vt:lpstr>
      <vt:lpstr>Za začetek si poglejte videoposnetek. Na njem je zanimiva razlaga današnje snovi.</vt:lpstr>
      <vt:lpstr>Prve skupnosti v prazgodovini</vt:lpstr>
      <vt:lpstr>2. Vloga moškega in ženske v prazgodovini </vt:lpstr>
      <vt:lpstr>PowerPoint Presentation</vt:lpstr>
      <vt:lpstr>3. Družina v času prvih civilizacij</vt:lpstr>
      <vt:lpstr>PowerPoint Presentation</vt:lpstr>
      <vt:lpstr>Reši naloge s pomočjo učbenika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ČLOVEK SE DRUŽI: NAČIN ŽIVLJENJA V PRETEKLOSTI</dc:title>
  <cp:lastModifiedBy>Uporabnik sistema Windows</cp:lastModifiedBy>
  <cp:revision>2</cp:revision>
  <dcterms:modified xsi:type="dcterms:W3CDTF">2020-05-06T19:06:18Z</dcterms:modified>
</cp:coreProperties>
</file>