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64" r:id="rId6"/>
    <p:sldId id="271" r:id="rId7"/>
    <p:sldId id="266" r:id="rId8"/>
    <p:sldId id="272" r:id="rId9"/>
    <p:sldId id="259" r:id="rId10"/>
    <p:sldId id="260" r:id="rId11"/>
    <p:sldId id="261" r:id="rId12"/>
    <p:sldId id="273" r:id="rId13"/>
    <p:sldId id="267" r:id="rId14"/>
    <p:sldId id="269" r:id="rId15"/>
    <p:sldId id="274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4C25EF82-5833-45BC-8181-EF4DF3015D37}" type="datetimeFigureOut">
              <a:rPr lang="sl-SI" smtClean="0"/>
              <a:t>26.5.2020</a:t>
            </a:fld>
            <a:endParaRPr lang="sl-SI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E529994-A920-4082-8742-B86845FE865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960660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5EF82-5833-45BC-8181-EF4DF3015D37}" type="datetimeFigureOut">
              <a:rPr lang="sl-SI" smtClean="0"/>
              <a:t>26.5.2020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29994-A920-4082-8742-B86845FE865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08419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5EF82-5833-45BC-8181-EF4DF3015D37}" type="datetimeFigureOut">
              <a:rPr lang="sl-SI" smtClean="0"/>
              <a:t>26.5.2020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29994-A920-4082-8742-B86845FE865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45642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5EF82-5833-45BC-8181-EF4DF3015D37}" type="datetimeFigureOut">
              <a:rPr lang="sl-SI" smtClean="0"/>
              <a:t>26.5.2020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29994-A920-4082-8742-B86845FE865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94235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C25EF82-5833-45BC-8181-EF4DF3015D37}" type="datetimeFigureOut">
              <a:rPr lang="sl-SI" smtClean="0"/>
              <a:t>26.5.2020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FE529994-A920-4082-8742-B86845FE865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448360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5EF82-5833-45BC-8181-EF4DF3015D37}" type="datetimeFigureOut">
              <a:rPr lang="sl-SI" smtClean="0"/>
              <a:t>26.5.2020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29994-A920-4082-8742-B86845FE865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68077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5EF82-5833-45BC-8181-EF4DF3015D37}" type="datetimeFigureOut">
              <a:rPr lang="sl-SI" smtClean="0"/>
              <a:t>26.5.2020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29994-A920-4082-8742-B86845FE865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12908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5EF82-5833-45BC-8181-EF4DF3015D37}" type="datetimeFigureOut">
              <a:rPr lang="sl-SI" smtClean="0"/>
              <a:t>26.5.2020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29994-A920-4082-8742-B86845FE865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02353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5EF82-5833-45BC-8181-EF4DF3015D37}" type="datetimeFigureOut">
              <a:rPr lang="sl-SI" smtClean="0"/>
              <a:t>26.5.2020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29994-A920-4082-8742-B86845FE865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41611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5EF82-5833-45BC-8181-EF4DF3015D37}" type="datetimeFigureOut">
              <a:rPr lang="sl-SI" smtClean="0"/>
              <a:t>26.5.2020</a:t>
            </a:fld>
            <a:endParaRPr lang="sl-SI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sl-SI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529994-A920-4082-8742-B86845FE865B}" type="slidenum">
              <a:rPr lang="sl-SI" smtClean="0"/>
              <a:t>‹#›</a:t>
            </a:fld>
            <a:endParaRPr lang="sl-SI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4985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4C25EF82-5833-45BC-8181-EF4DF3015D37}" type="datetimeFigureOut">
              <a:rPr lang="sl-SI" smtClean="0"/>
              <a:t>26.5.2020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529994-A920-4082-8742-B86845FE865B}" type="slidenum">
              <a:rPr lang="sl-SI" smtClean="0"/>
              <a:t>‹#›</a:t>
            </a:fld>
            <a:endParaRPr lang="sl-SI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23300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C25EF82-5833-45BC-8181-EF4DF3015D37}" type="datetimeFigureOut">
              <a:rPr lang="sl-SI" smtClean="0"/>
              <a:t>26.5.2020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E529994-A920-4082-8742-B86845FE865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26424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2A49CA5-D24E-4042-8E41-1DBB5DD5BD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/>
              <a:t>namerni odvisnik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C7AD87E-8CF4-44CB-A65C-3ED763ECAB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709550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9172E25-7ED5-46A0-AFDC-5618261BB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Pogojni odvisnik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D92F1AC-D6D1-4651-95BA-1251734739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l-SI" dirty="0"/>
              <a:t>Ta odvisnik dopolnjuje glavni stavek s podatkom o pogoju, pod katerim bi se dejanje zgodilo. </a:t>
            </a:r>
          </a:p>
          <a:p>
            <a:endParaRPr lang="sl-SI" dirty="0"/>
          </a:p>
          <a:p>
            <a:r>
              <a:rPr lang="sl-SI" dirty="0"/>
              <a:t>Primer: </a:t>
            </a:r>
            <a:r>
              <a:rPr lang="sl-SI" sz="2000" b="1" dirty="0"/>
              <a:t>Na izlet se bomo odpravili, če bo lepo vreme.</a:t>
            </a:r>
          </a:p>
          <a:p>
            <a:r>
              <a:rPr lang="sl-SI" dirty="0"/>
              <a:t>                            glavni stavek</a:t>
            </a:r>
          </a:p>
          <a:p>
            <a:r>
              <a:rPr lang="sl-SI" dirty="0"/>
              <a:t>Zgornja poved je sestavljena iz dveh stavkov. Ločena sta z vejico. Med sabo nista enakovredna. Eden od njiju je GLAVNI STAVEK, drugi je ODVISNI. </a:t>
            </a:r>
          </a:p>
          <a:p>
            <a:r>
              <a:rPr lang="sl-SI" dirty="0"/>
              <a:t>V povedi najprej poiščemo glavni stavek. Ta je tisti, ki je v stavku pomembnejši, lahko stoji sam zase in je vsebinsko razumljiv. </a:t>
            </a:r>
          </a:p>
          <a:p>
            <a:r>
              <a:rPr lang="sl-SI" dirty="0"/>
              <a:t>Glavni stavek je: Na izlet se bomo odpravili (ga obkrožimo).</a:t>
            </a:r>
          </a:p>
          <a:p>
            <a:r>
              <a:rPr lang="sl-SI" dirty="0"/>
              <a:t>V glavnem stavku poiščemo povedek:  se bomo odpravili</a:t>
            </a:r>
          </a:p>
          <a:p>
            <a:r>
              <a:rPr lang="sl-SI" dirty="0"/>
              <a:t>S pomočjo povedka in ustrezne vprašalnice (ki jo moramo še določiti) se vprašamo po odvisnem delu stavka.</a:t>
            </a:r>
          </a:p>
          <a:p>
            <a:endParaRPr lang="sl-SI" dirty="0"/>
          </a:p>
          <a:p>
            <a:endParaRPr lang="sl-SI" dirty="0"/>
          </a:p>
          <a:p>
            <a:endParaRPr lang="sl-SI" dirty="0"/>
          </a:p>
        </p:txBody>
      </p:sp>
      <p:sp>
        <p:nvSpPr>
          <p:cNvPr id="4" name="Oval 3">
            <a:extLst>
              <a:ext uri="{FF2B5EF4-FFF2-40B4-BE49-F238E27FC236}">
                <a16:creationId xmlns="" xmlns:a16="http://schemas.microsoft.com/office/drawing/2014/main" id="{FD891B2A-D6BB-450C-A17F-4AE2C2B3D304}"/>
              </a:ext>
            </a:extLst>
          </p:cNvPr>
          <p:cNvSpPr/>
          <p:nvPr/>
        </p:nvSpPr>
        <p:spPr>
          <a:xfrm>
            <a:off x="2013527" y="2621510"/>
            <a:ext cx="3238958" cy="8074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15504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82C7E75-C9FA-4A75-8644-AF3A67618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9A537F5-ECE8-4727-A181-73BE1BE3B4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224331"/>
            <a:ext cx="10058400" cy="3931920"/>
          </a:xfrm>
        </p:spPr>
        <p:txBody>
          <a:bodyPr>
            <a:normAutofit/>
          </a:bodyPr>
          <a:lstStyle/>
          <a:p>
            <a:pPr>
              <a:buClr>
                <a:prstClr val="black">
                  <a:lumMod val="85000"/>
                  <a:lumOff val="15000"/>
                </a:prstClr>
              </a:buClr>
            </a:pPr>
            <a:r>
              <a:rPr lang="sl-SI" b="1" dirty="0"/>
              <a:t>Na izlet se bomo odpravili, če bo lepo vreme.</a:t>
            </a:r>
          </a:p>
          <a:p>
            <a:pPr marL="0" indent="0">
              <a:buClr>
                <a:prstClr val="black">
                  <a:lumMod val="85000"/>
                  <a:lumOff val="15000"/>
                </a:prstClr>
              </a:buClr>
              <a:buNone/>
            </a:pPr>
            <a:r>
              <a:rPr lang="sl-SI" dirty="0"/>
              <a:t>               glavni stavek             pogojni odvisnik</a:t>
            </a:r>
          </a:p>
          <a:p>
            <a:pPr marL="0" lvl="0" indent="0">
              <a:buClr>
                <a:prstClr val="black">
                  <a:lumMod val="85000"/>
                  <a:lumOff val="15000"/>
                </a:prstClr>
              </a:buClr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r>
              <a:rPr lang="sl-SI" dirty="0"/>
              <a:t>Vprašalnica + povedek glavnega stavka: </a:t>
            </a:r>
            <a:r>
              <a:rPr lang="sl-SI" dirty="0">
                <a:solidFill>
                  <a:srgbClr val="FF0000"/>
                </a:solidFill>
              </a:rPr>
              <a:t>POD KATERIM POGOJEM</a:t>
            </a:r>
            <a:r>
              <a:rPr lang="sl-SI" dirty="0"/>
              <a:t> se bomo odpravili?</a:t>
            </a:r>
          </a:p>
          <a:p>
            <a:r>
              <a:rPr lang="sl-SI" dirty="0"/>
              <a:t>Odvisni  stavek uvaja veznik </a:t>
            </a:r>
            <a:r>
              <a:rPr lang="sl-SI" dirty="0">
                <a:solidFill>
                  <a:srgbClr val="00B050"/>
                </a:solidFill>
              </a:rPr>
              <a:t>če</a:t>
            </a:r>
            <a:r>
              <a:rPr lang="sl-SI" dirty="0"/>
              <a:t>.</a:t>
            </a:r>
          </a:p>
          <a:p>
            <a:endParaRPr lang="sl-SI" dirty="0"/>
          </a:p>
          <a:p>
            <a:r>
              <a:rPr lang="sl-SI" dirty="0"/>
              <a:t>Po pogojnem odvisniku se vprašam samo z vprašalnico: </a:t>
            </a:r>
            <a:r>
              <a:rPr lang="sl-SI" b="1" dirty="0">
                <a:solidFill>
                  <a:srgbClr val="FF0000"/>
                </a:solidFill>
              </a:rPr>
              <a:t>POD KATERIM POGOJEM</a:t>
            </a:r>
            <a:r>
              <a:rPr lang="sl-SI" dirty="0"/>
              <a:t> + </a:t>
            </a:r>
            <a:r>
              <a:rPr lang="sl-SI" dirty="0" err="1"/>
              <a:t>pov</a:t>
            </a:r>
            <a:r>
              <a:rPr lang="sl-SI" dirty="0"/>
              <a:t>. gl. stavka?</a:t>
            </a:r>
          </a:p>
          <a:p>
            <a:r>
              <a:rPr lang="sl-SI" dirty="0"/>
              <a:t>Vezniška beseda, ki uvaja </a:t>
            </a:r>
            <a:r>
              <a:rPr lang="sl-SI" dirty="0" err="1"/>
              <a:t>pog</a:t>
            </a:r>
            <a:r>
              <a:rPr lang="sl-SI" dirty="0"/>
              <a:t>. </a:t>
            </a:r>
            <a:r>
              <a:rPr lang="sl-SI" dirty="0" err="1"/>
              <a:t>odv</a:t>
            </a:r>
            <a:r>
              <a:rPr lang="sl-SI" dirty="0"/>
              <a:t>., je: </a:t>
            </a:r>
            <a:r>
              <a:rPr lang="sl-SI" b="1" dirty="0">
                <a:solidFill>
                  <a:srgbClr val="00B050"/>
                </a:solidFill>
              </a:rPr>
              <a:t>če</a:t>
            </a:r>
            <a:r>
              <a:rPr lang="sl-SI" dirty="0"/>
              <a:t>.</a:t>
            </a:r>
          </a:p>
          <a:p>
            <a:endParaRPr lang="sl-SI" dirty="0"/>
          </a:p>
          <a:p>
            <a:endParaRPr lang="sl-SI" dirty="0"/>
          </a:p>
        </p:txBody>
      </p:sp>
      <p:sp>
        <p:nvSpPr>
          <p:cNvPr id="4" name="Oval 3">
            <a:extLst>
              <a:ext uri="{FF2B5EF4-FFF2-40B4-BE49-F238E27FC236}">
                <a16:creationId xmlns="" xmlns:a16="http://schemas.microsoft.com/office/drawing/2014/main" id="{0291E1AE-7F6E-4686-80D3-0747D399CA1D}"/>
              </a:ext>
            </a:extLst>
          </p:cNvPr>
          <p:cNvSpPr/>
          <p:nvPr/>
        </p:nvSpPr>
        <p:spPr>
          <a:xfrm>
            <a:off x="1265275" y="2099255"/>
            <a:ext cx="3040911" cy="62200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B14D3D94-2C25-4043-B63A-4633FADE0F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8273" y="681055"/>
            <a:ext cx="3694999" cy="2666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275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E123C9D-F11D-41B3-BA33-701A5CC0E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Vaja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7BEF0AC-8EE2-4924-9EF0-6BC71D5C49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Odprite delovni zvezek na strani </a:t>
            </a:r>
            <a:r>
              <a:rPr lang="sl-SI" dirty="0" smtClean="0"/>
              <a:t>46</a:t>
            </a:r>
            <a:r>
              <a:rPr lang="sl-SI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‒</a:t>
            </a:r>
            <a:r>
              <a:rPr lang="sl-SI" dirty="0" smtClean="0"/>
              <a:t>47 </a:t>
            </a:r>
            <a:r>
              <a:rPr lang="sl-SI" dirty="0"/>
              <a:t>in rešite nalogo 3. </a:t>
            </a:r>
          </a:p>
        </p:txBody>
      </p:sp>
    </p:spTree>
    <p:extLst>
      <p:ext uri="{BB962C8B-B14F-4D97-AF65-F5344CB8AC3E}">
        <p14:creationId xmlns:p14="http://schemas.microsoft.com/office/powerpoint/2010/main" val="24662941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299EFFF-9E87-49FA-B07C-07FD5F020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3200" dirty="0"/>
              <a:t>Pretvorba ENOSTAVČNE povedi v DVOSTAVČNO s pogojnim odvisnikom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69E8EE9-C2E9-474C-906D-D2D4800A3D4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5511983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B39F858-B11B-4C09-8C4E-B2ECB3F22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>Kako pretvorimo stavčni člen v pogojni odvisnik?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F8DD551-A26D-4E54-B949-34DEA22D48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/>
              <a:t>Enostavčna poved: </a:t>
            </a:r>
            <a:r>
              <a:rPr lang="sl-SI" b="1" u="sng" dirty="0">
                <a:solidFill>
                  <a:srgbClr val="00B050"/>
                </a:solidFill>
              </a:rPr>
              <a:t>Brez Markovih nasvetov </a:t>
            </a:r>
            <a:r>
              <a:rPr lang="sl-SI" b="1" dirty="0">
                <a:solidFill>
                  <a:srgbClr val="00B050"/>
                </a:solidFill>
              </a:rPr>
              <a:t>se pogosto ne bi znala odločiti.</a:t>
            </a:r>
            <a:endParaRPr lang="sl-SI" b="1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Če želimo podčrtani stavčni člen spremeniti v pogojni odvisnik, ga moramo preoblikovati tako, da mu dodamo povedek. Odvisnik se mora začeti z ustreznim veznikom če. Ne pozabimo na vejico, ki ločuje glavni in odvisni stavek.</a:t>
            </a:r>
          </a:p>
          <a:p>
            <a:pPr marL="0" indent="0">
              <a:buNone/>
            </a:pPr>
            <a:r>
              <a:rPr lang="sl-SI" dirty="0"/>
              <a:t>Dvostavčna poved s pogojnim odvisnikom: </a:t>
            </a:r>
          </a:p>
          <a:p>
            <a:pPr marL="0" indent="0">
              <a:buNone/>
            </a:pPr>
            <a:endParaRPr lang="sl-SI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sl-SI" b="1" dirty="0">
                <a:solidFill>
                  <a:srgbClr val="00B050"/>
                </a:solidFill>
              </a:rPr>
              <a:t>Če mi Marko ne bi svetoval, se pogosto ne bi znala odločiti.</a:t>
            </a:r>
            <a:r>
              <a:rPr lang="sl-SI" dirty="0">
                <a:solidFill>
                  <a:srgbClr val="00B050"/>
                </a:solidFill>
              </a:rPr>
              <a:t> </a:t>
            </a:r>
          </a:p>
          <a:p>
            <a:pPr marL="0" indent="0">
              <a:buNone/>
            </a:pPr>
            <a:r>
              <a:rPr lang="sl-SI" dirty="0">
                <a:solidFill>
                  <a:srgbClr val="00B050"/>
                </a:solidFill>
              </a:rPr>
              <a:t>     </a:t>
            </a:r>
            <a:r>
              <a:rPr lang="sl-SI" dirty="0" err="1"/>
              <a:t>pog</a:t>
            </a:r>
            <a:r>
              <a:rPr lang="sl-SI" dirty="0"/>
              <a:t>. odvisnik                                glavni stavek</a:t>
            </a:r>
          </a:p>
        </p:txBody>
      </p:sp>
    </p:spTree>
    <p:extLst>
      <p:ext uri="{BB962C8B-B14F-4D97-AF65-F5344CB8AC3E}">
        <p14:creationId xmlns:p14="http://schemas.microsoft.com/office/powerpoint/2010/main" val="4212685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E123C9D-F11D-41B3-BA33-701A5CC0E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Vaja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7BEF0AC-8EE2-4924-9EF0-6BC71D5C49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Odprite delovni zvezek na strani 47 in rešite nalogo 4 (prvega primera ni treba).</a:t>
            </a:r>
          </a:p>
          <a:p>
            <a:r>
              <a:rPr lang="sl-SI" dirty="0"/>
              <a:t>Kdor bi rad še dodatno utrdil svoje znanje, naj reši še nalogo 5.</a:t>
            </a:r>
          </a:p>
          <a:p>
            <a:endParaRPr lang="sl-SI" dirty="0"/>
          </a:p>
          <a:p>
            <a:r>
              <a:rPr lang="sl-SI" dirty="0"/>
              <a:t>Rešitve vseh nalog iz DZ-ja boste popoldne prejeli preko Kanalov. Naloge si preglejte sami. </a:t>
            </a:r>
          </a:p>
          <a:p>
            <a:endParaRPr lang="sl-SI" dirty="0"/>
          </a:p>
          <a:p>
            <a:r>
              <a:rPr lang="sl-SI" b="1" dirty="0">
                <a:solidFill>
                  <a:srgbClr val="FF0000"/>
                </a:solidFill>
              </a:rPr>
              <a:t>NA STRANI 48 REŠITE NALOGO 1ABC. NALOGO SLIKAJTE IN JO DANES DO 17. URE POŠLJITE SVOJI UČITELJICI SLOVENŠČINE.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 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728390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9172E25-7ED5-46A0-AFDC-5618261BB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Namerni odvisnik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D92F1AC-D6D1-4651-95BA-1251734739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l-SI" dirty="0"/>
              <a:t>Ta odvisnik dopolnjuje glavni stavek s podatkom o namenu dejanja. </a:t>
            </a:r>
          </a:p>
          <a:p>
            <a:endParaRPr lang="sl-SI" dirty="0"/>
          </a:p>
          <a:p>
            <a:r>
              <a:rPr lang="sl-SI" dirty="0"/>
              <a:t>Primer: </a:t>
            </a:r>
            <a:r>
              <a:rPr lang="sl-SI" sz="2000" b="1" dirty="0"/>
              <a:t>Šli bomo po bližnjici, da bi hitreje prišli na cilj. </a:t>
            </a:r>
          </a:p>
          <a:p>
            <a:r>
              <a:rPr lang="sl-SI" dirty="0"/>
              <a:t>                     glavni stavek</a:t>
            </a:r>
          </a:p>
          <a:p>
            <a:r>
              <a:rPr lang="sl-SI" dirty="0"/>
              <a:t>Zgornja poved je sestavljena iz dveh stavkov. Ločena sta z vejico. Med sabo nista enakovredna. Eden od njiju je GLAVNI STAVEK, drugi je ODVISNI. </a:t>
            </a:r>
          </a:p>
          <a:p>
            <a:r>
              <a:rPr lang="sl-SI" dirty="0"/>
              <a:t>V povedi najprej poiščemo glavni stavek. Ta je tisti, ki je v stavku pomembnejši, lahko stoji sam zase in je vsebinsko razumljiv. </a:t>
            </a:r>
          </a:p>
          <a:p>
            <a:r>
              <a:rPr lang="sl-SI" dirty="0"/>
              <a:t>Glavni stavek je: Šli bomo po bližnjici (ga obkrožimo).</a:t>
            </a:r>
          </a:p>
          <a:p>
            <a:r>
              <a:rPr lang="sl-SI" dirty="0"/>
              <a:t>V glavnem stavku poiščemo povedek.</a:t>
            </a:r>
          </a:p>
          <a:p>
            <a:r>
              <a:rPr lang="sl-SI" dirty="0"/>
              <a:t>Povedek je: šli bomo</a:t>
            </a:r>
          </a:p>
          <a:p>
            <a:r>
              <a:rPr lang="sl-SI" dirty="0"/>
              <a:t>S pomočjo povedka in ustrezne vprašalnice (ki jo moramo še določiti) se vprašamo po odvisnem delu stavka.</a:t>
            </a:r>
          </a:p>
          <a:p>
            <a:endParaRPr lang="sl-SI" dirty="0"/>
          </a:p>
          <a:p>
            <a:endParaRPr lang="sl-SI" dirty="0"/>
          </a:p>
          <a:p>
            <a:endParaRPr lang="sl-SI" dirty="0"/>
          </a:p>
        </p:txBody>
      </p:sp>
      <p:sp>
        <p:nvSpPr>
          <p:cNvPr id="4" name="Oval 3">
            <a:extLst>
              <a:ext uri="{FF2B5EF4-FFF2-40B4-BE49-F238E27FC236}">
                <a16:creationId xmlns="" xmlns:a16="http://schemas.microsoft.com/office/drawing/2014/main" id="{FD891B2A-D6BB-450C-A17F-4AE2C2B3D304}"/>
              </a:ext>
            </a:extLst>
          </p:cNvPr>
          <p:cNvSpPr/>
          <p:nvPr/>
        </p:nvSpPr>
        <p:spPr>
          <a:xfrm>
            <a:off x="2090518" y="2580150"/>
            <a:ext cx="2380813" cy="62200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46565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D56E2A0C-4CE5-4B16-A6E9-6F4BD0B2CA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7451" y="453935"/>
            <a:ext cx="4117686" cy="247061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E82C7E75-C9FA-4A75-8644-AF3A67618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5491" y="-7313"/>
            <a:ext cx="10058400" cy="1371600"/>
          </a:xfrm>
        </p:spPr>
        <p:txBody>
          <a:bodyPr/>
          <a:lstStyle/>
          <a:p>
            <a:endParaRPr lang="sl-S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9A537F5-ECE8-4727-A181-73BE1BE3B4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prstClr val="black">
                  <a:lumMod val="85000"/>
                  <a:lumOff val="15000"/>
                </a:prstClr>
              </a:buClr>
            </a:pPr>
            <a:r>
              <a:rPr lang="sl-SI" sz="1900" b="1" dirty="0">
                <a:solidFill>
                  <a:prstClr val="black"/>
                </a:solidFill>
              </a:rPr>
              <a:t>Šli bomo po bližnjici, da bi hitreje prišli na cilj.</a:t>
            </a:r>
          </a:p>
          <a:p>
            <a:pPr marL="0" indent="0">
              <a:buNone/>
            </a:pPr>
            <a:r>
              <a:rPr lang="sl-SI" dirty="0"/>
              <a:t>              glavni stavek          namerni odvisnik</a:t>
            </a:r>
          </a:p>
          <a:p>
            <a:pPr marL="0" indent="0">
              <a:buNone/>
            </a:pPr>
            <a:endParaRPr lang="sl-SI" dirty="0"/>
          </a:p>
          <a:p>
            <a:r>
              <a:rPr lang="sl-SI" dirty="0"/>
              <a:t>Vprašalnica + povedek glavnega stavka: </a:t>
            </a:r>
            <a:r>
              <a:rPr lang="sl-SI" dirty="0">
                <a:solidFill>
                  <a:srgbClr val="FF0000"/>
                </a:solidFill>
              </a:rPr>
              <a:t>ČEMU/S KATERIM NAMENOM</a:t>
            </a:r>
            <a:r>
              <a:rPr lang="sl-SI" dirty="0"/>
              <a:t> bomo šli?</a:t>
            </a:r>
          </a:p>
          <a:p>
            <a:r>
              <a:rPr lang="sl-SI" dirty="0"/>
              <a:t>Odvisni  stavek uvaja veznik </a:t>
            </a:r>
            <a:r>
              <a:rPr lang="sl-SI" dirty="0">
                <a:solidFill>
                  <a:srgbClr val="00B050"/>
                </a:solidFill>
              </a:rPr>
              <a:t>da</a:t>
            </a:r>
            <a:r>
              <a:rPr lang="sl-SI" dirty="0"/>
              <a:t>.</a:t>
            </a:r>
          </a:p>
          <a:p>
            <a:endParaRPr lang="sl-SI" dirty="0"/>
          </a:p>
          <a:p>
            <a:r>
              <a:rPr lang="sl-SI" dirty="0"/>
              <a:t>Po namernem odvisniku se vprašam samo z vprašalnico: </a:t>
            </a:r>
            <a:r>
              <a:rPr lang="sl-SI" b="1" dirty="0">
                <a:solidFill>
                  <a:srgbClr val="FF0000"/>
                </a:solidFill>
              </a:rPr>
              <a:t>ČEMU/S KATERIM NAMENOM</a:t>
            </a:r>
            <a:r>
              <a:rPr lang="sl-SI" dirty="0">
                <a:solidFill>
                  <a:srgbClr val="FF0000"/>
                </a:solidFill>
              </a:rPr>
              <a:t> </a:t>
            </a:r>
            <a:r>
              <a:rPr lang="sl-SI" dirty="0"/>
              <a:t>+ </a:t>
            </a:r>
            <a:r>
              <a:rPr lang="sl-SI" dirty="0" err="1"/>
              <a:t>pov</a:t>
            </a:r>
            <a:r>
              <a:rPr lang="sl-SI" dirty="0"/>
              <a:t>. gl. stavka?</a:t>
            </a:r>
          </a:p>
          <a:p>
            <a:r>
              <a:rPr lang="sl-SI" dirty="0"/>
              <a:t>Vezniška beseda, ki uvaja nam. </a:t>
            </a:r>
            <a:r>
              <a:rPr lang="sl-SI" dirty="0" err="1"/>
              <a:t>odv</a:t>
            </a:r>
            <a:r>
              <a:rPr lang="sl-SI" dirty="0"/>
              <a:t>., je: </a:t>
            </a:r>
            <a:r>
              <a:rPr lang="sl-SI" b="1" dirty="0">
                <a:solidFill>
                  <a:srgbClr val="00B050"/>
                </a:solidFill>
              </a:rPr>
              <a:t>da</a:t>
            </a:r>
          </a:p>
          <a:p>
            <a:endParaRPr lang="sl-SI" dirty="0"/>
          </a:p>
          <a:p>
            <a:endParaRPr lang="sl-SI" dirty="0"/>
          </a:p>
          <a:p>
            <a:endParaRPr lang="sl-SI" dirty="0"/>
          </a:p>
          <a:p>
            <a:endParaRPr lang="sl-SI" dirty="0"/>
          </a:p>
          <a:p>
            <a:endParaRPr lang="sl-SI" dirty="0"/>
          </a:p>
        </p:txBody>
      </p:sp>
      <p:sp>
        <p:nvSpPr>
          <p:cNvPr id="4" name="Oval 3">
            <a:extLst>
              <a:ext uri="{FF2B5EF4-FFF2-40B4-BE49-F238E27FC236}">
                <a16:creationId xmlns="" xmlns:a16="http://schemas.microsoft.com/office/drawing/2014/main" id="{0291E1AE-7F6E-4686-80D3-0747D399CA1D}"/>
              </a:ext>
            </a:extLst>
          </p:cNvPr>
          <p:cNvSpPr/>
          <p:nvPr/>
        </p:nvSpPr>
        <p:spPr>
          <a:xfrm>
            <a:off x="1266737" y="2014194"/>
            <a:ext cx="2466363" cy="62200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2981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299EFFF-9E87-49FA-B07C-07FD5F020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3200" dirty="0"/>
              <a:t>Pretvorba dvostavčne povedi z namernim odvisnikom v enostavčno (in obratno)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69E8EE9-C2E9-474C-906D-D2D4800A3D4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4867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ADB2438-DC0D-4B0A-A3BE-FAD739E44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>Kako pretvorimo odvisnik v stavčni člen?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BC3A3AA-27DD-4EE6-8C9F-9F82A4D537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l-SI" b="1" dirty="0">
                <a:solidFill>
                  <a:srgbClr val="00B050"/>
                </a:solidFill>
              </a:rPr>
              <a:t>Marjan je prišel, da bi pomagal.</a:t>
            </a:r>
          </a:p>
          <a:p>
            <a:pPr marL="0" indent="0">
              <a:buNone/>
            </a:pPr>
            <a:r>
              <a:rPr lang="sl-SI"/>
              <a:t>  glavni stavek         namerni </a:t>
            </a:r>
            <a:r>
              <a:rPr lang="sl-SI" dirty="0"/>
              <a:t>odvisnik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Iz dvostavčne povedi naredimo enostavčno tako, da odvisnik spremenimo v stavčni člen. To naredimo tako, da ga preoblikujemo - mu odvzamemo povedek (po domače: povemo krajše). Glavni stavek ostane isti ali se le malenkostno spremeni besedni vrstni red.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Nova enostavčna poved: </a:t>
            </a:r>
            <a:r>
              <a:rPr lang="sl-SI" b="1" i="1" dirty="0">
                <a:solidFill>
                  <a:srgbClr val="00B050"/>
                </a:solidFill>
              </a:rPr>
              <a:t>Marjan je prišel pomagat.</a:t>
            </a:r>
          </a:p>
          <a:p>
            <a:pPr marL="0" indent="0">
              <a:buNone/>
            </a:pPr>
            <a:r>
              <a:rPr lang="sl-SI" dirty="0"/>
              <a:t>V tej povedi so naslednji stavčni členi:</a:t>
            </a:r>
          </a:p>
          <a:p>
            <a:pPr marL="0" indent="0">
              <a:buNone/>
            </a:pPr>
            <a:r>
              <a:rPr lang="sl-SI" dirty="0"/>
              <a:t>osebek: Marjan</a:t>
            </a:r>
          </a:p>
          <a:p>
            <a:pPr marL="0" indent="0">
              <a:buNone/>
            </a:pPr>
            <a:r>
              <a:rPr lang="sl-SI" dirty="0"/>
              <a:t>povedek: je prišel</a:t>
            </a:r>
          </a:p>
          <a:p>
            <a:pPr marL="0" indent="0">
              <a:buNone/>
            </a:pPr>
            <a:r>
              <a:rPr lang="sl-SI" dirty="0"/>
              <a:t>prislovno določilo namena: pomagat (pazimo: na hitro bi rekli, da je to tudi povedek, vendar ni)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</p:txBody>
      </p:sp>
      <p:sp>
        <p:nvSpPr>
          <p:cNvPr id="4" name="Oval 3">
            <a:extLst>
              <a:ext uri="{FF2B5EF4-FFF2-40B4-BE49-F238E27FC236}">
                <a16:creationId xmlns="" xmlns:a16="http://schemas.microsoft.com/office/drawing/2014/main" id="{99D1E168-35DD-4923-A004-7A40AE0CFC86}"/>
              </a:ext>
            </a:extLst>
          </p:cNvPr>
          <p:cNvSpPr/>
          <p:nvPr/>
        </p:nvSpPr>
        <p:spPr>
          <a:xfrm>
            <a:off x="1300293" y="1998252"/>
            <a:ext cx="1686187" cy="62200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88506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27005A7-01A9-4EF9-9CEA-58166115F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Še en primer pretvorbe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E17F4CB-E69C-4E50-8BA5-46D544D7BF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l-SI" b="1" dirty="0">
                <a:solidFill>
                  <a:srgbClr val="00B050"/>
                </a:solidFill>
              </a:rPr>
              <a:t>Stekli so do mlina, da bi si ogledali mletje žita.</a:t>
            </a:r>
          </a:p>
          <a:p>
            <a:pPr marL="0" indent="0">
              <a:buNone/>
            </a:pPr>
            <a:r>
              <a:rPr lang="sl-SI" dirty="0"/>
              <a:t>         glavni stavek            namerni odvisnik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Iz dvostavčne povedi naredimo enostavčno tako, da odvisnik spremenimo v stavčni člen. To naredimo tako, da ga preoblikujemo - mu odvzamemo povedek (po domače: povemo krajše). Glavni stavek ostane isti ali se le malenkostno spremeni besedni vrstni red.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Nova enostavčna poved: </a:t>
            </a:r>
            <a:r>
              <a:rPr lang="sl-SI" b="1" i="1" dirty="0">
                <a:solidFill>
                  <a:srgbClr val="00B050"/>
                </a:solidFill>
              </a:rPr>
              <a:t>Stekli so do mlina ogledat si mletje žita.</a:t>
            </a:r>
          </a:p>
          <a:p>
            <a:pPr marL="0" indent="0">
              <a:buNone/>
            </a:pPr>
            <a:r>
              <a:rPr lang="sl-SI" dirty="0"/>
              <a:t>V tej povedi so naslednji stavčni členi:</a:t>
            </a:r>
          </a:p>
          <a:p>
            <a:pPr marL="0" indent="0">
              <a:buNone/>
            </a:pPr>
            <a:r>
              <a:rPr lang="sl-SI" dirty="0"/>
              <a:t>prislovno določilo kraja: do mlina</a:t>
            </a:r>
          </a:p>
          <a:p>
            <a:pPr marL="0" indent="0">
              <a:buNone/>
            </a:pPr>
            <a:r>
              <a:rPr lang="sl-SI" dirty="0"/>
              <a:t>povedek: stekli so</a:t>
            </a:r>
          </a:p>
          <a:p>
            <a:pPr marL="0" indent="0">
              <a:buNone/>
            </a:pPr>
            <a:r>
              <a:rPr lang="sl-SI" dirty="0"/>
              <a:t>prislovno določilo namena: ogledat si mletje žita (pazimo: na hitro bi rekli, da je „ogledat si“ tudi povedek, vendar ni)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522763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B39F858-B11B-4C09-8C4E-B2ECB3F22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>Kako pretvorimo stavčni člen v odvisnik?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F8DD551-A26D-4E54-B949-34DEA22D48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l-SI" dirty="0"/>
              <a:t>Enostavčna poved: </a:t>
            </a:r>
            <a:r>
              <a:rPr lang="sl-SI" b="1" dirty="0">
                <a:solidFill>
                  <a:srgbClr val="00B050"/>
                </a:solidFill>
              </a:rPr>
              <a:t>Šel je v toplice se odpočit</a:t>
            </a:r>
            <a:r>
              <a:rPr lang="sl-SI" dirty="0"/>
              <a:t>.</a:t>
            </a:r>
          </a:p>
          <a:p>
            <a:endParaRPr lang="sl-SI" dirty="0"/>
          </a:p>
          <a:p>
            <a:r>
              <a:rPr lang="sl-SI" dirty="0"/>
              <a:t>V tej povedi so naslednji stavčni členi:</a:t>
            </a:r>
          </a:p>
          <a:p>
            <a:pPr marL="0" indent="0">
              <a:buNone/>
            </a:pPr>
            <a:r>
              <a:rPr lang="sl-SI" dirty="0"/>
              <a:t>povedek: šel je</a:t>
            </a:r>
          </a:p>
          <a:p>
            <a:pPr marL="0" indent="0">
              <a:buNone/>
            </a:pPr>
            <a:r>
              <a:rPr lang="sl-SI" dirty="0"/>
              <a:t>prislovno določilo kraja: v toplice</a:t>
            </a:r>
          </a:p>
          <a:p>
            <a:pPr marL="0" indent="0">
              <a:buNone/>
            </a:pPr>
            <a:r>
              <a:rPr lang="sl-SI" dirty="0"/>
              <a:t>prislovno določilo namena: se odpočit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Če želimo prislovno določilo kraja spremeniti v odvisnik, ga moramo preoblikovati tako, da mu dodamo povedek. Odvisnik se mora začeti z ustreznim veznikom. Ne pozabimo na vejico, ki ločuje glavni in odvisni stavek.</a:t>
            </a:r>
          </a:p>
          <a:p>
            <a:pPr marL="0" indent="0">
              <a:buNone/>
            </a:pPr>
            <a:r>
              <a:rPr lang="sl-SI" dirty="0"/>
              <a:t>Dvostavčna poved z namernim odvisnikom: </a:t>
            </a:r>
          </a:p>
          <a:p>
            <a:pPr marL="0" indent="0">
              <a:buNone/>
            </a:pPr>
            <a:r>
              <a:rPr lang="sl-SI" b="1" dirty="0">
                <a:solidFill>
                  <a:srgbClr val="00B050"/>
                </a:solidFill>
              </a:rPr>
              <a:t>Šel je v toplice, da bi se odpočil.</a:t>
            </a:r>
            <a:endParaRPr lang="sl-SI" b="1" dirty="0"/>
          </a:p>
          <a:p>
            <a:pPr marL="0" indent="0">
              <a:buNone/>
            </a:pPr>
            <a:r>
              <a:rPr lang="sl-SI" dirty="0"/>
              <a:t> glavni stavek      namerni odvisnik</a:t>
            </a:r>
          </a:p>
        </p:txBody>
      </p:sp>
    </p:spTree>
    <p:extLst>
      <p:ext uri="{BB962C8B-B14F-4D97-AF65-F5344CB8AC3E}">
        <p14:creationId xmlns:p14="http://schemas.microsoft.com/office/powerpoint/2010/main" val="1596275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27E8A70-C61C-4B00-81AF-097E3847A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Vaja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C635CE5-AB9D-4385-834D-C5B387F6C2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Odpri delovni zvezek na strani </a:t>
            </a:r>
            <a:r>
              <a:rPr lang="sl-SI" dirty="0" smtClean="0"/>
              <a:t>42</a:t>
            </a:r>
            <a:r>
              <a:rPr lang="sl-SI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‒</a:t>
            </a:r>
            <a:r>
              <a:rPr lang="sl-SI" dirty="0" smtClean="0"/>
              <a:t>43</a:t>
            </a:r>
            <a:r>
              <a:rPr lang="sl-SI" dirty="0"/>
              <a:t>.</a:t>
            </a:r>
          </a:p>
          <a:p>
            <a:r>
              <a:rPr lang="sl-SI" dirty="0"/>
              <a:t>Reši 8. in 10. vajo.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848385EA-9874-4F10-BE40-1ECF83C501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2103120"/>
            <a:ext cx="3469005" cy="3469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212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C826AAB-A16A-42A8-A6BE-A9820CA642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/>
              <a:t>pogojni odvisnik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3612952-D90D-4EA7-B3E8-92DC6D7A92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860998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225</TotalTime>
  <Words>940</Words>
  <Application>Microsoft Office PowerPoint</Application>
  <PresentationFormat>Widescreen</PresentationFormat>
  <Paragraphs>104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Century Gothic</vt:lpstr>
      <vt:lpstr>Garamond</vt:lpstr>
      <vt:lpstr>Tahoma</vt:lpstr>
      <vt:lpstr>Savon</vt:lpstr>
      <vt:lpstr>namerni odvisnik</vt:lpstr>
      <vt:lpstr>Namerni odvisnik</vt:lpstr>
      <vt:lpstr>PowerPoint Presentation</vt:lpstr>
      <vt:lpstr>Pretvorba dvostavčne povedi z namernim odvisnikom v enostavčno (in obratno)</vt:lpstr>
      <vt:lpstr>Kako pretvorimo odvisnik v stavčni člen?</vt:lpstr>
      <vt:lpstr>Še en primer pretvorbe</vt:lpstr>
      <vt:lpstr>Kako pretvorimo stavčni člen v odvisnik?</vt:lpstr>
      <vt:lpstr>Vaja</vt:lpstr>
      <vt:lpstr>pogojni odvisnik</vt:lpstr>
      <vt:lpstr>Pogojni odvisnik</vt:lpstr>
      <vt:lpstr>PowerPoint Presentation</vt:lpstr>
      <vt:lpstr>Vaja</vt:lpstr>
      <vt:lpstr>Pretvorba ENOSTAVČNE povedi v DVOSTAVČNO s pogojnim odvisnikom</vt:lpstr>
      <vt:lpstr>Kako pretvorimo stavčni člen v pogojni odvisnik?</vt:lpstr>
      <vt:lpstr>Vaja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Jana Špilar Dodič</dc:creator>
  <cp:lastModifiedBy>Tanja</cp:lastModifiedBy>
  <cp:revision>48</cp:revision>
  <dcterms:created xsi:type="dcterms:W3CDTF">2020-04-20T17:46:01Z</dcterms:created>
  <dcterms:modified xsi:type="dcterms:W3CDTF">2020-05-26T16:16:56Z</dcterms:modified>
</cp:coreProperties>
</file>