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7"/>
  </p:notesMasterIdLst>
  <p:sldIdLst>
    <p:sldId id="274" r:id="rId2"/>
    <p:sldId id="262" r:id="rId3"/>
    <p:sldId id="263" r:id="rId4"/>
    <p:sldId id="266" r:id="rId5"/>
    <p:sldId id="265" r:id="rId6"/>
    <p:sldId id="267" r:id="rId7"/>
    <p:sldId id="275" r:id="rId8"/>
    <p:sldId id="268" r:id="rId9"/>
    <p:sldId id="276" r:id="rId10"/>
    <p:sldId id="269" r:id="rId11"/>
    <p:sldId id="277" r:id="rId12"/>
    <p:sldId id="270" r:id="rId13"/>
    <p:sldId id="271" r:id="rId14"/>
    <p:sldId id="272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45773-273D-4DF3-8F75-9BB913B3E81B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6CE8B-FCCD-4EBD-9DAE-EDB9CE7983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981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D0384358-17B2-46B6-A3E2-26804C029F83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1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8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22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4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36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15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9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80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41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9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50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1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6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4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13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13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3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0384358-17B2-46B6-A3E2-26804C029F83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42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10.m4a"/><Relationship Id="rId7" Type="http://schemas.openxmlformats.org/officeDocument/2006/relationships/image" Target="../media/image43.jpe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1.m4a"/><Relationship Id="rId7" Type="http://schemas.openxmlformats.org/officeDocument/2006/relationships/image" Target="../media/image44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42.jpeg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media12.m4a"/><Relationship Id="rId7" Type="http://schemas.openxmlformats.org/officeDocument/2006/relationships/image" Target="../media/image46.jpe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3.m4a"/><Relationship Id="rId7" Type="http://schemas.openxmlformats.org/officeDocument/2006/relationships/image" Target="../media/image51.jpe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4.m4a"/><Relationship Id="rId7" Type="http://schemas.openxmlformats.org/officeDocument/2006/relationships/image" Target="../media/image54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2.m4a"/><Relationship Id="rId7" Type="http://schemas.openxmlformats.org/officeDocument/2006/relationships/image" Target="../media/image8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11" Type="http://schemas.openxmlformats.org/officeDocument/2006/relationships/image" Target="../media/image5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3.m4a"/><Relationship Id="rId7" Type="http://schemas.openxmlformats.org/officeDocument/2006/relationships/image" Target="../media/image14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media4.m4a"/><Relationship Id="rId7" Type="http://schemas.openxmlformats.org/officeDocument/2006/relationships/image" Target="../media/image18.png"/><Relationship Id="rId12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jpe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media5.m4a"/><Relationship Id="rId7" Type="http://schemas.openxmlformats.org/officeDocument/2006/relationships/image" Target="../media/image25.jpeg"/><Relationship Id="rId12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6.m4a"/><Relationship Id="rId7" Type="http://schemas.openxmlformats.org/officeDocument/2006/relationships/image" Target="../media/image3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media8.m4a"/><Relationship Id="rId7" Type="http://schemas.openxmlformats.org/officeDocument/2006/relationships/image" Target="../media/image37.jpe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9.m4a"/><Relationship Id="rId7" Type="http://schemas.openxmlformats.org/officeDocument/2006/relationships/image" Target="../media/image40.jpe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Butterfly Border Images, Stock Photos &amp; Vectors | Shutterstock">
            <a:extLst>
              <a:ext uri="{FF2B5EF4-FFF2-40B4-BE49-F238E27FC236}">
                <a16:creationId xmlns:a16="http://schemas.microsoft.com/office/drawing/2014/main" id="{1E915722-10A7-488D-84D6-B5DC7952B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81"/>
          <a:stretch/>
        </p:blipFill>
        <p:spPr bwMode="auto">
          <a:xfrm>
            <a:off x="0" y="1015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C28F205E-D10F-4E33-8608-24D77894E538}"/>
              </a:ext>
            </a:extLst>
          </p:cNvPr>
          <p:cNvSpPr txBox="1"/>
          <p:nvPr/>
        </p:nvSpPr>
        <p:spPr>
          <a:xfrm>
            <a:off x="1691680" y="2564904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>
                <a:solidFill>
                  <a:srgbClr val="CC0066"/>
                </a:solidFill>
                <a:latin typeface="Arial Black" panose="020B0A04020102020204" pitchFamily="34" charset="0"/>
              </a:rPr>
              <a:t>SAMOSTALNIK</a:t>
            </a:r>
          </a:p>
        </p:txBody>
      </p:sp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24846A98-0BF8-4E13-86C8-44EC32EB5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7"/>
    </mc:Choice>
    <mc:Fallback xmlns="">
      <p:transition spd="slow" advTm="6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C2B434-7DF9-401A-B43E-BFEA55D8EC0B}"/>
              </a:ext>
            </a:extLst>
          </p:cNvPr>
          <p:cNvSpPr txBox="1"/>
          <p:nvPr/>
        </p:nvSpPr>
        <p:spPr>
          <a:xfrm>
            <a:off x="1619672" y="568968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SREDNJI SPOL – TISTO</a:t>
            </a:r>
          </a:p>
          <a:p>
            <a:pPr algn="ctr"/>
            <a:r>
              <a:rPr lang="sl-SI" sz="2800" dirty="0">
                <a:latin typeface="Arial Black" panose="020B0A04020102020204" pitchFamily="34" charset="0"/>
              </a:rPr>
              <a:t>sr. sp.</a:t>
            </a:r>
          </a:p>
        </p:txBody>
      </p:sp>
      <p:pic>
        <p:nvPicPr>
          <p:cNvPr id="8198" name="Picture 6" descr="Jabolko">
            <a:extLst>
              <a:ext uri="{FF2B5EF4-FFF2-40B4-BE49-F238E27FC236}">
                <a16:creationId xmlns:a16="http://schemas.microsoft.com/office/drawing/2014/main" id="{CAAC2E0A-A5A7-4481-B35F-1D31E4E07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47075"/>
            <a:ext cx="2500684" cy="226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a li Vaše dete spava dovoljno?">
            <a:extLst>
              <a:ext uri="{FF2B5EF4-FFF2-40B4-BE49-F238E27FC236}">
                <a16:creationId xmlns:a16="http://schemas.microsoft.com/office/drawing/2014/main" id="{7423BDF8-BF31-4996-A044-95BD6FCD0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44" y="1803397"/>
            <a:ext cx="2299978" cy="22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piščanček čestitka in kartica za Velika Noč vabilo ali razglednica ...">
            <a:extLst>
              <a:ext uri="{FF2B5EF4-FFF2-40B4-BE49-F238E27FC236}">
                <a16:creationId xmlns:a16="http://schemas.microsoft.com/office/drawing/2014/main" id="{4828BC16-D0C1-4514-A492-D87BC8D67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97152"/>
            <a:ext cx="2143125" cy="16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Chistes mujer enfadada - Revista Feel">
            <a:extLst>
              <a:ext uri="{FF2B5EF4-FFF2-40B4-BE49-F238E27FC236}">
                <a16:creationId xmlns:a16="http://schemas.microsoft.com/office/drawing/2014/main" id="{E522AD6E-74CF-4348-8C80-7DF317972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7" t="10452" r="23848" b="4615"/>
          <a:stretch/>
        </p:blipFill>
        <p:spPr bwMode="auto">
          <a:xfrm>
            <a:off x="6300192" y="3429000"/>
            <a:ext cx="2200497" cy="29297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Ideja z obdaritev | Drevo življenja">
            <a:extLst>
              <a:ext uri="{FF2B5EF4-FFF2-40B4-BE49-F238E27FC236}">
                <a16:creationId xmlns:a16="http://schemas.microsoft.com/office/drawing/2014/main" id="{9BB6C70B-B2A5-467E-A505-162660B66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8367"/>
            <a:ext cx="2788716" cy="322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DAEEE81D-2742-4BCE-A62F-BB338A6155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86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76"/>
    </mc:Choice>
    <mc:Fallback xmlns="">
      <p:transition spd="slow" advTm="67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99838F56-8324-4FCD-A8F0-28478D4AF5D3}"/>
              </a:ext>
            </a:extLst>
          </p:cNvPr>
          <p:cNvSpPr txBox="1"/>
          <p:nvPr/>
        </p:nvSpPr>
        <p:spPr>
          <a:xfrm>
            <a:off x="899592" y="2420888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/>
              <a:t>DETE LEZE Z DREVESA, KER NOČE POSLUŠATI MAMINEGA  KRIČANJA. </a:t>
            </a:r>
          </a:p>
        </p:txBody>
      </p:sp>
      <p:pic>
        <p:nvPicPr>
          <p:cNvPr id="3" name="Picture 16" descr="Ideja z obdaritev | Drevo življenja">
            <a:extLst>
              <a:ext uri="{FF2B5EF4-FFF2-40B4-BE49-F238E27FC236}">
                <a16:creationId xmlns:a16="http://schemas.microsoft.com/office/drawing/2014/main" id="{94AF9023-F3F9-4289-BEF6-EE4C57C56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672" y="3870314"/>
            <a:ext cx="2140460" cy="247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Da li Vaše dete spava dovoljno?">
            <a:extLst>
              <a:ext uri="{FF2B5EF4-FFF2-40B4-BE49-F238E27FC236}">
                <a16:creationId xmlns:a16="http://schemas.microsoft.com/office/drawing/2014/main" id="{364C832F-85BE-408A-8C40-B8168C044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8958"/>
            <a:ext cx="2299978" cy="22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Chistes mujer enfadada - Revista Feel">
            <a:extLst>
              <a:ext uri="{FF2B5EF4-FFF2-40B4-BE49-F238E27FC236}">
                <a16:creationId xmlns:a16="http://schemas.microsoft.com/office/drawing/2014/main" id="{CE49DAC2-2E65-42D1-A2A1-F6B000465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7" t="10452" r="23848" b="4615"/>
          <a:stretch/>
        </p:blipFill>
        <p:spPr bwMode="auto">
          <a:xfrm>
            <a:off x="6464896" y="3642386"/>
            <a:ext cx="2200497" cy="29297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B551219F-4E42-45AB-BC41-7B4935C4B1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650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19"/>
    </mc:Choice>
    <mc:Fallback xmlns="">
      <p:transition spd="slow" advTm="8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E232697D-C70C-4F55-83CE-5C05889194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D06FA6B-4667-4520-81CE-984D7B55EC9D}"/>
              </a:ext>
            </a:extLst>
          </p:cNvPr>
          <p:cNvSpPr txBox="1"/>
          <p:nvPr/>
        </p:nvSpPr>
        <p:spPr>
          <a:xfrm>
            <a:off x="410930" y="-47470"/>
            <a:ext cx="4791641" cy="2601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K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aj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sl-SI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še 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lahko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določimo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samostalnikom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2011529-69EC-4762-8E07-0043866EBF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37818" y="331504"/>
            <a:ext cx="5007957" cy="5235326"/>
            <a:chOff x="5516018" y="331504"/>
            <a:chExt cx="6675982" cy="5235326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C9E3C5C-648A-47BD-809D-67554F5160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67D2D67-23DF-41C8-83B1-E16FEDCD6A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05E415D-969F-4F2E-A18E-853C73B8BD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10C39A3-609E-4EF2-BA18-CE5D5AE163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6F016F4-1A8A-4A3F-A194-AF3DE91FEC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7A63E73-7A4D-4C86-9D40-C0C7B7EC1A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0B2BFB1-D559-451A-BCE2-787A842B46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F4F3E5A-4CDD-47B0-B8BC-F075943EB0D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15D44F5-36FA-4F97-852E-57DC7C4F7C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841B25D-57F6-4789-9435-D34B4554DB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037BD27-120B-4AF5-875C-8F3FD7DA68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AD5AAED-E049-44DC-A33D-55D588A9A4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09D1EFD-409E-40CE-88C8-EA6CF9807A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DB4A6D7-C48D-4F76-8F69-A413A5E9F0E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CCED703-99DD-4DAF-8EA9-A83134717F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E180EA6-D966-4715-B4CF-9FFBE5EF4F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FCDB07C-54C3-4630-98D7-8B8711537B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B88B6B3-9C1C-447D-AAC4-D2250E9827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FD3C502-4120-4E30-8599-49EAD3CC90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45F84F7-2E5E-4871-AF84-4072122874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D268E3C-8771-46B7-B2B6-BC8AF38555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D0745EB-B411-4E68-BFBF-AD7B7FC1467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81DB4D6-FE4D-41D8-8434-A5F5CB18CA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05ADE83-A30D-470E-BDCB-08D9BE1214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D204946-BE0E-480C-8808-2559352B94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83C6D37-0281-4F27-BBF9-556CEA6795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53973DE-1DAC-4817-8FC1-4C4BBDE75D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27BD62B-0D2E-43BA-87B4-E371FE6159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908E471-1863-48C3-B910-22DB180A24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DE24479-87EA-43C2-BAF6-7CAD906C9E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233F8F5-9406-437B-AD85-BC0D344538E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11F21FD-9836-4B9C-9D16-6226F6B8493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6CA05F1-5BE0-428C-ABE5-3598EB132F9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CD29743-E061-4CA6-A77D-CE547213E0A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F29119E8-42C3-420C-BFFF-2B2C2F81C8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1AB342B-94E4-4524-9BAA-F084C30CC7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7AE82A8E-7365-48F2-842A-44C5203717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F74E35E-3F04-4261-9C70-E4A563EABB9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05DCD59-7AD5-4592-BD5A-92B6C1CE71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0E46401F-674C-44D3-9C25-35469BA9020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3DA0CEE0-7A98-4DA5-AE01-908547633B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2399F2BA-59AB-4D7D-A00A-FA9B3176EC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06BEA19-30E7-4FFF-9E56-D32F3CD99AD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71F5601-721C-48C6-AFAB-2E48D5FB94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84C9A9D9-08A2-414D-9265-EE5ACA17B63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E07979E-349C-4B0C-BAF3-BC38EDB2D4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E0C3C86-7B06-4362-9C2E-A14DCC2410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969FC9C-CA35-4571-AA15-544200C87D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9F7EA95-65A3-4D23-8F40-FB48E61A2D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92155FC-6FCA-4063-BE4B-E6A4643FB3B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D517894B-AA5E-479E-94B1-3EFA76C8000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F9A23AAA-B7D3-4FE3-80DB-66CE3645FC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C8014B0-9C77-4537-A3AD-9E81A8E3610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A6CC587-DC59-44A9-977B-895E43BC3A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8800B393-DF8A-4D43-B8BE-F79429B1AB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4AB345E2-587F-4F16-93ED-E822905864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E4BFA78-3211-4E80-94AB-F300D05D62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5C81568-E1AF-4FDF-9375-2883EE212B7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083B56E2-F6BE-4D2D-A9ED-DDE92D841B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AAFE187-8699-476C-8E96-8D581CCC0C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8976959-6E2E-4ADE-B0A5-2984A0DC23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15D205F-8129-49BF-BBF5-2B09B5B25E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5D0BC9B-52D7-4D69-9D7D-C4FCBBE608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3F173A40-A354-4EFF-963F-E21E57A1D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BF953BD4-CCEF-46CC-BDFE-0EE1788157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95555CA8-DFB3-4F88-8AD3-7148F9FCE2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2470E5C-BE3A-4905-B1B1-6EC0AC266B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074E0AB-63DF-413A-A3F7-5EFD9507EC9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2275E21B-6590-4419-9DD5-68487AE901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16066A1-8E74-404C-BE7C-C22FC6FDD78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EF87385F-BDE1-4873-BA23-801336CD607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54A0F607-4F4B-46B0-AB8F-5AFE5E04D6F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C91F0B9D-BCE4-4506-B012-0A3EDF8AD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4B130E4E-73E7-4BF7-9539-D50C939769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141BE2E9-CA15-4C97-8892-BC58527BC0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40A369A-CB1C-4518-8A9A-7531DE54B7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27B8661-9154-4BF7-8D03-77EF0CE9D4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C5CD79C3-707E-4B71-B49C-90146AFC9C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9" name="Freeform 5">
            <a:extLst>
              <a:ext uri="{FF2B5EF4-FFF2-40B4-BE49-F238E27FC236}">
                <a16:creationId xmlns:a16="http://schemas.microsoft.com/office/drawing/2014/main" id="{F706D7F2-E290-43A7-ACC1-D10701925F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370646" y="660400"/>
            <a:ext cx="4786054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61" name="Freeform 14">
            <a:extLst>
              <a:ext uri="{FF2B5EF4-FFF2-40B4-BE49-F238E27FC236}">
                <a16:creationId xmlns:a16="http://schemas.microsoft.com/office/drawing/2014/main" id="{90FD2BE1-1616-4987-AFE1-28B44188E3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61202" y="104899"/>
            <a:ext cx="5172535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2" name="Picture 6" descr="Osebno in zasebno - Helena Golenhofen: Podkupljiva žaba">
            <a:extLst>
              <a:ext uri="{FF2B5EF4-FFF2-40B4-BE49-F238E27FC236}">
                <a16:creationId xmlns:a16="http://schemas.microsoft.com/office/drawing/2014/main" id="{A08F0B67-601F-4D6F-8EEA-47E35ABD8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6287" y="1737904"/>
            <a:ext cx="3060131" cy="221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Vedro PVC 10 l - Mehanizacija Miler">
            <a:extLst>
              <a:ext uri="{FF2B5EF4-FFF2-40B4-BE49-F238E27FC236}">
                <a16:creationId xmlns:a16="http://schemas.microsoft.com/office/drawing/2014/main" id="{1A8FD193-7B92-43F3-96DC-B48994F04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785" y="4394772"/>
            <a:ext cx="1679679" cy="167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Jedilni stol DESKO">
            <a:extLst>
              <a:ext uri="{FF2B5EF4-FFF2-40B4-BE49-F238E27FC236}">
                <a16:creationId xmlns:a16="http://schemas.microsoft.com/office/drawing/2014/main" id="{11FAF90D-0F35-4B12-8568-CF601E870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6" t="16401" r="17775" b="13390"/>
          <a:stretch/>
        </p:blipFill>
        <p:spPr bwMode="auto">
          <a:xfrm>
            <a:off x="7040052" y="4127654"/>
            <a:ext cx="1521751" cy="221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46494B18-895A-4625-9118-E705E04A143E}"/>
              </a:ext>
            </a:extLst>
          </p:cNvPr>
          <p:cNvSpPr/>
          <p:nvPr/>
        </p:nvSpPr>
        <p:spPr>
          <a:xfrm>
            <a:off x="846722" y="2047284"/>
            <a:ext cx="26557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sl-SI" sz="4000" dirty="0">
                <a:solidFill>
                  <a:srgbClr val="CC0066"/>
                </a:solidFill>
                <a:latin typeface="Arial Black" panose="020B0A04020102020204" pitchFamily="34" charset="0"/>
              </a:rPr>
              <a:t>ŠTEVILO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C2B434-7DF9-401A-B43E-BFEA55D8EC0B}"/>
              </a:ext>
            </a:extLst>
          </p:cNvPr>
          <p:cNvSpPr txBox="1"/>
          <p:nvPr/>
        </p:nvSpPr>
        <p:spPr>
          <a:xfrm>
            <a:off x="552171" y="3077261"/>
            <a:ext cx="303252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l-SI" sz="4000" dirty="0">
                <a:latin typeface="Arial Black" panose="020B0A04020102020204" pitchFamily="34" charset="0"/>
              </a:rPr>
              <a:t>EDNINA  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latin typeface="Arial Black" panose="020B0A04020102020204" pitchFamily="34" charset="0"/>
              </a:rPr>
              <a:t>en, ena, eno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solidFill>
                  <a:srgbClr val="FF0000"/>
                </a:solidFill>
                <a:latin typeface="Arial Black" panose="020B0A04020102020204" pitchFamily="34" charset="0"/>
              </a:rPr>
              <a:t>E</a:t>
            </a:r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460CD2DA-D48D-48D3-8811-614BB0AF9B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438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28"/>
    </mc:Choice>
    <mc:Fallback xmlns="">
      <p:transition spd="slow" advTm="64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C2B434-7DF9-401A-B43E-BFEA55D8EC0B}"/>
              </a:ext>
            </a:extLst>
          </p:cNvPr>
          <p:cNvSpPr txBox="1"/>
          <p:nvPr/>
        </p:nvSpPr>
        <p:spPr>
          <a:xfrm>
            <a:off x="343077" y="736726"/>
            <a:ext cx="303252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l-SI" sz="4000" dirty="0">
                <a:latin typeface="Arial Black" panose="020B0A04020102020204" pitchFamily="34" charset="0"/>
              </a:rPr>
              <a:t>DVOJINA 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latin typeface="Arial Black" panose="020B0A04020102020204" pitchFamily="34" charset="0"/>
              </a:rPr>
              <a:t>dva, dve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solidFill>
                  <a:srgbClr val="FF0000"/>
                </a:solidFill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10248" name="Picture 8" descr="Zgodba za navdih: Skupina žab - VegiLandija">
            <a:extLst>
              <a:ext uri="{FF2B5EF4-FFF2-40B4-BE49-F238E27FC236}">
                <a16:creationId xmlns:a16="http://schemas.microsoft.com/office/drawing/2014/main" id="{921761C7-E06A-4AB9-A0B6-882B6B6D9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2194"/>
            <a:ext cx="4867150" cy="24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VEDRO VECA 8 l, več barv">
            <a:extLst>
              <a:ext uri="{FF2B5EF4-FFF2-40B4-BE49-F238E27FC236}">
                <a16:creationId xmlns:a16="http://schemas.microsoft.com/office/drawing/2014/main" id="{212F1550-CF36-4535-8327-C2EE6BD0A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23"/>
          <a:stretch/>
        </p:blipFill>
        <p:spPr bwMode="auto">
          <a:xfrm>
            <a:off x="343077" y="3394164"/>
            <a:ext cx="4184777" cy="24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Adriana Maraž - Dva stola - Galerija in dražbena hiša SLOART">
            <a:extLst>
              <a:ext uri="{FF2B5EF4-FFF2-40B4-BE49-F238E27FC236}">
                <a16:creationId xmlns:a16="http://schemas.microsoft.com/office/drawing/2014/main" id="{D9C2E642-0BCE-46F5-8602-96495B774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163" y="2853035"/>
            <a:ext cx="2865298" cy="36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vok 8">
            <a:hlinkClick r:id="" action="ppaction://media"/>
            <a:extLst>
              <a:ext uri="{FF2B5EF4-FFF2-40B4-BE49-F238E27FC236}">
                <a16:creationId xmlns:a16="http://schemas.microsoft.com/office/drawing/2014/main" id="{D6EB5B66-B34A-459C-A2C4-2E109791E2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3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58"/>
    </mc:Choice>
    <mc:Fallback xmlns="">
      <p:transition spd="slow" advTm="70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C2B434-7DF9-401A-B43E-BFEA55D8EC0B}"/>
              </a:ext>
            </a:extLst>
          </p:cNvPr>
          <p:cNvSpPr txBox="1"/>
          <p:nvPr/>
        </p:nvSpPr>
        <p:spPr>
          <a:xfrm>
            <a:off x="403641" y="404664"/>
            <a:ext cx="3032528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l-SI" sz="4000" dirty="0">
                <a:latin typeface="Arial Black" panose="020B0A04020102020204" pitchFamily="34" charset="0"/>
              </a:rPr>
              <a:t>MNOŽINA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latin typeface="Arial Black" panose="020B0A04020102020204" pitchFamily="34" charset="0"/>
              </a:rPr>
              <a:t>trije, tri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latin typeface="Arial Black" panose="020B0A04020102020204" pitchFamily="34" charset="0"/>
              </a:rPr>
              <a:t>ali več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solidFill>
                  <a:srgbClr val="FF0000"/>
                </a:solidFill>
                <a:latin typeface="Arial Black" panose="020B0A04020102020204" pitchFamily="34" charset="0"/>
              </a:rPr>
              <a:t>M</a:t>
            </a:r>
          </a:p>
        </p:txBody>
      </p:sp>
      <p:pic>
        <p:nvPicPr>
          <p:cNvPr id="10250" name="Picture 10" descr="VEDRO VECA 8 l, več barv">
            <a:extLst>
              <a:ext uri="{FF2B5EF4-FFF2-40B4-BE49-F238E27FC236}">
                <a16:creationId xmlns:a16="http://schemas.microsoft.com/office/drawing/2014/main" id="{212F1550-CF36-4535-8327-C2EE6BD0A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18" y="3197618"/>
            <a:ext cx="2899741" cy="338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Kuhinjski stoli Murales v salonih Prevc">
            <a:extLst>
              <a:ext uri="{FF2B5EF4-FFF2-40B4-BE49-F238E27FC236}">
                <a16:creationId xmlns:a16="http://schemas.microsoft.com/office/drawing/2014/main" id="{5D89EEE5-37C8-48A8-8169-40285876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29000"/>
            <a:ext cx="5116507" cy="287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RI ŽABE - Priče, pesme i dramski tekstovi za decu">
            <a:extLst>
              <a:ext uri="{FF2B5EF4-FFF2-40B4-BE49-F238E27FC236}">
                <a16:creationId xmlns:a16="http://schemas.microsoft.com/office/drawing/2014/main" id="{2C43DE09-1E11-4922-A3F8-F0B656BE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969" y="739738"/>
            <a:ext cx="5309458" cy="216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BB43C110-9860-4D1C-AC64-4FCB99AE07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829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24"/>
    </mc:Choice>
    <mc:Fallback xmlns="">
      <p:transition spd="slow" advTm="62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066DEC33-7F93-4C2E-A9DB-75363B161C85}"/>
              </a:ext>
            </a:extLst>
          </p:cNvPr>
          <p:cNvSpPr/>
          <p:nvPr/>
        </p:nvSpPr>
        <p:spPr>
          <a:xfrm>
            <a:off x="971600" y="764704"/>
            <a:ext cx="7560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Samostalniki so besede s katerimi poimenujemo:</a:t>
            </a:r>
          </a:p>
          <a:p>
            <a:pPr algn="ctr"/>
            <a:r>
              <a:rPr lang="sl-SI" sz="2800" dirty="0">
                <a:solidFill>
                  <a:srgbClr val="CC0066"/>
                </a:solidFill>
                <a:latin typeface="Arial Black" panose="020B0A04020102020204" pitchFamily="34" charset="0"/>
              </a:rPr>
              <a:t>BITJA, STVARI </a:t>
            </a:r>
            <a:r>
              <a:rPr lang="sl-SI" sz="2800" dirty="0">
                <a:latin typeface="Arial Black" panose="020B0A04020102020204" pitchFamily="34" charset="0"/>
              </a:rPr>
              <a:t>in</a:t>
            </a:r>
            <a:r>
              <a:rPr lang="sl-SI" sz="2800" dirty="0">
                <a:solidFill>
                  <a:srgbClr val="CC0066"/>
                </a:solidFill>
                <a:latin typeface="Arial Black" panose="020B0A04020102020204" pitchFamily="34" charset="0"/>
              </a:rPr>
              <a:t> POJME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F6D21AF7-2EE8-4D74-9D76-F61F91AAC10A}"/>
              </a:ext>
            </a:extLst>
          </p:cNvPr>
          <p:cNvSpPr/>
          <p:nvPr/>
        </p:nvSpPr>
        <p:spPr>
          <a:xfrm>
            <a:off x="251520" y="2492896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Samostalnikom lahko določimo </a:t>
            </a:r>
            <a:r>
              <a:rPr lang="sl-SI" sz="2800" dirty="0">
                <a:solidFill>
                  <a:srgbClr val="CC0066"/>
                </a:solidFill>
                <a:latin typeface="Arial Black" panose="020B0A04020102020204" pitchFamily="34" charset="0"/>
              </a:rPr>
              <a:t>SPOL</a:t>
            </a:r>
            <a:r>
              <a:rPr lang="sl-SI" sz="2800" dirty="0">
                <a:latin typeface="Arial Black" panose="020B0A04020102020204" pitchFamily="34" charset="0"/>
              </a:rPr>
              <a:t>: MOŠKI, ŽENSKI, SREDNJI</a:t>
            </a:r>
          </a:p>
          <a:p>
            <a:pPr algn="ctr"/>
            <a:endParaRPr lang="sl-SI" sz="2800" dirty="0">
              <a:latin typeface="Arial Black" panose="020B0A04020102020204" pitchFamily="34" charset="0"/>
            </a:endParaRPr>
          </a:p>
          <a:p>
            <a:pPr algn="ctr"/>
            <a:r>
              <a:rPr lang="sl-SI" sz="2400" dirty="0"/>
              <a:t> 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AF2375-E444-449C-AF2D-AD4A73E67877}"/>
              </a:ext>
            </a:extLst>
          </p:cNvPr>
          <p:cNvSpPr/>
          <p:nvPr/>
        </p:nvSpPr>
        <p:spPr>
          <a:xfrm>
            <a:off x="107504" y="3861048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Samostalnikom lahko določimo </a:t>
            </a:r>
            <a:r>
              <a:rPr lang="sl-SI" sz="2800" dirty="0">
                <a:solidFill>
                  <a:srgbClr val="CC0066"/>
                </a:solidFill>
                <a:latin typeface="Arial Black" panose="020B0A04020102020204" pitchFamily="34" charset="0"/>
              </a:rPr>
              <a:t>ŠTEVILO</a:t>
            </a:r>
            <a:r>
              <a:rPr lang="sl-SI" sz="2800" dirty="0">
                <a:latin typeface="Arial Black" panose="020B0A04020102020204" pitchFamily="34" charset="0"/>
              </a:rPr>
              <a:t>: EDNINA DVOJINA, MNOŽINA</a:t>
            </a:r>
          </a:p>
          <a:p>
            <a:endParaRPr lang="sl-SI" sz="2800" dirty="0">
              <a:latin typeface="Arial Black" panose="020B0A04020102020204" pitchFamily="34" charset="0"/>
            </a:endParaRPr>
          </a:p>
          <a:p>
            <a:r>
              <a:rPr lang="sl-SI" sz="2800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48E04F6C-4473-45F0-A23D-C952E3EF9F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16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26"/>
    </mc:Choice>
    <mc:Fallback xmlns="">
      <p:transition spd="slow" advTm="36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69DE6963-05C3-4D34-A5AE-0FAF29FBD8DB}"/>
              </a:ext>
            </a:extLst>
          </p:cNvPr>
          <p:cNvSpPr txBox="1"/>
          <p:nvPr/>
        </p:nvSpPr>
        <p:spPr>
          <a:xfrm>
            <a:off x="179512" y="442904"/>
            <a:ext cx="87129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Samostalniki so besede s katerimi poimenujemo:</a:t>
            </a:r>
          </a:p>
          <a:p>
            <a:pPr algn="ctr"/>
            <a:r>
              <a:rPr lang="sl-SI" sz="3600" dirty="0">
                <a:solidFill>
                  <a:srgbClr val="CC0066"/>
                </a:solidFill>
                <a:latin typeface="Arial Black" panose="020B0A04020102020204" pitchFamily="34" charset="0"/>
              </a:rPr>
              <a:t>BITJA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E25190E-AE2A-4AB1-AC01-81E2756217E3}"/>
              </a:ext>
            </a:extLst>
          </p:cNvPr>
          <p:cNvSpPr txBox="1"/>
          <p:nvPr/>
        </p:nvSpPr>
        <p:spPr>
          <a:xfrm>
            <a:off x="588744" y="199759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Arial Black" panose="020B0A04020102020204" pitchFamily="34" charset="0"/>
              </a:rPr>
              <a:t>OSEBE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E3AE89E0-653A-4727-827E-F188C7BF4C1C}"/>
              </a:ext>
            </a:extLst>
          </p:cNvPr>
          <p:cNvSpPr txBox="1"/>
          <p:nvPr/>
        </p:nvSpPr>
        <p:spPr>
          <a:xfrm flipH="1">
            <a:off x="6196580" y="199759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Arial Black" panose="020B0A04020102020204" pitchFamily="34" charset="0"/>
              </a:rPr>
              <a:t>RASTLINE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905CF595-33C2-4F6E-99F9-126EFD8087CE}"/>
              </a:ext>
            </a:extLst>
          </p:cNvPr>
          <p:cNvSpPr txBox="1"/>
          <p:nvPr/>
        </p:nvSpPr>
        <p:spPr>
          <a:xfrm>
            <a:off x="3386044" y="199920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Arial Black" panose="020B0A04020102020204" pitchFamily="34" charset="0"/>
              </a:rPr>
              <a:t>ŽIVALI</a:t>
            </a:r>
          </a:p>
        </p:txBody>
      </p:sp>
      <p:pic>
        <p:nvPicPr>
          <p:cNvPr id="1026" name="Picture 2" descr="To so znaki, da je vaš dojenček zdrav in srečen - Bibaleze.si">
            <a:extLst>
              <a:ext uri="{FF2B5EF4-FFF2-40B4-BE49-F238E27FC236}">
                <a16:creationId xmlns:a16="http://schemas.microsoft.com/office/drawing/2014/main" id="{C3B93F62-FECA-4310-9335-9D0BB6AF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74" y="2976842"/>
            <a:ext cx="1431602" cy="143160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3280DFB-1FF5-403F-A337-3B2835B42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5"/>
          <a:stretch/>
        </p:blipFill>
        <p:spPr bwMode="auto">
          <a:xfrm>
            <a:off x="323528" y="4653136"/>
            <a:ext cx="1431602" cy="191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mači zajček">
            <a:extLst>
              <a:ext uri="{FF2B5EF4-FFF2-40B4-BE49-F238E27FC236}">
                <a16:creationId xmlns:a16="http://schemas.microsoft.com/office/drawing/2014/main" id="{F9757B3F-9381-4605-A349-AF03CF79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301" y="4941168"/>
            <a:ext cx="2600763" cy="145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ako skrbeti za pajčolanke - MrPet.si">
            <a:extLst>
              <a:ext uri="{FF2B5EF4-FFF2-40B4-BE49-F238E27FC236}">
                <a16:creationId xmlns:a16="http://schemas.microsoft.com/office/drawing/2014/main" id="{14A02668-F09D-493B-AEC5-F7765588B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198" y="2693730"/>
            <a:ext cx="2362200" cy="19335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grat- veste, da je uporaben za vse to? | Moja preventiva">
            <a:extLst>
              <a:ext uri="{FF2B5EF4-FFF2-40B4-BE49-F238E27FC236}">
                <a16:creationId xmlns:a16="http://schemas.microsoft.com/office/drawing/2014/main" id="{F1CE5A6B-E537-4C2F-9D50-3C13560D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96" y="2694076"/>
            <a:ext cx="2411760" cy="120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Češnja - stebričasta Maynard - Prunus avium Maynard - Flora ...">
            <a:extLst>
              <a:ext uri="{FF2B5EF4-FFF2-40B4-BE49-F238E27FC236}">
                <a16:creationId xmlns:a16="http://schemas.microsoft.com/office/drawing/2014/main" id="{895BAAE4-8536-4378-9508-5F3059697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037" y="4126072"/>
            <a:ext cx="2374819" cy="23748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Zvok 9">
            <a:hlinkClick r:id="" action="ppaction://media"/>
            <a:extLst>
              <a:ext uri="{FF2B5EF4-FFF2-40B4-BE49-F238E27FC236}">
                <a16:creationId xmlns:a16="http://schemas.microsoft.com/office/drawing/2014/main" id="{F4F0276A-9A2D-488F-B8A4-98001CCFA9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6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12"/>
    </mc:Choice>
    <mc:Fallback xmlns="">
      <p:transition spd="slow" advTm="3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4CBC68B7-F6E8-460E-8CD1-6F1CB871EC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69DE6963-05C3-4D34-A5AE-0FAF29FBD8DB}"/>
              </a:ext>
            </a:extLst>
          </p:cNvPr>
          <p:cNvSpPr txBox="1"/>
          <p:nvPr/>
        </p:nvSpPr>
        <p:spPr>
          <a:xfrm>
            <a:off x="3074362" y="4050264"/>
            <a:ext cx="5863781" cy="14128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27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S</a:t>
            </a:r>
            <a:r>
              <a:rPr lang="en-US" sz="27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amostalniki</a:t>
            </a:r>
            <a:r>
              <a:rPr lang="en-US" sz="27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so </a:t>
            </a:r>
            <a:r>
              <a:rPr lang="en-US" sz="27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besede</a:t>
            </a:r>
            <a:r>
              <a:rPr lang="en-US" sz="27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s </a:t>
            </a:r>
            <a:r>
              <a:rPr lang="en-US" sz="27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katerimi</a:t>
            </a:r>
            <a:r>
              <a:rPr lang="en-US" sz="27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27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poimenujemo</a:t>
            </a:r>
            <a:r>
              <a:rPr lang="en-US" sz="27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n w="3175" cmpd="sng">
                  <a:noFill/>
                </a:ln>
                <a:solidFill>
                  <a:srgbClr val="CC0066"/>
                </a:solidFill>
                <a:latin typeface="Arial Black" panose="020B0A04020102020204" pitchFamily="34" charset="0"/>
                <a:ea typeface="+mj-ea"/>
                <a:cs typeface="+mj-cs"/>
              </a:rPr>
              <a:t>STVARI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906FBF7-1E32-4656-9BD3-5477D05AD7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8294" y="-307365"/>
            <a:ext cx="2989335" cy="2941419"/>
            <a:chOff x="1304394" y="-307365"/>
            <a:chExt cx="3985781" cy="2941419"/>
          </a:xfrm>
        </p:grpSpPr>
        <p:sp>
          <p:nvSpPr>
            <p:cNvPr id="80" name="Freeform 394">
              <a:extLst>
                <a:ext uri="{FF2B5EF4-FFF2-40B4-BE49-F238E27FC236}">
                  <a16:creationId xmlns:a16="http://schemas.microsoft.com/office/drawing/2014/main" id="{F7D79A79-FF0E-4BD2-8CC0-0C4A700B5A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1339066">
              <a:off x="1353416" y="-307365"/>
              <a:ext cx="3936759" cy="2941419"/>
            </a:xfrm>
            <a:custGeom>
              <a:avLst/>
              <a:gdLst>
                <a:gd name="connsiteX0" fmla="*/ 133467 w 3936759"/>
                <a:gd name="connsiteY0" fmla="*/ 2938615 h 2941419"/>
                <a:gd name="connsiteX1" fmla="*/ 115735 w 3936759"/>
                <a:gd name="connsiteY1" fmla="*/ 2941419 h 2941419"/>
                <a:gd name="connsiteX2" fmla="*/ 84727 w 3936759"/>
                <a:gd name="connsiteY2" fmla="*/ 2844877 h 2941419"/>
                <a:gd name="connsiteX3" fmla="*/ 0 w 3936759"/>
                <a:gd name="connsiteY3" fmla="*/ 2233444 h 2941419"/>
                <a:gd name="connsiteX4" fmla="*/ 2233444 w 3936759"/>
                <a:gd name="connsiteY4" fmla="*/ 0 h 2941419"/>
                <a:gd name="connsiteX5" fmla="*/ 3812728 w 3936759"/>
                <a:gd name="connsiteY5" fmla="*/ 654160 h 2941419"/>
                <a:gd name="connsiteX6" fmla="*/ 3936759 w 3936759"/>
                <a:gd name="connsiteY6" fmla="*/ 790630 h 2941419"/>
                <a:gd name="connsiteX7" fmla="*/ 3936759 w 3936759"/>
                <a:gd name="connsiteY7" fmla="*/ 816985 h 2941419"/>
                <a:gd name="connsiteX8" fmla="*/ 3800179 w 3936759"/>
                <a:gd name="connsiteY8" fmla="*/ 666709 h 2941419"/>
                <a:gd name="connsiteX9" fmla="*/ 2233444 w 3936759"/>
                <a:gd name="connsiteY9" fmla="*/ 17746 h 2941419"/>
                <a:gd name="connsiteX10" fmla="*/ 17746 w 3936759"/>
                <a:gd name="connsiteY10" fmla="*/ 2233444 h 2941419"/>
                <a:gd name="connsiteX11" fmla="*/ 101800 w 3936759"/>
                <a:gd name="connsiteY11" fmla="*/ 2840018 h 294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6759" h="2941419">
                  <a:moveTo>
                    <a:pt x="133467" y="2938615"/>
                  </a:moveTo>
                  <a:lnTo>
                    <a:pt x="115735" y="2941419"/>
                  </a:lnTo>
                  <a:lnTo>
                    <a:pt x="84727" y="2844877"/>
                  </a:lnTo>
                  <a:cubicBezTo>
                    <a:pt x="29540" y="2650559"/>
                    <a:pt x="0" y="2445451"/>
                    <a:pt x="0" y="2233444"/>
                  </a:cubicBezTo>
                  <a:cubicBezTo>
                    <a:pt x="0" y="999947"/>
                    <a:pt x="999947" y="0"/>
                    <a:pt x="2233444" y="0"/>
                  </a:cubicBezTo>
                  <a:cubicBezTo>
                    <a:pt x="2850193" y="0"/>
                    <a:pt x="3408554" y="249987"/>
                    <a:pt x="3812728" y="654160"/>
                  </a:cubicBezTo>
                  <a:lnTo>
                    <a:pt x="3936759" y="790630"/>
                  </a:lnTo>
                  <a:lnTo>
                    <a:pt x="3936759" y="816985"/>
                  </a:lnTo>
                  <a:lnTo>
                    <a:pt x="3800179" y="666709"/>
                  </a:lnTo>
                  <a:cubicBezTo>
                    <a:pt x="3399217" y="265747"/>
                    <a:pt x="2845293" y="17746"/>
                    <a:pt x="2233444" y="17746"/>
                  </a:cubicBezTo>
                  <a:cubicBezTo>
                    <a:pt x="1009748" y="17746"/>
                    <a:pt x="17746" y="1009748"/>
                    <a:pt x="17746" y="2233444"/>
                  </a:cubicBezTo>
                  <a:cubicBezTo>
                    <a:pt x="17746" y="2443767"/>
                    <a:pt x="47051" y="2647245"/>
                    <a:pt x="101800" y="2840018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02237F34-8565-414E-8C98-48059E14A8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304394" y="21544"/>
              <a:ext cx="3975954" cy="2449956"/>
              <a:chOff x="1304394" y="21544"/>
              <a:chExt cx="3975954" cy="2449956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13747BDB-3626-41EF-8A25-9638AC5EA32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2815851" y="233648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16490C4-8B06-471C-A11B-25F66888D1C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459066" flipH="1">
                <a:off x="2736381" y="231997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0C18D45B-DC76-4E4B-A8B9-42C63D2A5C1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579066" flipH="1">
                <a:off x="2656676" y="230199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4F333046-5D32-4D55-ABF8-E64F0ED0D18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699066" flipH="1">
                <a:off x="2581230" y="227824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51A6E00-9D67-469B-9088-9722D9041E7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879066" flipH="1">
                <a:off x="2506369" y="225419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2ED7F848-9EE4-4015-ADBE-4C3ACF49E49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999066" flipH="1">
                <a:off x="2428832" y="222557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60ECF9A8-52FB-499D-A397-49DA0C2B78C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119066" flipH="1">
                <a:off x="2353800" y="21973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943692E6-793C-4489-9176-04E7C1DF541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239066" flipH="1">
                <a:off x="2280067" y="216625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63FBC98-0C90-4915-BDC9-338B76AB53F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419066" flipH="1">
                <a:off x="2208872" y="212907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F24AD1C1-21B9-48DB-87F0-C2144D46B93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539066" flipH="1">
                <a:off x="2138715" y="20912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D9B5C415-DF10-4B3A-9717-9D35B3856B9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659066" flipH="1">
                <a:off x="2068953" y="205089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1478658B-2A94-4C64-8B79-BD612603905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779066" flipH="1">
                <a:off x="2005435" y="200092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8EC4E78-FCD7-4520-8A62-AE49B07D19D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959066" flipH="1">
                <a:off x="1939015" y="195306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4A3D478-D8B6-4186-9965-69879D65734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079066" flipH="1">
                <a:off x="1876443" y="190580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DBC96BC6-FEA2-4030-98D9-75EEF2823C6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199066" flipH="1">
                <a:off x="1816218" y="185240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F3D33803-E705-4B67-8693-94D7278646F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19066" flipH="1">
                <a:off x="1754533" y="18007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238AAF8E-6A4D-43F3-BB27-DAE0E735174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9066" flipH="1">
                <a:off x="1695696" y="174526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A0B6D12-3D89-4662-ACD3-85259D727F0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9066" flipH="1">
                <a:off x="1642703" y="168866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78EB7FD7-8CE3-450B-91CD-8E5DBF581E2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39066" flipH="1">
                <a:off x="1589155" y="16280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3A9B428A-285D-4AE6-9084-B28311ABDBA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859066" flipH="1">
                <a:off x="1540536" y="156256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0B4D547-5DF4-499A-B2D6-1F77C692ABF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9066" flipH="1">
                <a:off x="1491369" y="14993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82B367BB-D779-4F0B-BBCF-A5655AAE304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9066" flipH="1">
                <a:off x="1447788" y="143454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5B65163-6B9F-44C0-98D8-DCC5090020D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279066" flipH="1">
                <a:off x="1407713" y="136492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936EAC7D-2AF9-4C46-B8E0-F8AB8C7B300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99066" flipH="1">
                <a:off x="1365089" y="12954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B88C6615-E7F9-43FF-A64A-14A2933476C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304394" y="1247707"/>
                <a:ext cx="66968" cy="47328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17D6001-8CAE-4765-8536-44005C0F127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318720" y="1181601"/>
                <a:ext cx="22648" cy="122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141C11AB-2964-4D4E-8F07-B038689B5F8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159066" flipH="1">
                <a:off x="2894376" y="234731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A0CF168-EDC0-4D43-AFE8-BC97E3AE4D7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039066" flipH="1">
                <a:off x="2973756" y="235848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AC9E5002-F8A2-4802-A6A8-7F990F9938A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919066" flipH="1">
                <a:off x="3055518" y="236301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6ED9644D-2D25-4A35-932B-1529A5CD730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799066" flipH="1">
                <a:off x="3134595" y="236710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25D93007-FF31-4506-8944-6189C9CB927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619066" flipH="1">
                <a:off x="3214883" y="23669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FD4F8D28-8E5B-4CB7-94D4-5737FE81B64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499066" flipH="1">
                <a:off x="3295171" y="236687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9B2D7783-8D05-44BC-B00A-6DF05AA158F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379066" flipH="1">
                <a:off x="3374026" y="235844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A7F2289A-2938-4603-841B-AD45E60D912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259066" flipH="1">
                <a:off x="3452881" y="235001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A37D569B-F981-41D3-9D0C-888796AF311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079066" flipH="1">
                <a:off x="3532355" y="23339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3CC6A52-FBA6-42D7-8654-728798E4B10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959066" flipH="1">
                <a:off x="3611828" y="231796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39814819-77E5-41F7-92B0-DDCD8A57E9B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839066" flipH="1">
                <a:off x="3691302" y="230193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30656147-C59F-4D26-B3E8-F927DBE2266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719066" flipH="1">
                <a:off x="3766911" y="227979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54CDFB58-691F-49C9-9749-343142CCB16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539066" flipH="1">
                <a:off x="3842733" y="225630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8FBDE2C3-784A-4CBA-98CC-A6DAB4DA0C0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419066" flipH="1">
                <a:off x="3918743" y="222868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DF192C83-A634-4EB9-AD0D-E9A99190485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299066" flipH="1">
                <a:off x="3992587" y="219794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3E24C365-2DB7-408D-9295-7DB329F0557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179066" flipH="1">
                <a:off x="4065708" y="216130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EB26739F-12EC-47E6-B3BD-294D25FBD0F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999066" flipH="1">
                <a:off x="4135354" y="21240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492A30EB-3F9D-4030-9AF8-15D6F98C1F4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879066" flipH="1">
                <a:off x="4205000" y="208688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E9A74A9B-26D0-408D-8612-D4B65F656CA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759066" flipH="1">
                <a:off x="4276548" y="204479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4B7E92D4-CE37-4A55-9EE4-8148F1820E7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639066" flipH="1">
                <a:off x="4340275" y="199888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E3D2DDF-077C-4EC0-BCA9-7EAB9994151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459066" flipH="1">
                <a:off x="4407468" y="19536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1923C5F5-B627-421F-803A-4DC975CF42F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339066" flipH="1">
                <a:off x="4471127" y="190714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9EF5B94D-6139-449A-89A6-56987FFEC4B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219066" flipH="1">
                <a:off x="4532317" y="185075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2FE411A8-B9A9-481A-A7D8-0B79D0ABE70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099066" flipH="1">
                <a:off x="4592223" y="17973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B327B6CC-4241-47C1-B208-EBD1376FCAF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919066" flipH="1">
                <a:off x="4646421" y="174247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8E4FE2B7-E557-48E1-B663-1160F8B6543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799066" flipH="1">
                <a:off x="4700827" y="168205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B8B0F76F-DEEB-4EFB-B78C-00FF54CB2AC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679066" flipH="1">
                <a:off x="4755234" y="162163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C550F35D-FC24-40C1-821A-946A8471C55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559066" flipH="1">
                <a:off x="4801946" y="155764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F817FE05-8B6A-476C-B746-1E1B0B361E6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379066" flipH="1">
                <a:off x="4849048" y="14947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9C245744-4C42-48D1-8FE3-CAF52FD1C78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259066" flipH="1">
                <a:off x="4897793" y="142941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7E654D30-FC1E-41A0-810C-434C7800F0F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139066" flipH="1">
                <a:off x="4939603" y="136075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5E339F9A-AEA5-4DE3-AD9D-EEF4B2A540F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019066" flipH="1">
                <a:off x="4980050" y="129021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9E448D2D-0E29-4600-BFD8-D1AB5806B76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839066" flipH="1">
                <a:off x="5011578" y="121844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CD816ACF-812C-44E3-B91A-9E3C649A09E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719066" flipH="1">
                <a:off x="5044660" y="114554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7812AD3F-B873-4ADE-A653-51E189E703D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599066" flipH="1">
                <a:off x="5077077" y="107158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E873AA66-EE4B-4E80-AEC9-41D4C5EC24C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479066" flipH="1">
                <a:off x="5108515" y="99762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D59C4804-4772-469A-8AAE-D1E0619ABF4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299066" flipH="1">
                <a:off x="5132986" y="9212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4660852C-32FB-4E54-84B3-4C1AC93B825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179066" flipH="1">
                <a:off x="5155617" y="84375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F009948E-0BDE-40C2-9687-33F26CDDF49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059066" flipH="1">
                <a:off x="5173543" y="76729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EA43E4FF-AD37-49FF-B5C6-B7EC1BBE626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939066" flipH="1">
                <a:off x="5189220" y="68681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28C42F6F-9FE9-489E-B284-274C17FB88E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759066" flipH="1">
                <a:off x="5203298" y="60793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36FCCFA5-FF93-4ADB-B0C4-88FC15508B8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639066" flipH="1">
                <a:off x="5217376" y="52905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E2E027D0-7FE0-4DBF-99D7-C266CC63629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519066" flipH="1">
                <a:off x="5219297" y="44952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1F6F9D2E-9B63-48C9-BEB5-D2FC348DF32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399066" flipH="1">
                <a:off x="5221217" y="36999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4BB84066-4317-46DC-9E25-ADD71A36A7D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219066" flipH="1">
                <a:off x="5227184" y="28770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9F0B16BD-9524-4DDA-ACAE-03D36CABBDE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099066" flipH="1">
                <a:off x="5222512" y="20895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F2A4D992-A9D3-4379-BB27-AA0C33FD394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979066" flipH="1">
                <a:off x="5218052" y="12886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667999D0-C768-48BD-BD28-222DC557DBF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859066" flipH="1">
                <a:off x="5211120" y="4701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DE46103D-77EA-4A91-A63F-6688658BD9C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679066" flipH="1">
                <a:off x="5198033" y="-2968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9552EEB-0088-4BBF-9FA1-5ADD944C23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6333" y="2667453"/>
            <a:ext cx="802785" cy="4191252"/>
            <a:chOff x="2941778" y="2667453"/>
            <a:chExt cx="1070380" cy="4191252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2AFDAC7A-945D-43CE-994B-9E9B8F23D6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941778" y="3200408"/>
              <a:ext cx="885940" cy="3658297"/>
              <a:chOff x="2941778" y="3200408"/>
              <a:chExt cx="885940" cy="3658297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4FCB803B-E686-4DB3-AE0E-CF708271329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304888" flipH="1">
                <a:off x="3256573" y="677981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EAE2012-BFEA-42D8-822F-B2E12303A5A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184888" flipH="1">
                <a:off x="3314833" y="6678876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0CF89584-5C2C-440E-8754-9F21DAE98A6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004888" flipH="1">
                <a:off x="3378190" y="657672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8B462031-A0C2-4EB3-A579-AC6FB8BA8FA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884888" flipH="1">
                <a:off x="3436007" y="647504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18A9D2DA-802C-4E55-A7D0-80A99C6045C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764888" flipH="1">
                <a:off x="3484450" y="636146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E469C779-15E4-41E8-B3B5-1496FEE85D8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44888" flipH="1">
                <a:off x="3532971" y="625270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9A1CB09-FBB1-4894-A1A0-3D481AB1C8E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464888" flipH="1">
                <a:off x="3572889" y="614546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AEEFD68D-C2E4-4048-913E-138387A2271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344888" flipH="1">
                <a:off x="3609700" y="603056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D625CCF1-3C29-4CBB-9D66-2B250D6704A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224888" flipH="1">
                <a:off x="3646510" y="5915666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11CDB21-E539-4CD2-82FC-EA5716C7BA8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104888" flipH="1">
                <a:off x="3670741" y="580063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1C730E2D-87DD-4F39-B3D8-D00B552E016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924888" flipH="1">
                <a:off x="3696153" y="568682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76BC45D9-263D-4BC4-A3D0-2F31C51C74D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804888" flipH="1">
                <a:off x="3722316" y="5568741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EFBC7760-22FC-4CDB-83DF-8B8A7A28D47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684888" flipH="1">
                <a:off x="3737065" y="545037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AD81636-53A0-4D60-8398-F9C277ED208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564888" flipH="1">
                <a:off x="3748830" y="533029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C1C20DAB-BF39-4E78-955E-BADEFADAC6E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384888" flipH="1">
                <a:off x="3747770" y="5213979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35895C25-24A0-47D3-A7D8-E1ED19DEDDD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264888" flipH="1">
                <a:off x="3748126" y="50951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E40E53E-C988-426F-8329-276AD3CAEA6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144888" flipH="1">
                <a:off x="3746936" y="497536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88403F67-3FFA-4BA2-B8D4-67380C512C9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024888" flipH="1">
                <a:off x="3744424" y="485614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0B786FC1-0E07-4AEE-92FA-37A24B30BBD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844888" flipH="1">
                <a:off x="3731044" y="473796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85AA27F2-DFDF-44F2-A618-57EFA17095F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724888" flipH="1">
                <a:off x="3714431" y="461925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50F01951-33E6-4670-8510-A45AFA9FAF2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604888" flipH="1">
                <a:off x="3692114" y="45048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B89AB69C-9DB3-4F69-8CA1-A307081D03D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484888" flipH="1">
                <a:off x="3664306" y="438644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F30BB218-D727-41C1-B79D-A0AED6A3A31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304888" flipH="1">
                <a:off x="3635304" y="427113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6F59CEBC-B7A5-4C76-924F-D74DC5438CD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184888" flipH="1">
                <a:off x="3606302" y="415582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7BEDF0F4-2CD9-4AF9-AA9D-CB51D4DD5F3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064888" flipH="1">
                <a:off x="3560459" y="404704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D46B3A1-670F-4CB3-B355-42163B00304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944888" flipH="1">
                <a:off x="3514615" y="393826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B5A47F35-0D38-4293-8160-0E21371D861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764888" flipH="1">
                <a:off x="3472562" y="382328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BA20DB4C-EEC1-4C35-827B-F89B3B4FE43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44888" flipH="1">
                <a:off x="3418275" y="37195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245C023B-DEB9-4FC9-86B8-0587A060AFB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524888" flipH="1">
                <a:off x="3363457" y="361393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A7D6D184-092F-4674-8F1B-FC05E0B491D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404888" flipH="1">
                <a:off x="3304217" y="350740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EED51F8-435D-4D0E-B993-A18B6BCFB3F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224888" flipH="1">
                <a:off x="3239792" y="3411600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3E9A1B32-3F7E-430A-A9F0-EC58C0BE36E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104888" flipH="1">
                <a:off x="3164790" y="331474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AB784227-8817-4FBA-A8DB-354974DD4DE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84888" flipH="1">
                <a:off x="3092263" y="321930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EA8BDF06-7126-40E7-B60D-431CE6E0B7F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64888" flipH="1">
                <a:off x="3017791" y="312439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0" name="Freeform 354">
              <a:extLst>
                <a:ext uri="{FF2B5EF4-FFF2-40B4-BE49-F238E27FC236}">
                  <a16:creationId xmlns:a16="http://schemas.microsoft.com/office/drawing/2014/main" id="{6CAE180B-E99A-4C6C-BA2E-53A5C0B355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84888">
              <a:off x="2988669" y="2667453"/>
              <a:ext cx="1023489" cy="4136689"/>
            </a:xfrm>
            <a:custGeom>
              <a:avLst/>
              <a:gdLst>
                <a:gd name="connsiteX0" fmla="*/ 514487 w 1023489"/>
                <a:gd name="connsiteY0" fmla="*/ 4136689 h 4136689"/>
                <a:gd name="connsiteX1" fmla="*/ 479796 w 1023489"/>
                <a:gd name="connsiteY1" fmla="*/ 4082575 h 4136689"/>
                <a:gd name="connsiteX2" fmla="*/ 0 w 1023489"/>
                <a:gd name="connsiteY2" fmla="*/ 2364087 h 4136689"/>
                <a:gd name="connsiteX3" fmla="*/ 970682 w 1023489"/>
                <a:gd name="connsiteY3" fmla="*/ 20654 h 4136689"/>
                <a:gd name="connsiteX4" fmla="*/ 993407 w 1023489"/>
                <a:gd name="connsiteY4" fmla="*/ 0 h 4136689"/>
                <a:gd name="connsiteX5" fmla="*/ 1023489 w 1023489"/>
                <a:gd name="connsiteY5" fmla="*/ 8202 h 4136689"/>
                <a:gd name="connsiteX6" fmla="*/ 989302 w 1023489"/>
                <a:gd name="connsiteY6" fmla="*/ 39274 h 4136689"/>
                <a:gd name="connsiteX7" fmla="*/ 26333 w 1023489"/>
                <a:gd name="connsiteY7" fmla="*/ 2364087 h 4136689"/>
                <a:gd name="connsiteX8" fmla="*/ 502317 w 1023489"/>
                <a:gd name="connsiteY8" fmla="*/ 4068922 h 4136689"/>
                <a:gd name="connsiteX9" fmla="*/ 536898 w 1023489"/>
                <a:gd name="connsiteY9" fmla="*/ 4122864 h 413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489" h="4136689">
                  <a:moveTo>
                    <a:pt x="514487" y="4136689"/>
                  </a:moveTo>
                  <a:lnTo>
                    <a:pt x="479796" y="4082575"/>
                  </a:lnTo>
                  <a:cubicBezTo>
                    <a:pt x="175330" y="3581492"/>
                    <a:pt x="0" y="2993264"/>
                    <a:pt x="0" y="2364087"/>
                  </a:cubicBezTo>
                  <a:cubicBezTo>
                    <a:pt x="0" y="1448919"/>
                    <a:pt x="370945" y="620390"/>
                    <a:pt x="970682" y="20654"/>
                  </a:cubicBezTo>
                  <a:lnTo>
                    <a:pt x="993407" y="0"/>
                  </a:lnTo>
                  <a:lnTo>
                    <a:pt x="1023489" y="8202"/>
                  </a:lnTo>
                  <a:lnTo>
                    <a:pt x="989302" y="39274"/>
                  </a:lnTo>
                  <a:cubicBezTo>
                    <a:pt x="394330" y="634245"/>
                    <a:pt x="26333" y="1456191"/>
                    <a:pt x="26333" y="2364087"/>
                  </a:cubicBezTo>
                  <a:cubicBezTo>
                    <a:pt x="26333" y="2988265"/>
                    <a:pt x="200269" y="3571818"/>
                    <a:pt x="502317" y="4068922"/>
                  </a:cubicBezTo>
                  <a:lnTo>
                    <a:pt x="536898" y="4122864"/>
                  </a:ln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78FA5568-F15B-45C1-93C4-5F65154E12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739066">
            <a:off x="3472676" y="1403773"/>
            <a:ext cx="2877042" cy="1875224"/>
            <a:chOff x="5281603" y="104899"/>
            <a:chExt cx="6910397" cy="6005491"/>
          </a:xfrm>
        </p:grpSpPr>
        <p:sp>
          <p:nvSpPr>
            <p:cNvPr id="197" name="Freeform 532">
              <a:extLst>
                <a:ext uri="{FF2B5EF4-FFF2-40B4-BE49-F238E27FC236}">
                  <a16:creationId xmlns:a16="http://schemas.microsoft.com/office/drawing/2014/main" id="{5A2CC89B-AE0F-4CC9-8FDC-DE5D5BFDD5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87D41654-A71F-4B0D-981A-FFC6C76FB1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4BB0D5AE-FD92-41C0-B51C-0258F76AEAB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EFDAC255-734C-47F0-B618-BCF7FF64EAE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56255041-B109-441F-A0F3-DC075BCB965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DE4DF05E-EA19-4594-AF89-F5A850B21A9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736DE98B-DB03-4B13-8E79-6D1D356DE95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01097D6A-2EBC-49A7-A0DF-78F5284C50F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BA1290E-CF3C-481B-8F0D-D5C56290CFF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EBA47BB2-6A10-4590-A48B-FD0C3B83440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54C9506B-4649-49C2-81AB-7B75CF82D57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B78FB939-2998-4EF0-B53F-3E74A2A45CC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F9E6DA10-575E-428A-BBCF-DC8BE81CE7B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DB13CCA2-1EB7-4A15-9E3F-3DBEDD4C265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B17A476B-4D3C-4A29-81B4-50C090ADA3D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1F7D562E-AB64-4F29-A158-8DD9F6B7662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79FF34A7-6B08-44D7-860B-96D5C411D55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4CACF3EB-2C2F-4702-B2C0-87D30BE9E58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6EB7EF9C-07AB-4C24-8E90-5F780909783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1C98917F-A955-40BF-A73B-2919A492454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BDCF4BBF-C76E-41AB-9C88-B2F7014AB8B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47097F16-D419-4373-891A-7BA6ECEF042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8840C265-F568-4A05-852C-2714E58189E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4D273EF1-B0EE-4DE7-A5C1-ACD2274E5C8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53229079-EDBF-43E7-BCDD-AA7F6FC8D83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B77D9F86-1AE4-4EEE-87D1-CB67B39162C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1A8989EE-BCAC-415B-91CE-A2CE6F50385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5530D1A7-DED9-43B4-9C60-523F163A8E6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ED23EF9C-927F-4CBF-B91E-6AD1B697838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EC94D0CE-D65C-46EF-BE17-BDD9B565DDE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48A8A770-E3F6-4094-9E74-B24762E1812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350BC05F-A890-41D4-B535-6D02C449C1F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3404483F-F385-4E18-99B8-E35ED780722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0167BDF2-78CF-4C01-8B41-E3B84E8F810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EF1ACB40-9968-4203-AF1F-8895F7AF574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DDBBD30A-7767-4D9D-BD8B-2FDAA9A349A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D505AD08-1A2C-4F96-AC83-9E1EBCA55E1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4B1C4C3F-AFBC-482D-9D16-4A0B3DA678B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B7C2C88E-7FE0-4185-A07C-E6307BE17B4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1F867265-1F7E-450F-9E6F-CC55A3CF151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76F09577-48BF-455F-9788-57B3EEEDFA1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53BA6874-A571-4343-ABAD-66A5A420DF0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617C8CEC-6A4D-4EFE-B875-A7F23C25840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6B7779CD-8834-4768-A573-61F812B5E78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4A7A2011-46DF-4B44-9A56-AD0B4758FEC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7EDA8CF3-7D30-4FD8-A665-8F5D0C4A617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35CB1BBF-6E4C-4E4E-B0F5-F79EC3AC47B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B958D513-EAEC-41B8-B319-6F91F5EC9A1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F3CCD006-3BC7-46B9-BE8A-14A460DF80F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6A50D178-956C-4E99-90EB-7D7C6F092DC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8B91CF08-FD4B-479D-982F-E7E5A9B9057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A1AC26BC-A540-493A-8674-9BAA81584F0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8F950C70-356D-41B4-BF54-86CF99D2E65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BA93DFF3-BEA1-49CE-A8CE-237C2735683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414591EA-DD7E-40C4-A40F-65369C1E7AF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1CC11A73-6BFF-417B-9858-D55A8620E2A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FC7861F6-0A67-4E27-BC73-C47EDEF063A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8C072D77-1926-4388-8BA7-F5B4C35044D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8FD62098-4815-4F39-9B9A-9B61A5A69C1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8A222C5D-2DD4-4876-A221-DD6BA7EB695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5BA181C9-B41B-4A88-B6F6-FAAE6FAE716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3B8EB14A-DA7F-42BC-9EB3-AA863D72974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94905381-ED9D-4A23-8156-DACF6A46EA7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D18D568B-A6F4-4356-90AC-A728C2D59D4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7346783C-9DEC-4E45-B23A-9C89829DC47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23598270-35F6-4B3B-AB55-ACE1644931C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E2AA95A5-6A0F-4FC2-BC83-567AC0D3C7F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2B19D034-531D-4519-9F89-7102A658FB0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F2564210-4441-47C3-87C0-68D11BBCA8C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D3D7FE0C-71A9-4436-A6BC-031081D6DB4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5488C84F-997B-449D-8FBB-B9886DC83D4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3D2FDD76-4A50-4263-9222-739E4C68FA1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DB81F67E-26C4-4B09-B305-F8F12786BE1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A60F176F-DD23-45DB-8F95-F749B20EC1F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9FA7B7D9-E8A3-41DF-A1C2-EAC708F8877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EE119431-8524-4C56-B720-7F7078E1DB8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53915CC3-D8DC-4EB9-BFF2-4DBC2716907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E7C5AA68-0464-4D47-A89C-3DBAAE2CD13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B971C077-4C47-4A46-A248-D90D09B8D96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13C91280-49AF-4650-8A18-0EFE4BD7F94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52" name="Picture 4" descr="Omara za čevlje Marselino OS156 | mimovrste=)">
            <a:extLst>
              <a:ext uri="{FF2B5EF4-FFF2-40B4-BE49-F238E27FC236}">
                <a16:creationId xmlns:a16="http://schemas.microsoft.com/office/drawing/2014/main" id="{65D29855-3D06-427D-ADE9-23CC1BD90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r="14923" b="3"/>
          <a:stretch/>
        </p:blipFill>
        <p:spPr bwMode="auto">
          <a:xfrm>
            <a:off x="-164" y="2273740"/>
            <a:ext cx="2717146" cy="4584260"/>
          </a:xfrm>
          <a:custGeom>
            <a:avLst/>
            <a:gdLst/>
            <a:ahLst/>
            <a:cxnLst/>
            <a:rect l="l" t="t" r="r" b="b"/>
            <a:pathLst>
              <a:path w="3622862" h="4584260">
                <a:moveTo>
                  <a:pt x="706129" y="0"/>
                </a:moveTo>
                <a:cubicBezTo>
                  <a:pt x="2316996" y="0"/>
                  <a:pt x="3622862" y="1305866"/>
                  <a:pt x="3622862" y="2916733"/>
                </a:cubicBezTo>
                <a:cubicBezTo>
                  <a:pt x="3622862" y="3520808"/>
                  <a:pt x="3439225" y="4081993"/>
                  <a:pt x="3124730" y="4547506"/>
                </a:cubicBezTo>
                <a:lnTo>
                  <a:pt x="3097246" y="4584260"/>
                </a:lnTo>
                <a:lnTo>
                  <a:pt x="0" y="4584260"/>
                </a:lnTo>
                <a:lnTo>
                  <a:pt x="0" y="87518"/>
                </a:lnTo>
                <a:lnTo>
                  <a:pt x="47423" y="74689"/>
                </a:lnTo>
                <a:cubicBezTo>
                  <a:pt x="259105" y="25825"/>
                  <a:pt x="479601" y="0"/>
                  <a:pt x="70612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8" name="Group 277">
            <a:extLst>
              <a:ext uri="{FF2B5EF4-FFF2-40B4-BE49-F238E27FC236}">
                <a16:creationId xmlns:a16="http://schemas.microsoft.com/office/drawing/2014/main" id="{0533043E-1D9A-4D26-8D46-ACB14C383A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51713" y="-6743"/>
            <a:ext cx="3094649" cy="3805391"/>
            <a:chOff x="8335618" y="-6743"/>
            <a:chExt cx="4126199" cy="3805391"/>
          </a:xfrm>
        </p:grpSpPr>
        <p:sp>
          <p:nvSpPr>
            <p:cNvPr id="279" name="Freeform 472">
              <a:extLst>
                <a:ext uri="{FF2B5EF4-FFF2-40B4-BE49-F238E27FC236}">
                  <a16:creationId xmlns:a16="http://schemas.microsoft.com/office/drawing/2014/main" id="{0467D111-B76C-474E-8ED7-EB2BEB8A83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739066">
              <a:off x="8643787" y="-19382"/>
              <a:ext cx="3509861" cy="4126199"/>
            </a:xfrm>
            <a:custGeom>
              <a:avLst/>
              <a:gdLst>
                <a:gd name="connsiteX0" fmla="*/ 3506004 w 3509861"/>
                <a:gd name="connsiteY0" fmla="*/ 51598 h 4126199"/>
                <a:gd name="connsiteX1" fmla="*/ 3509861 w 3509861"/>
                <a:gd name="connsiteY1" fmla="*/ 75992 h 4126199"/>
                <a:gd name="connsiteX2" fmla="*/ 3265815 w 3509861"/>
                <a:gd name="connsiteY2" fmla="*/ 38747 h 4126199"/>
                <a:gd name="connsiteX3" fmla="*/ 2965063 w 3509861"/>
                <a:gd name="connsiteY3" fmla="*/ 23559 h 4126199"/>
                <a:gd name="connsiteX4" fmla="*/ 23559 w 3509861"/>
                <a:gd name="connsiteY4" fmla="*/ 2965064 h 4126199"/>
                <a:gd name="connsiteX5" fmla="*/ 195913 w 3509861"/>
                <a:gd name="connsiteY5" fmla="*/ 3959533 h 4126199"/>
                <a:gd name="connsiteX6" fmla="*/ 260715 w 3509861"/>
                <a:gd name="connsiteY6" fmla="*/ 4122429 h 4126199"/>
                <a:gd name="connsiteX7" fmla="*/ 236868 w 3509861"/>
                <a:gd name="connsiteY7" fmla="*/ 4126199 h 4126199"/>
                <a:gd name="connsiteX8" fmla="*/ 173735 w 3509861"/>
                <a:gd name="connsiteY8" fmla="*/ 3967497 h 4126199"/>
                <a:gd name="connsiteX9" fmla="*/ 0 w 3509861"/>
                <a:gd name="connsiteY9" fmla="*/ 2965064 h 4126199"/>
                <a:gd name="connsiteX10" fmla="*/ 2965063 w 3509861"/>
                <a:gd name="connsiteY10" fmla="*/ 0 h 4126199"/>
                <a:gd name="connsiteX11" fmla="*/ 3268224 w 3509861"/>
                <a:gd name="connsiteY11" fmla="*/ 15309 h 412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09861" h="4126199">
                  <a:moveTo>
                    <a:pt x="3506004" y="51598"/>
                  </a:moveTo>
                  <a:lnTo>
                    <a:pt x="3509861" y="75992"/>
                  </a:lnTo>
                  <a:lnTo>
                    <a:pt x="3265815" y="38747"/>
                  </a:lnTo>
                  <a:cubicBezTo>
                    <a:pt x="3166930" y="28704"/>
                    <a:pt x="3066597" y="23559"/>
                    <a:pt x="2965063" y="23559"/>
                  </a:cubicBezTo>
                  <a:cubicBezTo>
                    <a:pt x="1340516" y="23559"/>
                    <a:pt x="23559" y="1340516"/>
                    <a:pt x="23559" y="2965064"/>
                  </a:cubicBezTo>
                  <a:cubicBezTo>
                    <a:pt x="23560" y="3314088"/>
                    <a:pt x="84347" y="3648914"/>
                    <a:pt x="195913" y="3959533"/>
                  </a:cubicBezTo>
                  <a:lnTo>
                    <a:pt x="260715" y="4122429"/>
                  </a:lnTo>
                  <a:lnTo>
                    <a:pt x="236868" y="4126199"/>
                  </a:lnTo>
                  <a:lnTo>
                    <a:pt x="173735" y="3967497"/>
                  </a:lnTo>
                  <a:cubicBezTo>
                    <a:pt x="61275" y="3654391"/>
                    <a:pt x="0" y="3316882"/>
                    <a:pt x="0" y="2965064"/>
                  </a:cubicBezTo>
                  <a:cubicBezTo>
                    <a:pt x="0" y="1327504"/>
                    <a:pt x="1327504" y="0"/>
                    <a:pt x="2965063" y="0"/>
                  </a:cubicBezTo>
                  <a:cubicBezTo>
                    <a:pt x="3067411" y="0"/>
                    <a:pt x="3168547" y="5186"/>
                    <a:pt x="3268224" y="15309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0245E438-0F22-4A0C-8FA5-7DD26B07FA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86805" y="-6743"/>
              <a:ext cx="3463561" cy="3785601"/>
              <a:chOff x="8686805" y="-6743"/>
              <a:chExt cx="3463561" cy="3785601"/>
            </a:xfrm>
          </p:grpSpPr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876F08AB-7545-488E-A89F-AF9B49BE719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739066" flipH="1">
                <a:off x="8795466" y="43904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887986E6-3201-45E0-A509-900C5677270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859066" flipH="1">
                <a:off x="8817382" y="33354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4BD4D765-023F-4F16-860E-E9452E42BF0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979066" flipH="1">
                <a:off x="8841253" y="22773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5086030-C85D-4F90-A659-A7138DE900B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099066" flipH="1">
                <a:off x="8872780" y="12756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B7CEF63F-F3DE-4042-BA7B-603AAFF9026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279066" flipH="1">
                <a:off x="8904709" y="2818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43580882-8962-4B1E-89AD-AB4B0B8FEA0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399066" flipH="1">
                <a:off x="8942715" y="-747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3FD8510A-610D-4B40-BB89-0CC20640B78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559066" flipH="1">
                <a:off x="8781091" y="54329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0028D8D3-9531-4B58-91F0-82CF8C8DB14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439066" flipH="1">
                <a:off x="8766257" y="64867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4C0F87A3-E6BB-4FAC-9592-66ED3AF92BE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319066" flipH="1">
                <a:off x="8760253" y="75722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5F6807CB-D2E2-4CC1-AACD-4A9006059A8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199066" flipH="1">
                <a:off x="8754813" y="86220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BCDEFABC-A315-4283-AA50-EEE0ADB4AB4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019066" flipH="1">
                <a:off x="8754971" y="96879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864D6071-E47F-4BFE-972F-EE595E814C5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899066" flipH="1">
                <a:off x="8755130" y="107537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8B8BD70E-238E-48E1-BD25-828F42364E1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779066" flipH="1">
                <a:off x="8766318" y="118006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2A057344-1959-43BC-8343-920419EA8E6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659066" flipH="1">
                <a:off x="8777506" y="12847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37DB6DBB-CDAD-4031-B412-7F58E37D036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479066" flipH="1">
                <a:off x="8798781" y="139025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98BDBFF9-9CF2-4349-A39F-491E26BA28D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359066" flipH="1">
                <a:off x="8820056" y="149576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3ECB9C6D-7E53-4A62-8A5E-782465B0A61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239066" flipH="1">
                <a:off x="8841331" y="160127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EE852234-BC29-4F2A-8117-1C87D54C888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119066" flipH="1">
                <a:off x="8870734" y="17016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AA8A9D32-BE75-4DCA-A096-75AC4778CE8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939066" flipH="1">
                <a:off x="8901919" y="180230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3FD43E45-4F67-4C3B-B807-7D557982517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819066" flipH="1">
                <a:off x="8938578" y="190321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2CB92E58-C74F-4656-AAD1-195EC47749F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699066" flipH="1">
                <a:off x="8979385" y="20012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A4349CA9-62B8-4563-B600-0397A0BC29F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579066" flipH="1">
                <a:off x="9028039" y="209832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E6D094E0-C17B-416B-92C6-EF26399B2C0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99066" flipH="1">
                <a:off x="9077438" y="219078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701AA408-9867-4550-9E7B-3947B4207B4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279066" flipH="1">
                <a:off x="9126837" y="228324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5775630E-B5EB-4D04-98A3-7B6C22A4928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9066" flipH="1">
                <a:off x="9182708" y="237823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D30CFEBB-5EC5-4A6D-AA14-FE2BB74351C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9066" flipH="1">
                <a:off x="9243661" y="246283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A99F72A6-18F8-434E-8202-FB106D24B2E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859066" flipH="1">
                <a:off x="9303730" y="25520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CD8FB54F-097A-4223-9C9B-6EDA52B58BB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39066" flipH="1">
                <a:off x="9365449" y="26365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6AB48D71-EFD3-424A-B11B-A2644B0B87D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9066" flipH="1">
                <a:off x="9440317" y="271778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22D098C0-4D4E-4C1F-838C-EA32CAA1DCC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9066" flipH="1">
                <a:off x="9511226" y="279731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134AFF9A-9CFA-4E77-8ED2-6F685F2DCDF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19066" flipH="1">
                <a:off x="9584056" y="286926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A24E03D8-2019-44A7-92BD-20C500E6D42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199066" flipH="1">
                <a:off x="9664273" y="294149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1B34DBCA-8F4B-4956-811C-2CD919AB6FB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079066" flipH="1">
                <a:off x="9744490" y="301372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0EE6C5C5-0448-4385-90A0-B5CE85B0B4F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959066" flipH="1">
                <a:off x="9829433" y="307573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45B8D7DE-786E-46B4-8736-57823C155A7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779066" flipH="1">
                <a:off x="9912951" y="313826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1A4A3B23-4408-4E81-85BE-D9AD4F4B6E1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659066" flipH="1">
                <a:off x="9999678" y="320297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A247F9DE-DA84-44DA-806F-47F81BD0D04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539066" flipH="1">
                <a:off x="10090827" y="325848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FC672FF4-EB0A-470B-AF67-C9F535F0BB1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419066" flipH="1">
                <a:off x="10184468" y="331218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199E3535-5063-4939-87B2-229136F8879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239066" flipH="1">
                <a:off x="10279751" y="33540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51EBD4B1-D5D0-487E-91E9-3A56EBE02A1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119066" flipH="1">
                <a:off x="10376536" y="339795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3F0192D7-540A-406C-98B8-47C1B4D6A2D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999066" flipH="1">
                <a:off x="10474724" y="344099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DD8B2126-2ED5-4BF7-B917-24EFB672415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879066" flipH="1">
                <a:off x="10572911" y="348272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F5E62C1B-F81F-49D8-991C-5F24EE9AC82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699066" flipH="1">
                <a:off x="10674235" y="351521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44D291C1-4B0A-4B18-B9E5-47446FAFBE5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579066" flipH="1">
                <a:off x="10777184" y="354526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B484B67A-6231-41D1-BA30-C913CEF3CBD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459066" flipH="1">
                <a:off x="10878685" y="356905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5FD1A16A-7FD7-4DEB-BF32-A1F0879B6D3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0985523" y="358987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4E41313C-C831-4C4E-998B-A9F52BBCA46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159066" flipH="1">
                <a:off x="11090248" y="360856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E428D31C-A29F-41D2-8F24-7323C5F917F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039066" flipH="1">
                <a:off x="11194974" y="362725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610507B3-DFE2-4B16-86E9-3AC9741A153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919066" flipH="1">
                <a:off x="11300553" y="362979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737336BA-A783-45B5-9054-18AC0D346F9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799066" flipH="1">
                <a:off x="11406133" y="36323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05370C58-2DF7-437D-B1BD-413429A068B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619066" flipH="1">
                <a:off x="11515381" y="364027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C8058C82-371D-419B-9A0B-FEAB4E525CB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499066" flipH="1">
                <a:off x="11619921" y="363406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6C10AD60-73D1-4EAD-BB3A-C67B4975853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379066" flipH="1">
                <a:off x="11726244" y="362814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2C546D67-314B-4FA2-9AF7-7A255160760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259066" flipH="1">
                <a:off x="11834913" y="361894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11007FD9-8193-42B1-ADC2-E4014D794C8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079066" flipH="1">
                <a:off x="11936733" y="360157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CD59126A-395E-423A-80F0-18CF579824C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959066" flipH="1">
                <a:off x="12043295" y="357595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5DE04344-9A26-4241-A3F9-2FA53AB0302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839066" flipH="1">
                <a:off x="12147794" y="35518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50" name="Picture 2" descr="Traktor New Holland | Baby Center Slovenija">
            <a:extLst>
              <a:ext uri="{FF2B5EF4-FFF2-40B4-BE49-F238E27FC236}">
                <a16:creationId xmlns:a16="http://schemas.microsoft.com/office/drawing/2014/main" id="{67275437-C6B7-45F5-AC96-14399AD82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r="9738" b="1"/>
          <a:stretch/>
        </p:blipFill>
        <p:spPr bwMode="auto">
          <a:xfrm>
            <a:off x="4155334" y="780500"/>
            <a:ext cx="2138972" cy="2851962"/>
          </a:xfrm>
          <a:custGeom>
            <a:avLst/>
            <a:gdLst/>
            <a:ahLst/>
            <a:cxnLst/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stan srček - Ceneje.si">
            <a:extLst>
              <a:ext uri="{FF2B5EF4-FFF2-40B4-BE49-F238E27FC236}">
                <a16:creationId xmlns:a16="http://schemas.microsoft.com/office/drawing/2014/main" id="{7109F68D-BBB9-482E-B81B-4D8AE6F6F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9" r="31330" b="-1"/>
          <a:stretch/>
        </p:blipFill>
        <p:spPr bwMode="auto">
          <a:xfrm>
            <a:off x="6681702" y="-1"/>
            <a:ext cx="2462299" cy="3574038"/>
          </a:xfrm>
          <a:custGeom>
            <a:avLst/>
            <a:gdLst/>
            <a:ahLst/>
            <a:cxnLst/>
            <a:rect l="l" t="t" r="r" b="b"/>
            <a:pathLst>
              <a:path w="3283065" h="3574038">
                <a:moveTo>
                  <a:pt x="191559" y="0"/>
                </a:moveTo>
                <a:lnTo>
                  <a:pt x="3283065" y="0"/>
                </a:lnTo>
                <a:lnTo>
                  <a:pt x="3283065" y="3480152"/>
                </a:lnTo>
                <a:lnTo>
                  <a:pt x="3181697" y="3507574"/>
                </a:lnTo>
                <a:cubicBezTo>
                  <a:pt x="2993327" y="3551058"/>
                  <a:pt x="2797112" y="3574038"/>
                  <a:pt x="2595530" y="3574038"/>
                </a:cubicBezTo>
                <a:cubicBezTo>
                  <a:pt x="1162058" y="3574038"/>
                  <a:pt x="0" y="2411980"/>
                  <a:pt x="0" y="978508"/>
                </a:cubicBezTo>
                <a:cubicBezTo>
                  <a:pt x="0" y="642538"/>
                  <a:pt x="63834" y="321477"/>
                  <a:pt x="180034" y="2679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OŠKI ČEVELJ - 843808390 | Moški nizki čevlji | Moški | Čevlji Karal">
            <a:extLst>
              <a:ext uri="{FF2B5EF4-FFF2-40B4-BE49-F238E27FC236}">
                <a16:creationId xmlns:a16="http://schemas.microsoft.com/office/drawing/2014/main" id="{817079DA-97E2-4A41-B8FE-E2C63C0E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68" y="111821"/>
            <a:ext cx="3806309" cy="21315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047CE992-82C8-480C-88D4-CCADA0B587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645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2"/>
    </mc:Choice>
    <mc:Fallback xmlns="">
      <p:transition spd="slow" advTm="20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CBC68B7-F6E8-460E-8CD1-6F1CB871EC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E4F4E6A-23D3-4DE0-A67E-CBF28C347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5" r="30596" b="1"/>
          <a:stretch/>
        </p:blipFill>
        <p:spPr bwMode="auto">
          <a:xfrm>
            <a:off x="-2748" y="10"/>
            <a:ext cx="2563149" cy="342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Ste vedeli? Ni vsaka jesen enaka, odtenki listja so odvisni od ...">
            <a:extLst>
              <a:ext uri="{FF2B5EF4-FFF2-40B4-BE49-F238E27FC236}">
                <a16:creationId xmlns:a16="http://schemas.microsoft.com/office/drawing/2014/main" id="{9EB962DA-9A24-4E42-B87E-42DC01C85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7" r="33081" b="-1"/>
          <a:stretch/>
        </p:blipFill>
        <p:spPr bwMode="auto">
          <a:xfrm>
            <a:off x="2539274" y="-5159"/>
            <a:ext cx="2563151" cy="342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ako smeh utiče na zdravlje">
            <a:extLst>
              <a:ext uri="{FF2B5EF4-FFF2-40B4-BE49-F238E27FC236}">
                <a16:creationId xmlns:a16="http://schemas.microsoft.com/office/drawing/2014/main" id="{EFFA8CEE-5514-45B8-A9A1-96C7B82C0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8" r="16259" b="-1"/>
          <a:stretch/>
        </p:blipFill>
        <p:spPr bwMode="auto">
          <a:xfrm>
            <a:off x="2208" y="3430686"/>
            <a:ext cx="25626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681F2A0-3A3A-4CBC-A378-F55508514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r="21980" b="2"/>
          <a:stretch/>
        </p:blipFill>
        <p:spPr bwMode="auto">
          <a:xfrm>
            <a:off x="2531045" y="3402453"/>
            <a:ext cx="25626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6C2AB1-9126-4DE3-9F2A-58CCB53C3B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" y="0"/>
            <a:ext cx="9141619" cy="6856214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1391C70-B686-4EBC-834D-E221049374C7}"/>
              </a:ext>
            </a:extLst>
          </p:cNvPr>
          <p:cNvSpPr txBox="1"/>
          <p:nvPr/>
        </p:nvSpPr>
        <p:spPr>
          <a:xfrm>
            <a:off x="4901383" y="1988840"/>
            <a:ext cx="4392488" cy="24214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S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amostalniki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so 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besede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s 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katerimi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poimenujemo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 dirty="0">
                <a:ln w="3175" cmpd="sng">
                  <a:noFill/>
                </a:ln>
                <a:solidFill>
                  <a:srgbClr val="CC0066"/>
                </a:solidFill>
                <a:latin typeface="Arial Black" panose="020B0A04020102020204" pitchFamily="34" charset="0"/>
                <a:ea typeface="+mj-ea"/>
                <a:cs typeface="+mj-cs"/>
              </a:rPr>
              <a:t>POJME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7B97B1-4604-4D17-B0E2-DCED8C3CE0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192" y="3426338"/>
            <a:ext cx="4565535" cy="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1BB5D5-8177-4F4E-9542-50E47971B1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49488" y="0"/>
            <a:ext cx="20634" cy="685800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A60FEE-1825-4AB7-87DA-6D4DCDBC37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21486" y="0"/>
            <a:ext cx="510" cy="685800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D361C6A0-5EE6-4DD0-A8DE-66DFFB3DB1C0}"/>
              </a:ext>
            </a:extLst>
          </p:cNvPr>
          <p:cNvSpPr txBox="1"/>
          <p:nvPr/>
        </p:nvSpPr>
        <p:spPr>
          <a:xfrm>
            <a:off x="3364711" y="28075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/>
              <a:t>JESEN</a:t>
            </a: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306D0517-406F-4B5C-9373-948E25B28331}"/>
              </a:ext>
            </a:extLst>
          </p:cNvPr>
          <p:cNvSpPr txBox="1"/>
          <p:nvPr/>
        </p:nvSpPr>
        <p:spPr>
          <a:xfrm>
            <a:off x="1024860" y="5486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/>
              <a:t>JEZA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B7521D30-9A32-4FC4-82A7-EAA519888572}"/>
              </a:ext>
            </a:extLst>
          </p:cNvPr>
          <p:cNvSpPr/>
          <p:nvPr/>
        </p:nvSpPr>
        <p:spPr>
          <a:xfrm>
            <a:off x="3597317" y="6334920"/>
            <a:ext cx="902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ŽALOST</a:t>
            </a: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EE4F7719-5198-4479-B17B-9DDB174AD14E}"/>
              </a:ext>
            </a:extLst>
          </p:cNvPr>
          <p:cNvSpPr/>
          <p:nvPr/>
        </p:nvSpPr>
        <p:spPr>
          <a:xfrm>
            <a:off x="217548" y="3479554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SMEH</a:t>
            </a:r>
          </a:p>
        </p:txBody>
      </p:sp>
      <p:pic>
        <p:nvPicPr>
          <p:cNvPr id="12" name="Zvok 11">
            <a:hlinkClick r:id="" action="ppaction://media"/>
            <a:extLst>
              <a:ext uri="{FF2B5EF4-FFF2-40B4-BE49-F238E27FC236}">
                <a16:creationId xmlns:a16="http://schemas.microsoft.com/office/drawing/2014/main" id="{252C4ED0-5D5C-4761-8688-4E2DC74609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020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66"/>
    </mc:Choice>
    <mc:Fallback xmlns="">
      <p:transition spd="slow" advTm="31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37AF7F56-7B95-4EF7-BC70-13E8179EC6A2}"/>
              </a:ext>
            </a:extLst>
          </p:cNvPr>
          <p:cNvSpPr txBox="1"/>
          <p:nvPr/>
        </p:nvSpPr>
        <p:spPr>
          <a:xfrm>
            <a:off x="179512" y="25338"/>
            <a:ext cx="8993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Arial Black" panose="020B0A04020102020204" pitchFamily="34" charset="0"/>
              </a:rPr>
              <a:t>Kako ugotovimo, ali je beseda samostalnik?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D0F477F5-2BDA-4738-9AA1-CB5412D970CC}"/>
              </a:ext>
            </a:extLst>
          </p:cNvPr>
          <p:cNvSpPr txBox="1"/>
          <p:nvPr/>
        </p:nvSpPr>
        <p:spPr>
          <a:xfrm>
            <a:off x="256249" y="557794"/>
            <a:ext cx="691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Arial Black" panose="020B0A04020102020204" pitchFamily="34" charset="0"/>
              </a:rPr>
              <a:t>Pomagamo si z vprašanjem </a:t>
            </a:r>
            <a:r>
              <a:rPr lang="sl-SI" sz="2800" dirty="0">
                <a:solidFill>
                  <a:srgbClr val="FFFF00"/>
                </a:solidFill>
                <a:latin typeface="Arial Black" panose="020B0A04020102020204" pitchFamily="34" charset="0"/>
              </a:rPr>
              <a:t>KAJ JE TO? </a:t>
            </a:r>
            <a:r>
              <a:rPr lang="sl-SI" sz="2800" dirty="0">
                <a:latin typeface="Arial Black" panose="020B0A04020102020204" pitchFamily="34" charset="0"/>
              </a:rPr>
              <a:t>ali </a:t>
            </a:r>
            <a:r>
              <a:rPr lang="sl-SI" sz="2800" dirty="0">
                <a:solidFill>
                  <a:srgbClr val="CC0066"/>
                </a:solidFill>
                <a:latin typeface="Arial Black" panose="020B0A04020102020204" pitchFamily="34" charset="0"/>
              </a:rPr>
              <a:t>KDO JE TO?</a:t>
            </a:r>
          </a:p>
        </p:txBody>
      </p:sp>
      <p:pic>
        <p:nvPicPr>
          <p:cNvPr id="4100" name="Picture 4" descr="ŽOGA MEHKA KOŠARKARSKA PENA S KOŽO 20 cm - Sportnatrgovina.si">
            <a:extLst>
              <a:ext uri="{FF2B5EF4-FFF2-40B4-BE49-F238E27FC236}">
                <a16:creationId xmlns:a16="http://schemas.microsoft.com/office/drawing/2014/main" id="{6A8A8A95-F8BA-41C1-9CD5-005396AB8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997" y="335773"/>
            <a:ext cx="1729730" cy="17297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Objem je vreden več kot tisoč besed ... Misel o prijateljstvu">
            <a:extLst>
              <a:ext uri="{FF2B5EF4-FFF2-40B4-BE49-F238E27FC236}">
                <a16:creationId xmlns:a16="http://schemas.microsoft.com/office/drawing/2014/main" id="{3728B3C2-50FC-467C-AFB1-63944C0F5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20" b="8881"/>
          <a:stretch/>
        </p:blipFill>
        <p:spPr bwMode="auto">
          <a:xfrm>
            <a:off x="3142177" y="1582692"/>
            <a:ext cx="1959989" cy="266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VET KNJIGE | PESMI O ŽIVALIH 2 S CD">
            <a:extLst>
              <a:ext uri="{FF2B5EF4-FFF2-40B4-BE49-F238E27FC236}">
                <a16:creationId xmlns:a16="http://schemas.microsoft.com/office/drawing/2014/main" id="{67B4874A-1958-44A7-A25B-6B1A4AF12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0" t="6001" r="2121" b="66215"/>
          <a:stretch/>
        </p:blipFill>
        <p:spPr bwMode="auto">
          <a:xfrm>
            <a:off x="5508103" y="2209679"/>
            <a:ext cx="3184585" cy="126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Kako poimenovati muce: izberite ime hišnega ljubljenčka">
            <a:extLst>
              <a:ext uri="{FF2B5EF4-FFF2-40B4-BE49-F238E27FC236}">
                <a16:creationId xmlns:a16="http://schemas.microsoft.com/office/drawing/2014/main" id="{C8FF0B45-82D1-4391-B74E-4419A45AF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072" y="3717032"/>
            <a:ext cx="1847850" cy="24765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Vse več učencev se šola doma, znati jim je treba bistveno manj ...">
            <a:extLst>
              <a:ext uri="{FF2B5EF4-FFF2-40B4-BE49-F238E27FC236}">
                <a16:creationId xmlns:a16="http://schemas.microsoft.com/office/drawing/2014/main" id="{BD955F5C-C043-43BD-82F6-499049164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17298"/>
          <a:stretch/>
        </p:blipFill>
        <p:spPr bwMode="auto">
          <a:xfrm>
            <a:off x="3538106" y="4492327"/>
            <a:ext cx="2067787" cy="188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frizerka XS_krog za stran_z nogami - UnijaXS">
            <a:extLst>
              <a:ext uri="{FF2B5EF4-FFF2-40B4-BE49-F238E27FC236}">
                <a16:creationId xmlns:a16="http://schemas.microsoft.com/office/drawing/2014/main" id="{C03B4E60-5B63-40B7-82D6-4BFC40B19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2" y="4236973"/>
            <a:ext cx="1990725" cy="22955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Biljka Orhideja Phalaenopsis u keramičkoj tegli 9 cm - Akcija ...">
            <a:extLst>
              <a:ext uri="{FF2B5EF4-FFF2-40B4-BE49-F238E27FC236}">
                <a16:creationId xmlns:a16="http://schemas.microsoft.com/office/drawing/2014/main" id="{F7C1FE76-60EC-4FE5-B43F-E4B98058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9" y="1541534"/>
            <a:ext cx="176212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6BF7CEC9-FAC4-475E-A961-4B41023EEF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39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22"/>
    </mc:Choice>
    <mc:Fallback xmlns="">
      <p:transition spd="slow" advTm="97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D06FA6B-4667-4520-81CE-984D7B55EC9D}"/>
              </a:ext>
            </a:extLst>
          </p:cNvPr>
          <p:cNvSpPr txBox="1"/>
          <p:nvPr/>
        </p:nvSpPr>
        <p:spPr>
          <a:xfrm>
            <a:off x="791580" y="298284"/>
            <a:ext cx="75608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Arial Black" panose="020B0A04020102020204" pitchFamily="34" charset="0"/>
              </a:rPr>
              <a:t>Kaj lahko določimo samostalnikom?</a:t>
            </a:r>
          </a:p>
          <a:p>
            <a:endParaRPr lang="sl-SI" sz="2400" dirty="0">
              <a:latin typeface="Arial Black" panose="020B0A04020102020204" pitchFamily="34" charset="0"/>
            </a:endParaRPr>
          </a:p>
          <a:p>
            <a:r>
              <a:rPr lang="sl-SI" dirty="0"/>
              <a:t> 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6494B18-895A-4625-9118-E705E04A143E}"/>
              </a:ext>
            </a:extLst>
          </p:cNvPr>
          <p:cNvSpPr/>
          <p:nvPr/>
        </p:nvSpPr>
        <p:spPr>
          <a:xfrm>
            <a:off x="3508628" y="759949"/>
            <a:ext cx="16946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>
                <a:solidFill>
                  <a:srgbClr val="CC0066"/>
                </a:solidFill>
                <a:latin typeface="Arial Black" panose="020B0A04020102020204" pitchFamily="34" charset="0"/>
              </a:rPr>
              <a:t>SPOL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C2B434-7DF9-401A-B43E-BFEA55D8EC0B}"/>
              </a:ext>
            </a:extLst>
          </p:cNvPr>
          <p:cNvSpPr txBox="1"/>
          <p:nvPr/>
        </p:nvSpPr>
        <p:spPr>
          <a:xfrm>
            <a:off x="1619672" y="1373668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MOŠKI SPOL – TISTI</a:t>
            </a:r>
          </a:p>
          <a:p>
            <a:pPr algn="ctr"/>
            <a:r>
              <a:rPr lang="sl-SI" sz="2800" dirty="0">
                <a:latin typeface="Arial Black" panose="020B0A04020102020204" pitchFamily="34" charset="0"/>
              </a:rPr>
              <a:t>m. sp.</a:t>
            </a:r>
          </a:p>
        </p:txBody>
      </p:sp>
      <p:pic>
        <p:nvPicPr>
          <p:cNvPr id="6146" name="Picture 2" descr="Pustni Kostum Zapornik">
            <a:extLst>
              <a:ext uri="{FF2B5EF4-FFF2-40B4-BE49-F238E27FC236}">
                <a16:creationId xmlns:a16="http://schemas.microsoft.com/office/drawing/2014/main" id="{CF81C62F-0FEC-473F-AEE8-9D98B04AE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9" r="29354"/>
          <a:stretch/>
        </p:blipFill>
        <p:spPr bwMode="auto">
          <a:xfrm>
            <a:off x="899592" y="2492896"/>
            <a:ext cx="1192680" cy="312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ajki - Wikipedija, prosta enciklopedija">
            <a:extLst>
              <a:ext uri="{FF2B5EF4-FFF2-40B4-BE49-F238E27FC236}">
                <a16:creationId xmlns:a16="http://schemas.microsoft.com/office/drawing/2014/main" id="{7B4BE962-F348-408F-A2C1-09E060443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64873"/>
            <a:ext cx="1297744" cy="189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issing Emoticons. Male Emoticon Kissing A Female Emoticon ...">
            <a:extLst>
              <a:ext uri="{FF2B5EF4-FFF2-40B4-BE49-F238E27FC236}">
                <a16:creationId xmlns:a16="http://schemas.microsoft.com/office/drawing/2014/main" id="{0FC2691E-2A80-4C13-9A7C-C0070BA9F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990" y="2529995"/>
            <a:ext cx="2466020" cy="16863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vto Jolly - Odkup, prodaja, najem in financiranje vozil">
            <a:extLst>
              <a:ext uri="{FF2B5EF4-FFF2-40B4-BE49-F238E27FC236}">
                <a16:creationId xmlns:a16="http://schemas.microsoft.com/office/drawing/2014/main" id="{4B55212A-0219-444B-AEBC-271211B49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896" y="4734131"/>
            <a:ext cx="2582416" cy="11550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Navadni mali zvonček Fotke, Slike">
            <a:extLst>
              <a:ext uri="{FF2B5EF4-FFF2-40B4-BE49-F238E27FC236}">
                <a16:creationId xmlns:a16="http://schemas.microsoft.com/office/drawing/2014/main" id="{D7FD56EE-781C-4848-9588-C162017DA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32" y="4359579"/>
            <a:ext cx="1388280" cy="207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id="{51497D44-D773-4C71-867E-FB9F14A290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172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24"/>
    </mc:Choice>
    <mc:Fallback xmlns="">
      <p:transition spd="slow" advTm="93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6187012-3F25-45CB-A39E-AD46FD361075}"/>
              </a:ext>
            </a:extLst>
          </p:cNvPr>
          <p:cNvSpPr txBox="1"/>
          <p:nvPr/>
        </p:nvSpPr>
        <p:spPr>
          <a:xfrm>
            <a:off x="971600" y="1916832"/>
            <a:ext cx="72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/>
              <a:t>ZAPORNIKU NE PUSTIJO VOZITI AVTOMOBILA.</a:t>
            </a:r>
          </a:p>
        </p:txBody>
      </p:sp>
      <p:pic>
        <p:nvPicPr>
          <p:cNvPr id="3" name="Picture 2" descr="Pustni Kostum Zapornik">
            <a:extLst>
              <a:ext uri="{FF2B5EF4-FFF2-40B4-BE49-F238E27FC236}">
                <a16:creationId xmlns:a16="http://schemas.microsoft.com/office/drawing/2014/main" id="{A0095641-2B7E-4343-A76B-646F91804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9" r="29354"/>
          <a:stretch/>
        </p:blipFill>
        <p:spPr bwMode="auto">
          <a:xfrm>
            <a:off x="879316" y="3068960"/>
            <a:ext cx="1192680" cy="312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Avto Jolly - Odkup, prodaja, najem in financiranje vozil">
            <a:extLst>
              <a:ext uri="{FF2B5EF4-FFF2-40B4-BE49-F238E27FC236}">
                <a16:creationId xmlns:a16="http://schemas.microsoft.com/office/drawing/2014/main" id="{915028B1-246C-4BDD-A073-E67915A4B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34" y="4149080"/>
            <a:ext cx="3890478" cy="17400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9B6BBA63-ACD8-4612-BD94-35E9B30736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64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34"/>
    </mc:Choice>
    <mc:Fallback xmlns="">
      <p:transition spd="slow" advTm="86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C2B434-7DF9-401A-B43E-BFEA55D8EC0B}"/>
              </a:ext>
            </a:extLst>
          </p:cNvPr>
          <p:cNvSpPr txBox="1"/>
          <p:nvPr/>
        </p:nvSpPr>
        <p:spPr>
          <a:xfrm>
            <a:off x="1619672" y="476672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ŽENSKI SPOL – TISTA</a:t>
            </a:r>
          </a:p>
          <a:p>
            <a:pPr algn="ctr"/>
            <a:r>
              <a:rPr lang="sl-SI" sz="2800" dirty="0">
                <a:latin typeface="Arial Black" panose="020B0A04020102020204" pitchFamily="34" charset="0"/>
              </a:rPr>
              <a:t>ž. sp.</a:t>
            </a:r>
          </a:p>
        </p:txBody>
      </p:sp>
      <p:pic>
        <p:nvPicPr>
          <p:cNvPr id="7170" name="Picture 2" descr="Velika sinica by Tadej Trstenjak (@trco) | Galerija - Slo-Foto.net">
            <a:extLst>
              <a:ext uri="{FF2B5EF4-FFF2-40B4-BE49-F238E27FC236}">
                <a16:creationId xmlns:a16="http://schemas.microsoft.com/office/drawing/2014/main" id="{0ABC9BB2-5F6B-4014-90E2-F18571C93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09"/>
          <a:stretch/>
        </p:blipFill>
        <p:spPr bwMode="auto">
          <a:xfrm>
            <a:off x="805727" y="2091905"/>
            <a:ext cx="2029767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avarska presta, 100 g">
            <a:extLst>
              <a:ext uri="{FF2B5EF4-FFF2-40B4-BE49-F238E27FC236}">
                <a16:creationId xmlns:a16="http://schemas.microsoft.com/office/drawing/2014/main" id="{469442B7-3590-43C6-B518-184A3EB46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508" y="1375822"/>
            <a:ext cx="2479850" cy="24964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Šivilja in škarjice - Wikipedija, prosta enciklopedija">
            <a:extLst>
              <a:ext uri="{FF2B5EF4-FFF2-40B4-BE49-F238E27FC236}">
                <a16:creationId xmlns:a16="http://schemas.microsoft.com/office/drawing/2014/main" id="{13BBED81-206C-4387-A8D3-49EAF1155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8"/>
          <a:stretch/>
        </p:blipFill>
        <p:spPr bwMode="auto">
          <a:xfrm>
            <a:off x="4928340" y="4089878"/>
            <a:ext cx="2448272" cy="242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obil sem koronavirus, kaj lahko pričakujem #video - siol.net">
            <a:extLst>
              <a:ext uri="{FF2B5EF4-FFF2-40B4-BE49-F238E27FC236}">
                <a16:creationId xmlns:a16="http://schemas.microsoft.com/office/drawing/2014/main" id="{1D394E68-CB95-4985-A870-6B39E929D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96" y="4398875"/>
            <a:ext cx="3322644" cy="17799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oža vrtnica ROZA odprta 121855">
            <a:extLst>
              <a:ext uri="{FF2B5EF4-FFF2-40B4-BE49-F238E27FC236}">
                <a16:creationId xmlns:a16="http://schemas.microsoft.com/office/drawing/2014/main" id="{A6DA660E-2CA3-4DBA-997A-96A762ABC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60" y="1375822"/>
            <a:ext cx="2732604" cy="19310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F5A7FDFE-7AF5-41CF-8557-97B672F0F3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46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29"/>
    </mc:Choice>
    <mc:Fallback xmlns="">
      <p:transition spd="slow" advTm="63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11E6167-87B0-4584-B628-7EDA40C84EAD}"/>
              </a:ext>
            </a:extLst>
          </p:cNvPr>
          <p:cNvSpPr txBox="1"/>
          <p:nvPr/>
        </p:nvSpPr>
        <p:spPr>
          <a:xfrm>
            <a:off x="287524" y="2100903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/>
              <a:t>SINICI SO PONUDILI DROBTINICE PRESTE.</a:t>
            </a:r>
          </a:p>
        </p:txBody>
      </p:sp>
      <p:pic>
        <p:nvPicPr>
          <p:cNvPr id="3" name="Picture 2" descr="Velika sinica by Tadej Trstenjak (@trco) | Galerija - Slo-Foto.net">
            <a:extLst>
              <a:ext uri="{FF2B5EF4-FFF2-40B4-BE49-F238E27FC236}">
                <a16:creationId xmlns:a16="http://schemas.microsoft.com/office/drawing/2014/main" id="{6D9377E9-A5A8-4426-92EA-68E15CF7C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09"/>
          <a:stretch/>
        </p:blipFill>
        <p:spPr bwMode="auto">
          <a:xfrm>
            <a:off x="287524" y="3177609"/>
            <a:ext cx="2730935" cy="234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avarska presta, 100 g">
            <a:extLst>
              <a:ext uri="{FF2B5EF4-FFF2-40B4-BE49-F238E27FC236}">
                <a16:creationId xmlns:a16="http://schemas.microsoft.com/office/drawing/2014/main" id="{BEE37E64-538B-4035-91E9-D0459DE48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77609"/>
            <a:ext cx="2911898" cy="29314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Un rico almuerzo para los Taringueros - Recetas y cocina en Taringa!">
            <a:extLst>
              <a:ext uri="{FF2B5EF4-FFF2-40B4-BE49-F238E27FC236}">
                <a16:creationId xmlns:a16="http://schemas.microsoft.com/office/drawing/2014/main" id="{67D7B074-9B88-49BC-A9C8-04EE3F3EA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3250"/>
            <a:ext cx="2493821" cy="18454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0D9914B8-6289-41B6-BE2B-44CE2C58E1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32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76"/>
    </mc:Choice>
    <mc:Fallback xmlns="">
      <p:transition spd="slow" advTm="75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6|3.3|2.1|3.6|3.3|3.1|3.6|3.3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|9.7|22.6|9|9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2.4|6.6|5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0.9|12.8|1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8.2|1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3|3.1|2.8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|2.6|3.1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8|9.5|6.4|6.6|9.3|7|7.7|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6|8.9|18.6|10.8|8.7|14.1|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1.2|9.2|9.2|12|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9.2|6.2|6.3|11.6|1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ški">
  <a:themeElements>
    <a:clrScheme name="Nebeški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Nebešk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šk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170</Words>
  <Application>Microsoft Office PowerPoint</Application>
  <PresentationFormat>Diaprojekcija na zaslonu (4:3)</PresentationFormat>
  <Paragraphs>51</Paragraphs>
  <Slides>15</Slides>
  <Notes>0</Notes>
  <HiddenSlides>0</HiddenSlides>
  <MMClips>15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Nebeški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Helena Nosan</dc:creator>
  <cp:lastModifiedBy>OŠ Pivka</cp:lastModifiedBy>
  <cp:revision>18</cp:revision>
  <dcterms:created xsi:type="dcterms:W3CDTF">2020-04-17T18:41:06Z</dcterms:created>
  <dcterms:modified xsi:type="dcterms:W3CDTF">2020-05-17T09:22:02Z</dcterms:modified>
</cp:coreProperties>
</file>