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260" r:id="rId7"/>
    <p:sldId id="265" r:id="rId8"/>
    <p:sldId id="261" r:id="rId9"/>
    <p:sldId id="266" r:id="rId10"/>
    <p:sldId id="262" r:id="rId11"/>
    <p:sldId id="267" r:id="rId12"/>
    <p:sldId id="263" r:id="rId13"/>
    <p:sldId id="264" r:id="rId14"/>
    <p:sldId id="268" r:id="rId15"/>
    <p:sldId id="270" r:id="rId16"/>
    <p:sldId id="269"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3" name="Pravokotni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avokotni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avokotni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avokotni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avokotni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jeni pravokotni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jeni pravokotni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avokotni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sl-SI" smtClean="0"/>
              <a:t>Uredite slog naslova matrice</a:t>
            </a:r>
            <a:endParaRPr kumimoji="0" lang="en-US"/>
          </a:p>
        </p:txBody>
      </p:sp>
      <p:sp>
        <p:nvSpPr>
          <p:cNvPr id="9" name="Podnaslov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a:xfrm>
            <a:off x="6705600" y="4206240"/>
            <a:ext cx="960120" cy="457200"/>
          </a:xfrm>
        </p:spPr>
        <p:txBody>
          <a:bodyPr/>
          <a:lstStyle/>
          <a:p>
            <a:fld id="{1F01C345-686D-42F4-8CE2-1EB026D9FFC7}" type="datetimeFigureOut">
              <a:rPr lang="sl-SI" smtClean="0"/>
              <a:t>24. 05. 2020</a:t>
            </a:fld>
            <a:endParaRPr lang="sl-SI"/>
          </a:p>
        </p:txBody>
      </p:sp>
      <p:sp>
        <p:nvSpPr>
          <p:cNvPr id="17" name="Ograda noge 16"/>
          <p:cNvSpPr>
            <a:spLocks noGrp="1"/>
          </p:cNvSpPr>
          <p:nvPr>
            <p:ph type="ftr" sz="quarter" idx="11"/>
          </p:nvPr>
        </p:nvSpPr>
        <p:spPr>
          <a:xfrm>
            <a:off x="5410200" y="4205288"/>
            <a:ext cx="1295400" cy="457200"/>
          </a:xfrm>
        </p:spPr>
        <p:txBody>
          <a:bodyPr/>
          <a:lstStyle/>
          <a:p>
            <a:endParaRPr lang="sl-SI"/>
          </a:p>
        </p:txBody>
      </p:sp>
      <p:sp>
        <p:nvSpPr>
          <p:cNvPr id="29" name="Ograda številke diapoz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A1C718-4A82-47A3-8F0A-B79962C07B40}"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1143000"/>
            <a:ext cx="1905000" cy="5486400"/>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1143000"/>
            <a:ext cx="6248400" cy="5486400"/>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p:txBody>
          <a:bodyPr/>
          <a:lstStyle/>
          <a:p>
            <a:fld id="{1F01C345-686D-42F4-8CE2-1EB026D9FFC7}" type="datetimeFigureOut">
              <a:rPr lang="sl-SI" smtClean="0"/>
              <a:t>24. 05. 2020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F01C345-686D-42F4-8CE2-1EB026D9FFC7}" type="datetimeFigureOut">
              <a:rPr lang="sl-SI" smtClean="0"/>
              <a:t>24. 05. 2020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381000" y="1143000"/>
            <a:ext cx="8382000" cy="1069848"/>
          </a:xfrm>
        </p:spPr>
        <p:txBody>
          <a:bodyPr anchor="ctr"/>
          <a:lstStyle>
            <a:lvl1pPr>
              <a:defRPr sz="4000" b="0" i="0" cap="none"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4" name="Ograda besedila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5" name="Ograda vsebin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6" name="Ograda datuma 25"/>
          <p:cNvSpPr>
            <a:spLocks noGrp="1"/>
          </p:cNvSpPr>
          <p:nvPr>
            <p:ph type="dt" sz="half" idx="10"/>
          </p:nvPr>
        </p:nvSpPr>
        <p:spPr/>
        <p:txBody>
          <a:bodyPr rtlCol="0"/>
          <a:lstStyle/>
          <a:p>
            <a:fld id="{1F01C345-686D-42F4-8CE2-1EB026D9FFC7}" type="datetimeFigureOut">
              <a:rPr lang="sl-SI" smtClean="0"/>
              <a:t>24. 05. 2020</a:t>
            </a:fld>
            <a:endParaRPr lang="sl-SI"/>
          </a:p>
        </p:txBody>
      </p:sp>
      <p:sp>
        <p:nvSpPr>
          <p:cNvPr id="27" name="Ograda številke diapozitiva 26"/>
          <p:cNvSpPr>
            <a:spLocks noGrp="1"/>
          </p:cNvSpPr>
          <p:nvPr>
            <p:ph type="sldNum" sz="quarter" idx="11"/>
          </p:nvPr>
        </p:nvSpPr>
        <p:spPr/>
        <p:txBody>
          <a:bodyPr rtlCol="0"/>
          <a:lstStyle/>
          <a:p>
            <a:fld id="{38A1C718-4A82-47A3-8F0A-B79962C07B40}" type="slidenum">
              <a:rPr lang="sl-SI" smtClean="0"/>
              <a:t>‹#›</a:t>
            </a:fld>
            <a:endParaRPr lang="sl-SI"/>
          </a:p>
        </p:txBody>
      </p:sp>
      <p:sp>
        <p:nvSpPr>
          <p:cNvPr id="28" name="Ograda noge 27"/>
          <p:cNvSpPr>
            <a:spLocks noGrp="1"/>
          </p:cNvSpPr>
          <p:nvPr>
            <p:ph type="ftr" sz="quarter" idx="12"/>
          </p:nvPr>
        </p:nvSpPr>
        <p:spPr/>
        <p:txBody>
          <a:bodyPr rtlCol="0"/>
          <a:lstStyle/>
          <a:p>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sl-SI" smtClean="0"/>
              <a:t>Uredite slog naslova matrice</a:t>
            </a:r>
            <a:endParaRPr kumimoji="0" lang="en-US"/>
          </a:p>
        </p:txBody>
      </p:sp>
      <p:sp>
        <p:nvSpPr>
          <p:cNvPr id="3" name="Ograda datuma 2"/>
          <p:cNvSpPr>
            <a:spLocks noGrp="1"/>
          </p:cNvSpPr>
          <p:nvPr>
            <p:ph type="dt" sz="half" idx="10"/>
          </p:nvPr>
        </p:nvSpPr>
        <p:spPr>
          <a:xfrm>
            <a:off x="6583680" y="612648"/>
            <a:ext cx="957264" cy="457200"/>
          </a:xfrm>
        </p:spPr>
        <p:txBody>
          <a:bodyPr/>
          <a:lstStyle/>
          <a:p>
            <a:fld id="{1F01C345-686D-42F4-8CE2-1EB026D9FFC7}" type="datetimeFigureOut">
              <a:rPr lang="sl-SI" smtClean="0"/>
              <a:t>24. 05. 2020</a:t>
            </a:fld>
            <a:endParaRPr lang="sl-SI"/>
          </a:p>
        </p:txBody>
      </p:sp>
      <p:sp>
        <p:nvSpPr>
          <p:cNvPr id="4" name="Ograda noge 3"/>
          <p:cNvSpPr>
            <a:spLocks noGrp="1"/>
          </p:cNvSpPr>
          <p:nvPr>
            <p:ph type="ftr" sz="quarter" idx="11"/>
          </p:nvPr>
        </p:nvSpPr>
        <p:spPr>
          <a:xfrm>
            <a:off x="5257800" y="612648"/>
            <a:ext cx="1325880" cy="457200"/>
          </a:xfrm>
        </p:spPr>
        <p:txBody>
          <a:bodyPr/>
          <a:lstStyle/>
          <a:p>
            <a:endParaRPr lang="sl-SI"/>
          </a:p>
        </p:txBody>
      </p:sp>
      <p:sp>
        <p:nvSpPr>
          <p:cNvPr id="5" name="Ograda številke diapozitiva 4"/>
          <p:cNvSpPr>
            <a:spLocks noGrp="1"/>
          </p:cNvSpPr>
          <p:nvPr>
            <p:ph type="sldNum" sz="quarter" idx="12"/>
          </p:nvPr>
        </p:nvSpPr>
        <p:spPr>
          <a:xfrm>
            <a:off x="8174736" y="2272"/>
            <a:ext cx="762000" cy="365760"/>
          </a:xfrm>
        </p:spPr>
        <p:txBody>
          <a:bodyPr/>
          <a:lstStyle/>
          <a:p>
            <a:fld id="{38A1C718-4A82-47A3-8F0A-B79962C07B40}"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F01C345-686D-42F4-8CE2-1EB026D9FFC7}" type="datetimeFigureOut">
              <a:rPr lang="sl-SI" smtClean="0"/>
              <a:t>24. 05. 2020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353496" y="1101970"/>
            <a:ext cx="3383280" cy="877824"/>
          </a:xfrm>
        </p:spPr>
        <p:txBody>
          <a:bodyPr anchor="b"/>
          <a:lstStyle>
            <a:lvl1pPr algn="l">
              <a:buNone/>
              <a:defRPr sz="1800" b="1"/>
            </a:lvl1pPr>
          </a:lstStyle>
          <a:p>
            <a:r>
              <a:rPr kumimoji="0" lang="sl-SI" smtClean="0"/>
              <a:t>Uredite slog naslova matrice</a:t>
            </a:r>
            <a:endParaRPr kumimoji="0" lang="en-US"/>
          </a:p>
        </p:txBody>
      </p:sp>
      <p:sp>
        <p:nvSpPr>
          <p:cNvPr id="3" name="Ograda besedila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4" name="Ograda vsebin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F01C345-686D-42F4-8CE2-1EB026D9FFC7}" type="datetimeFigureOut">
              <a:rPr lang="sl-SI" smtClean="0"/>
              <a:t>24. 05. 2020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Uredite sloge besedila matrice</a:t>
            </a:r>
          </a:p>
        </p:txBody>
      </p:sp>
      <p:sp>
        <p:nvSpPr>
          <p:cNvPr id="5" name="Ograda datuma 4"/>
          <p:cNvSpPr>
            <a:spLocks noGrp="1"/>
          </p:cNvSpPr>
          <p:nvPr>
            <p:ph type="dt" sz="half" idx="10"/>
          </p:nvPr>
        </p:nvSpPr>
        <p:spPr/>
        <p:txBody>
          <a:bodyPr/>
          <a:lstStyle/>
          <a:p>
            <a:fld id="{1F01C345-686D-42F4-8CE2-1EB026D9FFC7}" type="datetimeFigureOut">
              <a:rPr lang="sl-SI" smtClean="0"/>
              <a:t>24. 05. 2020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avokotni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avokotni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avokotni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avokotni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otni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jeni pravokotni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jeni pravokotni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avokotni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avokotni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avokotni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avokotni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avokotni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avokotni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grada naslova 21"/>
          <p:cNvSpPr>
            <a:spLocks noGrp="1"/>
          </p:cNvSpPr>
          <p:nvPr>
            <p:ph type="title"/>
          </p:nvPr>
        </p:nvSpPr>
        <p:spPr>
          <a:xfrm>
            <a:off x="457200" y="1143000"/>
            <a:ext cx="8229600" cy="1066800"/>
          </a:xfrm>
          <a:prstGeom prst="rect">
            <a:avLst/>
          </a:prstGeom>
        </p:spPr>
        <p:txBody>
          <a:bodyPr vert="horz" anchor="ctr">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01C345-686D-42F4-8CE2-1EB026D9FFC7}" type="datetimeFigureOut">
              <a:rPr lang="sl-SI" smtClean="0"/>
              <a:t>24. 05. 2020</a:t>
            </a:fld>
            <a:endParaRPr lang="sl-SI"/>
          </a:p>
        </p:txBody>
      </p:sp>
      <p:sp>
        <p:nvSpPr>
          <p:cNvPr id="3" name="Ograda no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sl-SI"/>
          </a:p>
        </p:txBody>
      </p:sp>
      <p:sp>
        <p:nvSpPr>
          <p:cNvPr id="23" name="Ograda številke diapoz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A1C718-4A82-47A3-8F0A-B79962C07B40}"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PLATNENA VEZAVA</a:t>
            </a: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400983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TKANJE		</a:t>
            </a:r>
            <a:endParaRPr lang="sl-SI" dirty="0"/>
          </a:p>
        </p:txBody>
      </p:sp>
      <p:sp>
        <p:nvSpPr>
          <p:cNvPr id="3" name="Ograda vsebine 2"/>
          <p:cNvSpPr>
            <a:spLocks noGrp="1"/>
          </p:cNvSpPr>
          <p:nvPr>
            <p:ph idx="1"/>
          </p:nvPr>
        </p:nvSpPr>
        <p:spPr/>
        <p:txBody>
          <a:bodyPr/>
          <a:lstStyle/>
          <a:p>
            <a:r>
              <a:rPr lang="sl-SI" dirty="0" smtClean="0"/>
              <a:t>Sedaj, ko imaš narejeno osnovo in izdelan votek, lahko pričneš s PLATNENO VEZAVO.</a:t>
            </a:r>
          </a:p>
          <a:p>
            <a:r>
              <a:rPr lang="sl-SI" dirty="0" smtClean="0"/>
              <a:t>Platnena vezava je najenostavnejša od vseh, vendar če boš imel težave, prosi za pomoč starše.</a:t>
            </a:r>
          </a:p>
          <a:p>
            <a:r>
              <a:rPr lang="sl-SI" dirty="0" smtClean="0"/>
              <a:t>Najlažje ti bo šlo, če boš osnovo na vrhu prilepil/a z lepilnim trakom v zvezek ali na mizo, tako kot kaže slika 5. </a:t>
            </a:r>
            <a:endParaRPr lang="sl-SI" dirty="0"/>
          </a:p>
        </p:txBody>
      </p:sp>
    </p:spTree>
    <p:extLst>
      <p:ext uri="{BB962C8B-B14F-4D97-AF65-F5344CB8AC3E}">
        <p14:creationId xmlns:p14="http://schemas.microsoft.com/office/powerpoint/2010/main" val="110111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80"/>
          <a:stretch/>
        </p:blipFill>
        <p:spPr>
          <a:xfrm rot="5400000">
            <a:off x="1972933" y="1707587"/>
            <a:ext cx="5346020" cy="4324350"/>
          </a:xfrm>
        </p:spPr>
      </p:pic>
    </p:spTree>
    <p:extLst>
      <p:ext uri="{BB962C8B-B14F-4D97-AF65-F5344CB8AC3E}">
        <p14:creationId xmlns:p14="http://schemas.microsoft.com/office/powerpoint/2010/main" val="94177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PA ZAČNIMO…</a:t>
            </a:r>
            <a:endParaRPr lang="sl-SI" dirty="0"/>
          </a:p>
        </p:txBody>
      </p:sp>
      <p:sp>
        <p:nvSpPr>
          <p:cNvPr id="3" name="Ograda vsebine 2"/>
          <p:cNvSpPr>
            <a:spLocks noGrp="1"/>
          </p:cNvSpPr>
          <p:nvPr>
            <p:ph idx="1"/>
          </p:nvPr>
        </p:nvSpPr>
        <p:spPr/>
        <p:txBody>
          <a:bodyPr>
            <a:normAutofit fontScale="92500"/>
          </a:bodyPr>
          <a:lstStyle/>
          <a:p>
            <a:r>
              <a:rPr lang="sl-SI" dirty="0" smtClean="0"/>
              <a:t>Morda si to že kdaj počel/a, zato ti bo hitro jasno.</a:t>
            </a:r>
          </a:p>
          <a:p>
            <a:r>
              <a:rPr lang="sl-SI" dirty="0" smtClean="0"/>
              <a:t>Platnena vezava temelji na tem, da se votek skozi osnovo prepleta tako, da ga vodiš nad, nato pod, spet nad, spet pod, nad, pod listki osnove in tako narediš enostaven vzorec. </a:t>
            </a:r>
          </a:p>
          <a:p>
            <a:r>
              <a:rPr lang="sl-SI" dirty="0" smtClean="0"/>
              <a:t>Z naslednjo „nitjo“ se moraš lotiti ravno obratno. Če si prej začel z nitjo nad osnovo, moraš sedaj začeti z nitjo pod osnovo.</a:t>
            </a:r>
          </a:p>
          <a:p>
            <a:endParaRPr lang="sl-SI" dirty="0"/>
          </a:p>
          <a:p>
            <a:r>
              <a:rPr lang="sl-SI" dirty="0" smtClean="0"/>
              <a:t>Kako se lotiti dela si poglej na naslednjih straneh.</a:t>
            </a:r>
          </a:p>
        </p:txBody>
      </p:sp>
    </p:spTree>
    <p:extLst>
      <p:ext uri="{BB962C8B-B14F-4D97-AF65-F5344CB8AC3E}">
        <p14:creationId xmlns:p14="http://schemas.microsoft.com/office/powerpoint/2010/main" val="414277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8" name="Ograda vsebine 7"/>
          <p:cNvPicPr>
            <a:picLocks noGrp="1" noChangeAspect="1"/>
          </p:cNvPicPr>
          <p:nvPr>
            <p:ph idx="1"/>
          </p:nvPr>
        </p:nvPicPr>
        <p:blipFill rotWithShape="1">
          <a:blip r:embed="rId2">
            <a:extLst>
              <a:ext uri="{28A0092B-C50C-407E-A947-70E740481C1C}">
                <a14:useLocalDpi xmlns:a14="http://schemas.microsoft.com/office/drawing/2010/main" val="0"/>
              </a:ext>
            </a:extLst>
          </a:blip>
          <a:srcRect t="5894" r="21354" b="3034"/>
          <a:stretch/>
        </p:blipFill>
        <p:spPr>
          <a:xfrm rot="5400000">
            <a:off x="478988" y="1590422"/>
            <a:ext cx="2016224" cy="1751080"/>
          </a:xfrm>
        </p:spPr>
      </p:pic>
      <p:grpSp>
        <p:nvGrpSpPr>
          <p:cNvPr id="13" name="Skupina 12"/>
          <p:cNvGrpSpPr/>
          <p:nvPr/>
        </p:nvGrpSpPr>
        <p:grpSpPr>
          <a:xfrm>
            <a:off x="611560" y="1439257"/>
            <a:ext cx="7990039" cy="4315883"/>
            <a:chOff x="0" y="410118"/>
            <a:chExt cx="7990039" cy="4315883"/>
          </a:xfrm>
        </p:grpSpPr>
        <p:grpSp>
          <p:nvGrpSpPr>
            <p:cNvPr id="12" name="Skupina 11"/>
            <p:cNvGrpSpPr/>
            <p:nvPr/>
          </p:nvGrpSpPr>
          <p:grpSpPr>
            <a:xfrm>
              <a:off x="0" y="442910"/>
              <a:ext cx="3825280" cy="4263213"/>
              <a:chOff x="0" y="442910"/>
              <a:chExt cx="3825280" cy="4263213"/>
            </a:xfrm>
          </p:grpSpPr>
          <p:pic>
            <p:nvPicPr>
              <p:cNvPr id="1034" name="Picture 10" descr="C:\Users\Alenka\Desktop\2019-20\platnena vezava\IMG_20200411_214525.jpg"/>
              <p:cNvPicPr>
                <a:picLocks noChangeAspect="1" noChangeArrowheads="1"/>
              </p:cNvPicPr>
              <p:nvPr/>
            </p:nvPicPr>
            <p:blipFill rotWithShape="1">
              <a:blip r:embed="rId3">
                <a:extLst>
                  <a:ext uri="{28A0092B-C50C-407E-A947-70E740481C1C}">
                    <a14:useLocalDpi xmlns:a14="http://schemas.microsoft.com/office/drawing/2010/main" val="0"/>
                  </a:ext>
                </a:extLst>
              </a:blip>
              <a:srcRect t="3572" r="16518"/>
              <a:stretch/>
            </p:blipFill>
            <p:spPr bwMode="auto">
              <a:xfrm rot="5400000">
                <a:off x="1914871" y="579759"/>
                <a:ext cx="2047258" cy="17735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p:cNvGrpSpPr/>
              <p:nvPr/>
            </p:nvGrpSpPr>
            <p:grpSpPr>
              <a:xfrm>
                <a:off x="0" y="2636913"/>
                <a:ext cx="3825280" cy="2069210"/>
                <a:chOff x="0" y="2636913"/>
                <a:chExt cx="3825280" cy="2069210"/>
              </a:xfrm>
            </p:grpSpPr>
            <p:pic>
              <p:nvPicPr>
                <p:cNvPr id="1037" name="Picture 13" descr="C:\Users\Alenka\Desktop\2019-20\platnena vezava\IMG_20200411_214547.jpg"/>
                <p:cNvPicPr>
                  <a:picLocks noChangeAspect="1" noChangeArrowheads="1"/>
                </p:cNvPicPr>
                <p:nvPr/>
              </p:nvPicPr>
              <p:blipFill rotWithShape="1">
                <a:blip r:embed="rId4">
                  <a:extLst>
                    <a:ext uri="{28A0092B-C50C-407E-A947-70E740481C1C}">
                      <a14:useLocalDpi xmlns:a14="http://schemas.microsoft.com/office/drawing/2010/main" val="0"/>
                    </a:ext>
                  </a:extLst>
                </a:blip>
                <a:srcRect l="5422" t="7143" r="15753" b="2041"/>
                <a:stretch/>
              </p:blipFill>
              <p:spPr bwMode="auto">
                <a:xfrm rot="5400000">
                  <a:off x="-138716" y="2775629"/>
                  <a:ext cx="2041120" cy="17636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Alenka\Desktop\2019-20\platnena vezava\IMG_20200411_214602.jpg"/>
                <p:cNvPicPr>
                  <a:picLocks noChangeAspect="1" noChangeArrowheads="1"/>
                </p:cNvPicPr>
                <p:nvPr/>
              </p:nvPicPr>
              <p:blipFill rotWithShape="1">
                <a:blip r:embed="rId5">
                  <a:extLst>
                    <a:ext uri="{28A0092B-C50C-407E-A947-70E740481C1C}">
                      <a14:useLocalDpi xmlns:a14="http://schemas.microsoft.com/office/drawing/2010/main" val="0"/>
                    </a:ext>
                  </a:extLst>
                </a:blip>
                <a:srcRect l="6760" t="12958" r="22831" b="5357"/>
                <a:stretch/>
              </p:blipFill>
              <p:spPr bwMode="auto">
                <a:xfrm rot="5400000">
                  <a:off x="1890442" y="2771285"/>
                  <a:ext cx="2069210" cy="18004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Skupina 9"/>
            <p:cNvGrpSpPr/>
            <p:nvPr/>
          </p:nvGrpSpPr>
          <p:grpSpPr>
            <a:xfrm>
              <a:off x="4139952" y="410118"/>
              <a:ext cx="3850087" cy="4315883"/>
              <a:chOff x="4139952" y="410118"/>
              <a:chExt cx="3850087" cy="4315883"/>
            </a:xfrm>
          </p:grpSpPr>
          <p:pic>
            <p:nvPicPr>
              <p:cNvPr id="1035" name="Picture 11" descr="C:\Users\Alenka\Desktop\2019-20\platnena vezava\IMG_20200411_214531.jpg"/>
              <p:cNvPicPr>
                <a:picLocks noChangeAspect="1" noChangeArrowheads="1"/>
              </p:cNvPicPr>
              <p:nvPr/>
            </p:nvPicPr>
            <p:blipFill rotWithShape="1">
              <a:blip r:embed="rId6">
                <a:extLst>
                  <a:ext uri="{28A0092B-C50C-407E-A947-70E740481C1C}">
                    <a14:useLocalDpi xmlns:a14="http://schemas.microsoft.com/office/drawing/2010/main" val="0"/>
                  </a:ext>
                </a:extLst>
              </a:blip>
              <a:srcRect t="8163" r="18049"/>
              <a:stretch/>
            </p:blipFill>
            <p:spPr bwMode="auto">
              <a:xfrm rot="5400000">
                <a:off x="3975934" y="597959"/>
                <a:ext cx="2056227" cy="17281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lenka\Desktop\2019-20\platnena vezava\IMG_20200411_214536.jpg"/>
              <p:cNvPicPr>
                <a:picLocks noChangeAspect="1" noChangeArrowheads="1"/>
              </p:cNvPicPr>
              <p:nvPr/>
            </p:nvPicPr>
            <p:blipFill rotWithShape="1">
              <a:blip r:embed="rId7">
                <a:extLst>
                  <a:ext uri="{28A0092B-C50C-407E-A947-70E740481C1C}">
                    <a14:useLocalDpi xmlns:a14="http://schemas.microsoft.com/office/drawing/2010/main" val="0"/>
                  </a:ext>
                </a:extLst>
              </a:blip>
              <a:srcRect l="3316" t="5357" r="16326"/>
              <a:stretch/>
            </p:blipFill>
            <p:spPr bwMode="auto">
              <a:xfrm rot="5400000">
                <a:off x="6031325" y="531454"/>
                <a:ext cx="2080050" cy="18373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p:cNvGrpSpPr/>
              <p:nvPr/>
            </p:nvGrpSpPr>
            <p:grpSpPr>
              <a:xfrm>
                <a:off x="4174892" y="2636912"/>
                <a:ext cx="3815147" cy="2089089"/>
                <a:chOff x="4174892" y="2636912"/>
                <a:chExt cx="3815147" cy="2089089"/>
              </a:xfrm>
            </p:grpSpPr>
            <p:pic>
              <p:nvPicPr>
                <p:cNvPr id="1039" name="Picture 15" descr="C:\Users\Alenka\Desktop\2019-20\platnena vezava\IMG_20200411_214621.jpg"/>
                <p:cNvPicPr>
                  <a:picLocks noChangeAspect="1" noChangeArrowheads="1"/>
                </p:cNvPicPr>
                <p:nvPr/>
              </p:nvPicPr>
              <p:blipFill rotWithShape="1">
                <a:blip r:embed="rId8">
                  <a:extLst>
                    <a:ext uri="{28A0092B-C50C-407E-A947-70E740481C1C}">
                      <a14:useLocalDpi xmlns:a14="http://schemas.microsoft.com/office/drawing/2010/main" val="0"/>
                    </a:ext>
                  </a:extLst>
                </a:blip>
                <a:srcRect l="9630" t="7909" r="12308" b="7397"/>
                <a:stretch/>
              </p:blipFill>
              <p:spPr bwMode="auto">
                <a:xfrm rot="5400000">
                  <a:off x="3981087" y="2838944"/>
                  <a:ext cx="2080862" cy="16932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Alenka\Desktop\2019-20\platnena vezava\IMG_20200411_214649.jpg"/>
                <p:cNvPicPr>
                  <a:picLocks noChangeAspect="1" noChangeArrowheads="1"/>
                </p:cNvPicPr>
                <p:nvPr/>
              </p:nvPicPr>
              <p:blipFill rotWithShape="1">
                <a:blip r:embed="rId9">
                  <a:extLst>
                    <a:ext uri="{28A0092B-C50C-407E-A947-70E740481C1C}">
                      <a14:useLocalDpi xmlns:a14="http://schemas.microsoft.com/office/drawing/2010/main" val="0"/>
                    </a:ext>
                  </a:extLst>
                </a:blip>
                <a:srcRect l="11734" t="12499" r="14830" b="4847"/>
                <a:stretch/>
              </p:blipFill>
              <p:spPr bwMode="auto">
                <a:xfrm rot="5400000">
                  <a:off x="6063751" y="2799714"/>
                  <a:ext cx="2089089" cy="1763486"/>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6277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C:\Users\Alenka\Desktop\2019-20\platnena vezava\IMG_20200411_2147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1694724" cy="22596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enka\Desktop\2019-20\platnena vezava\IMG_20200411_214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86204"/>
            <a:ext cx="1704258" cy="2272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enka\Desktop\2019-20\platnena vezava\IMG_20200411_2148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696144"/>
            <a:ext cx="1701552" cy="22687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enka\Desktop\2019-20\platnena vezava\IMG_20200411_2148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908872" y="978945"/>
            <a:ext cx="2262403" cy="1696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enka\Desktop\2019-20\platnena vezava\IMG_20200411_2148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892" y="686204"/>
            <a:ext cx="1704257" cy="22723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lenka\Desktop\2019-20\platnena vezava\IMG_20200411_214926.jpg"/>
          <p:cNvPicPr>
            <a:picLocks noChangeAspect="1" noChangeArrowheads="1"/>
          </p:cNvPicPr>
          <p:nvPr/>
        </p:nvPicPr>
        <p:blipFill rotWithShape="1">
          <a:blip r:embed="rId7">
            <a:extLst>
              <a:ext uri="{28A0092B-C50C-407E-A947-70E740481C1C}">
                <a14:useLocalDpi xmlns:a14="http://schemas.microsoft.com/office/drawing/2010/main" val="0"/>
              </a:ext>
            </a:extLst>
          </a:blip>
          <a:srcRect t="7238"/>
          <a:stretch/>
        </p:blipFill>
        <p:spPr bwMode="auto">
          <a:xfrm>
            <a:off x="1475656" y="3625447"/>
            <a:ext cx="1917576" cy="23717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lenka\Desktop\2019-20\platnena vezava\IMG_20200411_21513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613" y="3618315"/>
            <a:ext cx="1789483" cy="23859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lenka\Desktop\2019-20\platnena vezava\IMG_20200411_215852.jpg"/>
          <p:cNvPicPr>
            <a:picLocks noChangeAspect="1" noChangeArrowheads="1"/>
          </p:cNvPicPr>
          <p:nvPr/>
        </p:nvPicPr>
        <p:blipFill rotWithShape="1">
          <a:blip r:embed="rId9">
            <a:extLst>
              <a:ext uri="{28A0092B-C50C-407E-A947-70E740481C1C}">
                <a14:useLocalDpi xmlns:a14="http://schemas.microsoft.com/office/drawing/2010/main" val="0"/>
              </a:ext>
            </a:extLst>
          </a:blip>
          <a:srcRect b="8711"/>
          <a:stretch/>
        </p:blipFill>
        <p:spPr bwMode="auto">
          <a:xfrm>
            <a:off x="5749004" y="3599790"/>
            <a:ext cx="1960227" cy="238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4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POZOR:</a:t>
            </a:r>
            <a:endParaRPr lang="sl-SI" dirty="0"/>
          </a:p>
        </p:txBody>
      </p:sp>
      <p:sp>
        <p:nvSpPr>
          <p:cNvPr id="3" name="Označba mesta vsebine 2"/>
          <p:cNvSpPr>
            <a:spLocks noGrp="1"/>
          </p:cNvSpPr>
          <p:nvPr>
            <p:ph idx="1"/>
          </p:nvPr>
        </p:nvSpPr>
        <p:spPr/>
        <p:txBody>
          <a:bodyPr/>
          <a:lstStyle/>
          <a:p>
            <a:r>
              <a:rPr lang="sl-SI" dirty="0" smtClean="0"/>
              <a:t>Pri delu bodi zelo natančen in pazi, da se ti OSNOVA ne zatrga.</a:t>
            </a:r>
          </a:p>
          <a:p>
            <a:r>
              <a:rPr lang="sl-SI" dirty="0" smtClean="0"/>
              <a:t>Papir se ti bo raztrgal, če boš z njim delal preveč grobo.</a:t>
            </a:r>
          </a:p>
          <a:p>
            <a:r>
              <a:rPr lang="sl-SI" dirty="0" smtClean="0"/>
              <a:t>Potem boš moral vse od začetka.</a:t>
            </a:r>
            <a:endParaRPr lang="sl-SI" dirty="0"/>
          </a:p>
        </p:txBody>
      </p:sp>
    </p:spTree>
    <p:extLst>
      <p:ext uri="{BB962C8B-B14F-4D97-AF65-F5344CB8AC3E}">
        <p14:creationId xmlns:p14="http://schemas.microsoft.com/office/powerpoint/2010/main" val="50645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ZAPIS V ZVEZEK</a:t>
            </a:r>
            <a:endParaRPr lang="sl-SI" dirty="0"/>
          </a:p>
        </p:txBody>
      </p:sp>
      <p:sp>
        <p:nvSpPr>
          <p:cNvPr id="3" name="Ograda vsebine 2"/>
          <p:cNvSpPr>
            <a:spLocks noGrp="1"/>
          </p:cNvSpPr>
          <p:nvPr>
            <p:ph idx="1"/>
          </p:nvPr>
        </p:nvSpPr>
        <p:spPr/>
        <p:txBody>
          <a:bodyPr/>
          <a:lstStyle/>
          <a:p>
            <a:r>
              <a:rPr lang="sl-SI" dirty="0" smtClean="0"/>
              <a:t>Z rdečo naredi naslov PLATNENA VEZAVA in na desno stran zapiši datum.</a:t>
            </a:r>
          </a:p>
          <a:p>
            <a:endParaRPr lang="sl-SI" dirty="0"/>
          </a:p>
          <a:p>
            <a:r>
              <a:rPr lang="sl-SI" dirty="0" smtClean="0"/>
              <a:t>Pod naslov z lepilnim trakom prilepi svoj izdelek.</a:t>
            </a:r>
          </a:p>
          <a:p>
            <a:endParaRPr lang="sl-SI" dirty="0"/>
          </a:p>
          <a:p>
            <a:r>
              <a:rPr lang="sl-SI" dirty="0" smtClean="0"/>
              <a:t>Pod izdelek zapiši, kako ti je šlo delo od rok in kakšne težave si imel/a.</a:t>
            </a:r>
          </a:p>
        </p:txBody>
      </p:sp>
    </p:spTree>
    <p:extLst>
      <p:ext uri="{BB962C8B-B14F-4D97-AF65-F5344CB8AC3E}">
        <p14:creationId xmlns:p14="http://schemas.microsoft.com/office/powerpoint/2010/main" val="32793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TKANINA</a:t>
            </a:r>
            <a:endParaRPr lang="sl-SI" dirty="0"/>
          </a:p>
        </p:txBody>
      </p:sp>
      <p:sp>
        <p:nvSpPr>
          <p:cNvPr id="3" name="Ograda vsebine 2"/>
          <p:cNvSpPr>
            <a:spLocks noGrp="1"/>
          </p:cNvSpPr>
          <p:nvPr>
            <p:ph idx="1"/>
          </p:nvPr>
        </p:nvSpPr>
        <p:spPr/>
        <p:txBody>
          <a:bodyPr/>
          <a:lstStyle/>
          <a:p>
            <a:r>
              <a:rPr lang="sl-SI" dirty="0" smtClean="0"/>
              <a:t>Beseda tkanina  je nastala iz besede tkanje.</a:t>
            </a:r>
          </a:p>
          <a:p>
            <a:endParaRPr lang="sl-SI" dirty="0"/>
          </a:p>
          <a:p>
            <a:r>
              <a:rPr lang="sl-SI" dirty="0" smtClean="0"/>
              <a:t>Za tkanino moramo med seboj povezati dva sistema niti – vzporedne in navpične.</a:t>
            </a:r>
          </a:p>
          <a:p>
            <a:endParaRPr lang="sl-SI" dirty="0"/>
          </a:p>
          <a:p>
            <a:r>
              <a:rPr lang="sl-SI" dirty="0" smtClean="0"/>
              <a:t>Niti med seboj povezujemo s STATVAMI – včasih so bile ročne, danes strojne. </a:t>
            </a:r>
            <a:endParaRPr lang="sl-SI" dirty="0"/>
          </a:p>
        </p:txBody>
      </p:sp>
    </p:spTree>
    <p:extLst>
      <p:ext uri="{BB962C8B-B14F-4D97-AF65-F5344CB8AC3E}">
        <p14:creationId xmlns:p14="http://schemas.microsoft.com/office/powerpoint/2010/main" val="35160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STKEMO TKANINO?</a:t>
            </a:r>
            <a:endParaRPr lang="sl-SI" dirty="0"/>
          </a:p>
        </p:txBody>
      </p:sp>
      <p:sp>
        <p:nvSpPr>
          <p:cNvPr id="3" name="Ograda vsebine 2"/>
          <p:cNvSpPr>
            <a:spLocks noGrp="1"/>
          </p:cNvSpPr>
          <p:nvPr>
            <p:ph idx="1"/>
          </p:nvPr>
        </p:nvSpPr>
        <p:spPr/>
        <p:txBody>
          <a:bodyPr/>
          <a:lstStyle/>
          <a:p>
            <a:r>
              <a:rPr lang="sl-SI" dirty="0" smtClean="0"/>
              <a:t>Tkanina je lahko stkana na več načinov.</a:t>
            </a:r>
          </a:p>
          <a:p>
            <a:endParaRPr lang="sl-SI" dirty="0"/>
          </a:p>
          <a:p>
            <a:r>
              <a:rPr lang="sl-SI" dirty="0" smtClean="0"/>
              <a:t>Skozi naslednje ure boš spoznal/a nekaj vezav, ki jih boš tudi preizkusil/a.</a:t>
            </a:r>
          </a:p>
          <a:p>
            <a:endParaRPr lang="sl-SI" dirty="0"/>
          </a:p>
          <a:p>
            <a:r>
              <a:rPr lang="sl-SI" dirty="0" smtClean="0"/>
              <a:t>Za tkanje potrebujemo OSNOVO in VOTEK. Kaj to je, boš videl/a v naslednjih straneh</a:t>
            </a:r>
            <a:r>
              <a:rPr lang="sl-SI" dirty="0" smtClean="0"/>
              <a:t>.</a:t>
            </a:r>
          </a:p>
          <a:p>
            <a:r>
              <a:rPr lang="sl-SI" dirty="0" smtClean="0"/>
              <a:t>Najprej boš spoznal PLATNENO VEZAVO.</a:t>
            </a:r>
            <a:endParaRPr lang="sl-SI" dirty="0" smtClean="0"/>
          </a:p>
        </p:txBody>
      </p:sp>
    </p:spTree>
    <p:extLst>
      <p:ext uri="{BB962C8B-B14F-4D97-AF65-F5344CB8AC3E}">
        <p14:creationId xmlns:p14="http://schemas.microsoft.com/office/powerpoint/2010/main" val="50745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9384" y="764704"/>
            <a:ext cx="8229600" cy="1066800"/>
          </a:xfrm>
        </p:spPr>
        <p:txBody>
          <a:bodyPr>
            <a:normAutofit/>
          </a:bodyPr>
          <a:lstStyle/>
          <a:p>
            <a:r>
              <a:rPr lang="sl-SI" sz="4400" b="1" u="sng" dirty="0" smtClean="0"/>
              <a:t>PLATNENA VEZAVA</a:t>
            </a:r>
            <a:endParaRPr lang="sl-SI" sz="4400" b="1" u="sng" dirty="0"/>
          </a:p>
        </p:txBody>
      </p:sp>
      <p:sp>
        <p:nvSpPr>
          <p:cNvPr id="3" name="Ograda vsebine 2"/>
          <p:cNvSpPr>
            <a:spLocks noGrp="1"/>
          </p:cNvSpPr>
          <p:nvPr>
            <p:ph idx="1"/>
          </p:nvPr>
        </p:nvSpPr>
        <p:spPr>
          <a:xfrm>
            <a:off x="457200" y="1988840"/>
            <a:ext cx="8229600" cy="4585696"/>
          </a:xfrm>
        </p:spPr>
        <p:txBody>
          <a:bodyPr>
            <a:normAutofit/>
          </a:bodyPr>
          <a:lstStyle/>
          <a:p>
            <a:pPr marL="109728" indent="0">
              <a:buNone/>
            </a:pPr>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p:txBody>
      </p:sp>
      <p:sp>
        <p:nvSpPr>
          <p:cNvPr id="4" name="Pravokotnik 3"/>
          <p:cNvSpPr/>
          <p:nvPr/>
        </p:nvSpPr>
        <p:spPr>
          <a:xfrm>
            <a:off x="314534" y="1723266"/>
            <a:ext cx="3105338" cy="707886"/>
          </a:xfrm>
          <a:prstGeom prst="rect">
            <a:avLst/>
          </a:prstGeom>
          <a:noFill/>
        </p:spPr>
        <p:txBody>
          <a:bodyPr wrap="none" lIns="91440" tIns="45720" rIns="91440" bIns="45720">
            <a:spAutoFit/>
          </a:bodyPr>
          <a:lstStyle/>
          <a:p>
            <a:pPr algn="ctr"/>
            <a:r>
              <a:rPr lang="sl-SI"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JE NAJSTAREJŠI TIP </a:t>
            </a:r>
          </a:p>
          <a:p>
            <a:pPr algn="ctr"/>
            <a:r>
              <a:rPr lang="sl-SI"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TKANJA.</a:t>
            </a:r>
            <a:endParaRPr lang="sl-SI" sz="2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Pravokotnik 4"/>
          <p:cNvSpPr/>
          <p:nvPr/>
        </p:nvSpPr>
        <p:spPr>
          <a:xfrm>
            <a:off x="5580112" y="2897740"/>
            <a:ext cx="3292888" cy="707886"/>
          </a:xfrm>
          <a:prstGeom prst="rect">
            <a:avLst/>
          </a:prstGeom>
          <a:noFill/>
        </p:spPr>
        <p:txBody>
          <a:bodyPr wrap="none" lIns="91440" tIns="45720" rIns="91440" bIns="45720">
            <a:spAutoFit/>
          </a:bodyPr>
          <a:lstStyle/>
          <a:p>
            <a:pPr algn="ctr"/>
            <a:r>
              <a:rPr lang="sl-SI" sz="20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VOTEK IN OSNOVA SE </a:t>
            </a:r>
          </a:p>
          <a:p>
            <a:pPr algn="ctr"/>
            <a:r>
              <a:rPr lang="sl-SI" sz="20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KRIŽATA IZMENIČNO.</a:t>
            </a:r>
            <a:endParaRPr lang="sl-SI" sz="20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6" name="Pravokotnik 5"/>
          <p:cNvSpPr/>
          <p:nvPr/>
        </p:nvSpPr>
        <p:spPr>
          <a:xfrm>
            <a:off x="755576" y="2743852"/>
            <a:ext cx="4384722" cy="1015663"/>
          </a:xfrm>
          <a:prstGeom prst="rect">
            <a:avLst/>
          </a:prstGeom>
          <a:noFill/>
        </p:spPr>
        <p:txBody>
          <a:bodyPr wrap="square" lIns="91440" tIns="45720" rIns="91440" bIns="45720">
            <a:spAutoFit/>
          </a:bodyPr>
          <a:lstStyle/>
          <a:p>
            <a:pPr algn="ctr"/>
            <a:r>
              <a:rPr lang="sl-SI"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JE OBOJESTRANSKA (ENAK VIDEZ NA HRBTNI IN SPREDNJI STRANI – licu).</a:t>
            </a:r>
            <a:endParaRPr lang="sl-SI" sz="20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7" name="Pravokotnik 6"/>
          <p:cNvSpPr/>
          <p:nvPr/>
        </p:nvSpPr>
        <p:spPr>
          <a:xfrm>
            <a:off x="209041" y="3955161"/>
            <a:ext cx="4134465" cy="1015663"/>
          </a:xfrm>
          <a:prstGeom prst="rect">
            <a:avLst/>
          </a:prstGeom>
          <a:noFill/>
        </p:spPr>
        <p:txBody>
          <a:bodyPr wrap="none" lIns="91440" tIns="45720" rIns="91440" bIns="45720">
            <a:spAutoFit/>
          </a:bodyPr>
          <a:lstStyle/>
          <a:p>
            <a:pPr algn="ct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ODVISNO OD SESTAVE </a:t>
            </a:r>
          </a:p>
          <a:p>
            <a:pPr algn="ct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NITI </a:t>
            </a:r>
            <a:r>
              <a:rPr lang="sl-SI" sz="2000" b="1" cap="none" spc="0"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IN OD TEŽE IMAJO </a:t>
            </a:r>
          </a:p>
          <a:p>
            <a:pPr algn="ctr"/>
            <a:r>
              <a:rPr lang="sl-SI" sz="2000" b="1" cap="none" spc="0"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TKANINE RAZLIČNA </a:t>
            </a: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IMENA.</a:t>
            </a:r>
            <a:endParaRPr lang="sl-SI" sz="2000" b="1" cap="none" spc="0"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8" name="Pravokotnik 7"/>
          <p:cNvSpPr/>
          <p:nvPr/>
        </p:nvSpPr>
        <p:spPr>
          <a:xfrm>
            <a:off x="431055" y="5181614"/>
            <a:ext cx="2343911" cy="584775"/>
          </a:xfrm>
          <a:prstGeom prst="rect">
            <a:avLst/>
          </a:prstGeom>
          <a:noFill/>
        </p:spPr>
        <p:txBody>
          <a:bodyPr wrap="none" lIns="91440" tIns="45720" rIns="91440" bIns="45720">
            <a:spAutoFit/>
          </a:bodyPr>
          <a:lstStyle/>
          <a:p>
            <a:pPr algn="ctr"/>
            <a:r>
              <a:rPr lang="sl-SI" sz="1600" b="1" cap="none" spc="0" dirty="0" smtClean="0">
                <a:ln w="12700">
                  <a:solidFill>
                    <a:srgbClr val="7030A0"/>
                  </a:solidFill>
                  <a:prstDash val="solid"/>
                </a:ln>
                <a:solidFill>
                  <a:srgbClr val="7030A0"/>
                </a:solidFill>
                <a:effectLst>
                  <a:outerShdw blurRad="41275" dist="20320" dir="1800000" algn="tl" rotWithShape="0">
                    <a:srgbClr val="000000">
                      <a:alpha val="40000"/>
                    </a:srgbClr>
                  </a:outerShdw>
                </a:effectLst>
              </a:rPr>
              <a:t>POPLIN</a:t>
            </a: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iz bombažne preje)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9" name="Pravokotnik 8"/>
          <p:cNvSpPr/>
          <p:nvPr/>
        </p:nvSpPr>
        <p:spPr>
          <a:xfrm>
            <a:off x="2040762" y="5766389"/>
            <a:ext cx="2908168" cy="830997"/>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BATIST</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(je prosojna tkanina iz</a:t>
            </a:r>
          </a:p>
          <a:p>
            <a:pPr algn="ctr"/>
            <a:r>
              <a:rPr lang="sl-SI" sz="1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z</a:t>
            </a: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elo fine bombažne preje)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0" name="Pravokotnik 9"/>
          <p:cNvSpPr/>
          <p:nvPr/>
        </p:nvSpPr>
        <p:spPr>
          <a:xfrm>
            <a:off x="5421762" y="5889499"/>
            <a:ext cx="1135247" cy="584775"/>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TAFT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iz svile)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1" name="Pravokotnik 10"/>
          <p:cNvSpPr/>
          <p:nvPr/>
        </p:nvSpPr>
        <p:spPr>
          <a:xfrm>
            <a:off x="6768338" y="5474001"/>
            <a:ext cx="2023311" cy="830997"/>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PLATNO</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(mešanica</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bombaža in lanu)</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2" name="Pravokotnik 11"/>
          <p:cNvSpPr/>
          <p:nvPr/>
        </p:nvSpPr>
        <p:spPr>
          <a:xfrm>
            <a:off x="4972815" y="4087649"/>
            <a:ext cx="2807179" cy="1077218"/>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KANVAS</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je groba tkanina, lahko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bombažna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ali lanena tkanina)</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cxnSp>
        <p:nvCxnSpPr>
          <p:cNvPr id="14" name="Raven puščični povezovalnik 13"/>
          <p:cNvCxnSpPr/>
          <p:nvPr/>
        </p:nvCxnSpPr>
        <p:spPr>
          <a:xfrm flipH="1">
            <a:off x="1603011" y="4970824"/>
            <a:ext cx="88669" cy="194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ven puščični povezovalnik 15"/>
          <p:cNvCxnSpPr/>
          <p:nvPr/>
        </p:nvCxnSpPr>
        <p:spPr>
          <a:xfrm>
            <a:off x="3275856" y="4970824"/>
            <a:ext cx="144016" cy="79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p:cNvCxnSpPr/>
          <p:nvPr/>
        </p:nvCxnSpPr>
        <p:spPr>
          <a:xfrm flipV="1">
            <a:off x="4067944" y="4221088"/>
            <a:ext cx="1368152" cy="241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p:nvPr/>
        </p:nvCxnSpPr>
        <p:spPr>
          <a:xfrm>
            <a:off x="4139952" y="4970824"/>
            <a:ext cx="1368152" cy="91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p:cNvCxnSpPr/>
          <p:nvPr/>
        </p:nvCxnSpPr>
        <p:spPr>
          <a:xfrm>
            <a:off x="4301027" y="4869160"/>
            <a:ext cx="2781513"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Vse o blagu: tkanje | Svet metraž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86606"/>
            <a:ext cx="2855869" cy="189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7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PLATNENA VEZAVA	</a:t>
            </a:r>
            <a:endParaRPr lang="sl-SI" dirty="0"/>
          </a:p>
        </p:txBody>
      </p:sp>
      <p:sp>
        <p:nvSpPr>
          <p:cNvPr id="3" name="Ograda vsebine 2"/>
          <p:cNvSpPr>
            <a:spLocks noGrp="1"/>
          </p:cNvSpPr>
          <p:nvPr>
            <p:ph idx="1"/>
          </p:nvPr>
        </p:nvSpPr>
        <p:spPr/>
        <p:txBody>
          <a:bodyPr>
            <a:normAutofit/>
          </a:bodyPr>
          <a:lstStyle/>
          <a:p>
            <a:r>
              <a:rPr lang="sl-SI" dirty="0" smtClean="0"/>
              <a:t>Danes </a:t>
            </a:r>
            <a:r>
              <a:rPr lang="sl-SI" dirty="0" smtClean="0"/>
              <a:t>boš </a:t>
            </a:r>
            <a:r>
              <a:rPr lang="sl-SI" dirty="0" smtClean="0"/>
              <a:t>naredil/a platneno vezavo.</a:t>
            </a:r>
          </a:p>
          <a:p>
            <a:endParaRPr lang="sl-SI" dirty="0"/>
          </a:p>
          <a:p>
            <a:r>
              <a:rPr lang="sl-SI" dirty="0" smtClean="0"/>
              <a:t>Potrebuješ: - dva barvna lista papirja (vsaj A5),</a:t>
            </a:r>
          </a:p>
          <a:p>
            <a:r>
              <a:rPr lang="sl-SI" dirty="0"/>
              <a:t> </a:t>
            </a:r>
            <a:r>
              <a:rPr lang="sl-SI" dirty="0" smtClean="0"/>
              <a:t>                        (lahko pa je za osnovo bel papir, za</a:t>
            </a:r>
          </a:p>
          <a:p>
            <a:r>
              <a:rPr lang="sl-SI" dirty="0"/>
              <a:t> </a:t>
            </a:r>
            <a:r>
              <a:rPr lang="sl-SI" dirty="0" smtClean="0"/>
              <a:t>                        </a:t>
            </a:r>
            <a:r>
              <a:rPr lang="sl-SI" dirty="0" smtClean="0"/>
              <a:t>votek </a:t>
            </a:r>
            <a:r>
              <a:rPr lang="sl-SI" dirty="0" smtClean="0"/>
              <a:t>pa uporabiš </a:t>
            </a:r>
            <a:r>
              <a:rPr lang="sl-SI" dirty="0" smtClean="0"/>
              <a:t>časopisni papir</a:t>
            </a:r>
            <a:r>
              <a:rPr lang="sl-SI" dirty="0" smtClean="0"/>
              <a:t>)</a:t>
            </a:r>
          </a:p>
          <a:p>
            <a:r>
              <a:rPr lang="sl-SI" dirty="0"/>
              <a:t> </a:t>
            </a:r>
            <a:r>
              <a:rPr lang="sl-SI" dirty="0" smtClean="0"/>
              <a:t>                     - škarje,</a:t>
            </a:r>
          </a:p>
          <a:p>
            <a:r>
              <a:rPr lang="sl-SI" dirty="0"/>
              <a:t> </a:t>
            </a:r>
            <a:r>
              <a:rPr lang="sl-SI" dirty="0" smtClean="0"/>
              <a:t>                     - </a:t>
            </a:r>
            <a:r>
              <a:rPr lang="sl-SI" dirty="0" err="1" smtClean="0"/>
              <a:t>geotrikotnik</a:t>
            </a:r>
            <a:r>
              <a:rPr lang="sl-SI" dirty="0" smtClean="0"/>
              <a:t>,</a:t>
            </a:r>
          </a:p>
          <a:p>
            <a:r>
              <a:rPr lang="sl-SI" dirty="0"/>
              <a:t> </a:t>
            </a:r>
            <a:r>
              <a:rPr lang="sl-SI" dirty="0" smtClean="0"/>
              <a:t>                     - svinčnik,</a:t>
            </a:r>
          </a:p>
          <a:p>
            <a:r>
              <a:rPr lang="sl-SI" dirty="0"/>
              <a:t> </a:t>
            </a:r>
            <a:r>
              <a:rPr lang="sl-SI" dirty="0" smtClean="0"/>
              <a:t>                     - lepilni trak.</a:t>
            </a:r>
            <a:endParaRPr lang="sl-SI" dirty="0"/>
          </a:p>
        </p:txBody>
      </p:sp>
    </p:spTree>
    <p:extLst>
      <p:ext uri="{BB962C8B-B14F-4D97-AF65-F5344CB8AC3E}">
        <p14:creationId xmlns:p14="http://schemas.microsoft.com/office/powerpoint/2010/main" val="225788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OSNOVA	</a:t>
            </a:r>
            <a:endParaRPr lang="sl-SI" dirty="0"/>
          </a:p>
        </p:txBody>
      </p:sp>
      <p:sp>
        <p:nvSpPr>
          <p:cNvPr id="3" name="Ograda vsebine 2"/>
          <p:cNvSpPr>
            <a:spLocks noGrp="1"/>
          </p:cNvSpPr>
          <p:nvPr>
            <p:ph idx="1"/>
          </p:nvPr>
        </p:nvSpPr>
        <p:spPr/>
        <p:txBody>
          <a:bodyPr/>
          <a:lstStyle/>
          <a:p>
            <a:r>
              <a:rPr lang="sl-SI" dirty="0" smtClean="0"/>
              <a:t>Izberi si enega izmed listov papirja (npr. bel papir) in nanj nariši eno navpično črto (pri vrhu lista) in vzporedne črte na razdalji enega centimetra (1 cm), tako kot kaže slika 1. </a:t>
            </a:r>
          </a:p>
          <a:p>
            <a:r>
              <a:rPr lang="sl-SI" dirty="0" smtClean="0"/>
              <a:t>Nato po črtah NATANČNO razreži list do zgornje črte, tako kot kaže slika 2. </a:t>
            </a:r>
            <a:endParaRPr lang="sl-SI" dirty="0"/>
          </a:p>
        </p:txBody>
      </p:sp>
    </p:spTree>
    <p:extLst>
      <p:ext uri="{BB962C8B-B14F-4D97-AF65-F5344CB8AC3E}">
        <p14:creationId xmlns:p14="http://schemas.microsoft.com/office/powerpoint/2010/main" val="15754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 name="Ograda vsebine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471" r="11007" b="11073"/>
          <a:stretch/>
        </p:blipFill>
        <p:spPr>
          <a:xfrm>
            <a:off x="683568" y="1772816"/>
            <a:ext cx="3716762" cy="4201885"/>
          </a:xfrm>
        </p:spPr>
      </p:pic>
      <p:pic>
        <p:nvPicPr>
          <p:cNvPr id="9" name="Slika 8"/>
          <p:cNvPicPr>
            <a:picLocks noChangeAspect="1"/>
          </p:cNvPicPr>
          <p:nvPr/>
        </p:nvPicPr>
        <p:blipFill rotWithShape="1">
          <a:blip r:embed="rId3" cstate="print">
            <a:extLst>
              <a:ext uri="{28A0092B-C50C-407E-A947-70E740481C1C}">
                <a14:useLocalDpi xmlns:a14="http://schemas.microsoft.com/office/drawing/2010/main" val="0"/>
              </a:ext>
            </a:extLst>
          </a:blip>
          <a:srcRect r="16526"/>
          <a:stretch/>
        </p:blipFill>
        <p:spPr>
          <a:xfrm rot="5400000">
            <a:off x="4431220" y="1985605"/>
            <a:ext cx="4192557" cy="3766982"/>
          </a:xfrm>
          <a:prstGeom prst="rect">
            <a:avLst/>
          </a:prstGeom>
        </p:spPr>
      </p:pic>
    </p:spTree>
    <p:extLst>
      <p:ext uri="{BB962C8B-B14F-4D97-AF65-F5344CB8AC3E}">
        <p14:creationId xmlns:p14="http://schemas.microsoft.com/office/powerpoint/2010/main" val="241405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VOTEK</a:t>
            </a:r>
            <a:endParaRPr lang="sl-SI" dirty="0"/>
          </a:p>
        </p:txBody>
      </p:sp>
      <p:sp>
        <p:nvSpPr>
          <p:cNvPr id="3" name="Ograda vsebine 2"/>
          <p:cNvSpPr>
            <a:spLocks noGrp="1"/>
          </p:cNvSpPr>
          <p:nvPr>
            <p:ph idx="1"/>
          </p:nvPr>
        </p:nvSpPr>
        <p:spPr/>
        <p:txBody>
          <a:bodyPr/>
          <a:lstStyle/>
          <a:p>
            <a:r>
              <a:rPr lang="sl-SI" dirty="0" smtClean="0"/>
              <a:t>Vzemi drug list papirja in tudi nanj nariši vzporedne črte na razdalji 1 cm po celem listu, tako kot kaže slika 3.</a:t>
            </a:r>
          </a:p>
          <a:p>
            <a:r>
              <a:rPr lang="sl-SI" dirty="0" smtClean="0"/>
              <a:t>Sedaj NATANČNO razreži list na trakce, da dobiš „niti“ (votek), tako kot kaže slika 4.</a:t>
            </a:r>
            <a:endParaRPr lang="sl-SI" dirty="0"/>
          </a:p>
        </p:txBody>
      </p:sp>
    </p:spTree>
    <p:extLst>
      <p:ext uri="{BB962C8B-B14F-4D97-AF65-F5344CB8AC3E}">
        <p14:creationId xmlns:p14="http://schemas.microsoft.com/office/powerpoint/2010/main" val="290774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7" name="Ograda vsebine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847" r="6631"/>
          <a:stretch/>
        </p:blipFill>
        <p:spPr>
          <a:xfrm rot="5400000">
            <a:off x="408928" y="1831432"/>
            <a:ext cx="4464496" cy="3915217"/>
          </a:xfrm>
        </p:spPr>
      </p:pic>
      <p:pic>
        <p:nvPicPr>
          <p:cNvPr id="8" name="Slika 7"/>
          <p:cNvPicPr>
            <a:picLocks noChangeAspect="1"/>
          </p:cNvPicPr>
          <p:nvPr/>
        </p:nvPicPr>
        <p:blipFill rotWithShape="1">
          <a:blip r:embed="rId3" cstate="print">
            <a:extLst>
              <a:ext uri="{28A0092B-C50C-407E-A947-70E740481C1C}">
                <a14:useLocalDpi xmlns:a14="http://schemas.microsoft.com/office/drawing/2010/main" val="0"/>
              </a:ext>
            </a:extLst>
          </a:blip>
          <a:srcRect l="8978"/>
          <a:stretch/>
        </p:blipFill>
        <p:spPr>
          <a:xfrm rot="5400000">
            <a:off x="4418747" y="1962648"/>
            <a:ext cx="4489241" cy="3699030"/>
          </a:xfrm>
          <a:prstGeom prst="rect">
            <a:avLst/>
          </a:prstGeom>
        </p:spPr>
      </p:pic>
    </p:spTree>
    <p:extLst>
      <p:ext uri="{BB962C8B-B14F-4D97-AF65-F5344CB8AC3E}">
        <p14:creationId xmlns:p14="http://schemas.microsoft.com/office/powerpoint/2010/main" val="2558471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269</TotalTime>
  <Words>564</Words>
  <Application>Microsoft Office PowerPoint</Application>
  <PresentationFormat>Diaprojekcija na zaslonu (4:3)</PresentationFormat>
  <Paragraphs>79</Paragraphs>
  <Slides>16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16</vt:i4>
      </vt:variant>
    </vt:vector>
  </HeadingPairs>
  <TitlesOfParts>
    <vt:vector size="20" baseType="lpstr">
      <vt:lpstr>Georgia</vt:lpstr>
      <vt:lpstr>Trebuchet MS</vt:lpstr>
      <vt:lpstr>Wingdings 2</vt:lpstr>
      <vt:lpstr>Urbano</vt:lpstr>
      <vt:lpstr>PLATNENA VEZAVA</vt:lpstr>
      <vt:lpstr>TKANINA</vt:lpstr>
      <vt:lpstr>KAKO STKEMO TKANINO?</vt:lpstr>
      <vt:lpstr>PLATNENA VEZAVA</vt:lpstr>
      <vt:lpstr>PLATNENA VEZAVA </vt:lpstr>
      <vt:lpstr>OSNOVA </vt:lpstr>
      <vt:lpstr>PowerPointova predstavitev</vt:lpstr>
      <vt:lpstr>VOTEK</vt:lpstr>
      <vt:lpstr>PowerPointova predstavitev</vt:lpstr>
      <vt:lpstr>TKANJE  </vt:lpstr>
      <vt:lpstr>PowerPointova predstavitev</vt:lpstr>
      <vt:lpstr>PA ZAČNIMO…</vt:lpstr>
      <vt:lpstr>PowerPointova predstavitev</vt:lpstr>
      <vt:lpstr>PowerPointova predstavitev</vt:lpstr>
      <vt:lpstr>POZOR:</vt:lpstr>
      <vt:lpstr>ZAPIS V ZVEZEK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PLATNENA VEZAVA</dc:title>
  <dc:creator>Alenka</dc:creator>
  <cp:lastModifiedBy>petra.bergoc@gmail.com</cp:lastModifiedBy>
  <cp:revision>13</cp:revision>
  <dcterms:created xsi:type="dcterms:W3CDTF">2020-04-11T18:47:27Z</dcterms:created>
  <dcterms:modified xsi:type="dcterms:W3CDTF">2020-05-24T19:07:21Z</dcterms:modified>
</cp:coreProperties>
</file>