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36"/>
  </p:notesMasterIdLst>
  <p:handoutMasterIdLst>
    <p:handoutMasterId r:id="rId37"/>
  </p:handoutMasterIdLst>
  <p:sldIdLst>
    <p:sldId id="256" r:id="rId2"/>
    <p:sldId id="257" r:id="rId3"/>
    <p:sldId id="282" r:id="rId4"/>
    <p:sldId id="283" r:id="rId5"/>
    <p:sldId id="270" r:id="rId6"/>
    <p:sldId id="310" r:id="rId7"/>
    <p:sldId id="284" r:id="rId8"/>
    <p:sldId id="311" r:id="rId9"/>
    <p:sldId id="312" r:id="rId10"/>
    <p:sldId id="313" r:id="rId11"/>
    <p:sldId id="318" r:id="rId12"/>
    <p:sldId id="319" r:id="rId13"/>
    <p:sldId id="321" r:id="rId14"/>
    <p:sldId id="314" r:id="rId15"/>
    <p:sldId id="315" r:id="rId16"/>
    <p:sldId id="262" r:id="rId17"/>
    <p:sldId id="258" r:id="rId18"/>
    <p:sldId id="273" r:id="rId19"/>
    <p:sldId id="275" r:id="rId20"/>
    <p:sldId id="277" r:id="rId21"/>
    <p:sldId id="269" r:id="rId22"/>
    <p:sldId id="264" r:id="rId23"/>
    <p:sldId id="302" r:id="rId24"/>
    <p:sldId id="293" r:id="rId25"/>
    <p:sldId id="298" r:id="rId26"/>
    <p:sldId id="294" r:id="rId27"/>
    <p:sldId id="295" r:id="rId28"/>
    <p:sldId id="306" r:id="rId29"/>
    <p:sldId id="308" r:id="rId30"/>
    <p:sldId id="304" r:id="rId31"/>
    <p:sldId id="279" r:id="rId32"/>
    <p:sldId id="276" r:id="rId33"/>
    <p:sldId id="268" r:id="rId34"/>
    <p:sldId id="292" r:id="rId35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359" autoAdjust="0"/>
    <p:restoredTop sz="91143" autoAdjust="0"/>
  </p:normalViewPr>
  <p:slideViewPr>
    <p:cSldViewPr snapToGrid="0">
      <p:cViewPr varScale="1">
        <p:scale>
          <a:sx n="66" d="100"/>
          <a:sy n="66" d="100"/>
        </p:scale>
        <p:origin x="9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202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5BFF69-3918-42EF-B23E-6FCCDC7E548D}" type="datetimeFigureOut">
              <a:rPr lang="sl-SI" smtClean="0"/>
              <a:t>4. 05. 2020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3DE0BF-D177-44FB-A541-5D825EF709C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486239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90F192-AD1C-4313-8947-98054ADD6E42}" type="datetimeFigureOut">
              <a:rPr lang="sl-SI" smtClean="0"/>
              <a:t>4. 05. 2020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E6841-25E7-45EC-A510-71EAA5DC9A6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30564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1E6841-25E7-45EC-A510-71EAA5DC9A6D}" type="slidenum">
              <a:rPr lang="sl-SI" smtClean="0"/>
              <a:t>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325400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smtClean="0">
                <a:latin typeface="Trebuchet MS" panose="020B0603020202020204" pitchFamily="34" charset="0"/>
              </a:rPr>
              <a:t>www.tvsrk-si</a:t>
            </a:r>
            <a:endParaRPr lang="sl-SI" dirty="0">
              <a:latin typeface="Trebuchet MS" panose="020B0603020202020204" pitchFamily="34" charset="0"/>
            </a:endParaRP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1E6841-25E7-45EC-A510-71EAA5DC9A6D}" type="slidenum">
              <a:rPr lang="sl-SI" smtClean="0"/>
              <a:t>17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011756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smtClean="0">
                <a:latin typeface="Trebuchet MS" panose="020B0603020202020204" pitchFamily="34" charset="0"/>
              </a:rPr>
              <a:t>www.rokodelstvo.si</a:t>
            </a:r>
            <a:endParaRPr lang="sl-SI" dirty="0">
              <a:latin typeface="Trebuchet MS" panose="020B0603020202020204" pitchFamily="34" charset="0"/>
            </a:endParaRP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1E6841-25E7-45EC-A510-71EAA5DC9A6D}" type="slidenum">
              <a:rPr lang="sl-SI" smtClean="0"/>
              <a:t>18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108757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smtClean="0">
                <a:latin typeface="Trebuchet MS" panose="020B0603020202020204" pitchFamily="34" charset="0"/>
              </a:rPr>
              <a:t>www.siol.net</a:t>
            </a:r>
            <a:endParaRPr lang="sl-SI" dirty="0">
              <a:latin typeface="Trebuchet MS" panose="020B0603020202020204" pitchFamily="34" charset="0"/>
            </a:endParaRP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1E6841-25E7-45EC-A510-71EAA5DC9A6D}" type="slidenum">
              <a:rPr lang="sl-SI" smtClean="0"/>
              <a:t>19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022493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smtClean="0">
                <a:latin typeface="Trebuchet MS" panose="020B0603020202020204" pitchFamily="34" charset="0"/>
              </a:rPr>
              <a:t>www.samson-kamnik.si</a:t>
            </a:r>
            <a:endParaRPr lang="sl-SI" dirty="0">
              <a:latin typeface="Trebuchet MS" panose="020B0603020202020204" pitchFamily="34" charset="0"/>
            </a:endParaRP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1E6841-25E7-45EC-A510-71EAA5DC9A6D}" type="slidenum">
              <a:rPr lang="sl-SI" smtClean="0"/>
              <a:t>20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634304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smtClean="0">
                <a:latin typeface="Trebuchet MS" panose="020B0603020202020204" pitchFamily="34" charset="0"/>
              </a:rPr>
              <a:t>www.mojcenter.net</a:t>
            </a:r>
          </a:p>
          <a:p>
            <a:r>
              <a:rPr lang="sl-SI" dirty="0" smtClean="0">
                <a:latin typeface="Trebuchet MS" panose="020B0603020202020204" pitchFamily="34" charset="0"/>
              </a:rPr>
              <a:t>www.zkds.si</a:t>
            </a:r>
            <a:endParaRPr lang="sl-SI" dirty="0">
              <a:latin typeface="Trebuchet MS" panose="020B0603020202020204" pitchFamily="34" charset="0"/>
            </a:endParaRP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1E6841-25E7-45EC-A510-71EAA5DC9A6D}" type="slidenum">
              <a:rPr lang="sl-SI" smtClean="0"/>
              <a:t>21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048777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smtClean="0"/>
              <a:t>www.slovenijana</a:t>
            </a:r>
            <a:r>
              <a:rPr lang="sl-SI" baseline="0" dirty="0" smtClean="0"/>
              <a:t>dlani.si</a:t>
            </a:r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1E6841-25E7-45EC-A510-71EAA5DC9A6D}" type="slidenum">
              <a:rPr lang="sl-SI" smtClean="0"/>
              <a:t>22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504743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smtClean="0"/>
              <a:t>www.bolha.com</a:t>
            </a:r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1E6841-25E7-45EC-A510-71EAA5DC9A6D}" type="slidenum">
              <a:rPr lang="sl-SI" smtClean="0"/>
              <a:t>26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044371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smtClean="0"/>
              <a:t>www.perger1757.si</a:t>
            </a:r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1E6841-25E7-45EC-A510-71EAA5DC9A6D}" type="slidenum">
              <a:rPr lang="sl-SI" smtClean="0"/>
              <a:t>27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67277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smtClean="0">
                <a:latin typeface="Trebuchet MS" panose="020B0603020202020204" pitchFamily="34" charset="0"/>
              </a:rPr>
              <a:t>www.slovenian-alps.com</a:t>
            </a:r>
            <a:endParaRPr lang="sl-SI" dirty="0">
              <a:latin typeface="Trebuchet MS" panose="020B0603020202020204" pitchFamily="34" charset="0"/>
            </a:endParaRP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1E6841-25E7-45EC-A510-71EAA5DC9A6D}" type="slidenum">
              <a:rPr lang="sl-SI" smtClean="0"/>
              <a:t>31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631887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smtClean="0">
                <a:latin typeface="Trebuchet MS" panose="020B0603020202020204" pitchFamily="34" charset="0"/>
              </a:rPr>
              <a:t>www.delo.si</a:t>
            </a:r>
            <a:endParaRPr lang="sl-SI" dirty="0">
              <a:latin typeface="Trebuchet MS" panose="020B0603020202020204" pitchFamily="34" charset="0"/>
            </a:endParaRP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1E6841-25E7-45EC-A510-71EAA5DC9A6D}" type="slidenum">
              <a:rPr lang="sl-SI" smtClean="0"/>
              <a:t>32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79793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smtClean="0">
                <a:latin typeface="Trebuchet MS" panose="020B0603020202020204" pitchFamily="34" charset="0"/>
              </a:rPr>
              <a:t>www.etno-muzej.si</a:t>
            </a:r>
          </a:p>
          <a:p>
            <a:r>
              <a:rPr lang="sl-SI" dirty="0" smtClean="0">
                <a:latin typeface="Trebuchet MS" panose="020B0603020202020204" pitchFamily="34" charset="0"/>
              </a:rPr>
              <a:t>www.rokodelstvo.si</a:t>
            </a:r>
            <a:endParaRPr lang="sl-SI" dirty="0">
              <a:latin typeface="Trebuchet MS" panose="020B0603020202020204" pitchFamily="34" charset="0"/>
            </a:endParaRP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1E6841-25E7-45EC-A510-71EAA5DC9A6D}" type="slidenum">
              <a:rPr lang="sl-SI" smtClean="0"/>
              <a:t>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014053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smtClean="0">
                <a:latin typeface="Trebuchet MS" panose="020B0603020202020204" pitchFamily="34" charset="0"/>
              </a:rPr>
              <a:t>www.qlandia.si</a:t>
            </a:r>
            <a:endParaRPr lang="sl-SI" dirty="0">
              <a:latin typeface="Trebuchet MS" panose="020B0603020202020204" pitchFamily="34" charset="0"/>
            </a:endParaRP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1E6841-25E7-45EC-A510-71EAA5DC9A6D}" type="slidenum">
              <a:rPr lang="sl-SI" smtClean="0"/>
              <a:t>33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19163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smtClean="0">
                <a:latin typeface="Trebuchet MS" panose="020B0603020202020204" pitchFamily="34" charset="0"/>
              </a:rPr>
              <a:t>www.dobrodoslidoma.si</a:t>
            </a:r>
            <a:endParaRPr lang="sl-SI" dirty="0">
              <a:latin typeface="Trebuchet MS" panose="020B0603020202020204" pitchFamily="34" charset="0"/>
            </a:endParaRP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1E6841-25E7-45EC-A510-71EAA5DC9A6D}" type="slidenum">
              <a:rPr lang="sl-SI" smtClean="0"/>
              <a:t>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90770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1E6841-25E7-45EC-A510-71EAA5DC9A6D}" type="slidenum">
              <a:rPr lang="sl-SI" smtClean="0"/>
              <a:t>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86692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smtClean="0"/>
              <a:t>www.slovenskenovice.si</a:t>
            </a:r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1E6841-25E7-45EC-A510-71EAA5DC9A6D}" type="slidenum">
              <a:rPr lang="sl-SI" smtClean="0"/>
              <a:t>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794500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1E6841-25E7-45EC-A510-71EAA5DC9A6D}" type="slidenum">
              <a:rPr lang="sl-SI" smtClean="0"/>
              <a:t>7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430529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smtClean="0"/>
              <a:t>www.lu-ajdovscina.si</a:t>
            </a:r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1E6841-25E7-45EC-A510-71EAA5DC9A6D}" type="slidenum">
              <a:rPr lang="sl-SI" smtClean="0"/>
              <a:t>12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293345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smtClean="0">
                <a:latin typeface="Trebuchet MS" panose="020B0603020202020204" pitchFamily="34" charset="0"/>
              </a:rPr>
              <a:t>www.novi.dnevnik.si</a:t>
            </a:r>
          </a:p>
          <a:p>
            <a:r>
              <a:rPr lang="sl-SI" dirty="0" smtClean="0">
                <a:latin typeface="Trebuchet MS" panose="020B0603020202020204" pitchFamily="34" charset="0"/>
              </a:rPr>
              <a:t>www.vanda-lapajne.si</a:t>
            </a:r>
            <a:endParaRPr lang="sl-SI" dirty="0">
              <a:latin typeface="Trebuchet MS" panose="020B0603020202020204" pitchFamily="34" charset="0"/>
            </a:endParaRP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1E6841-25E7-45EC-A510-71EAA5DC9A6D}" type="slidenum">
              <a:rPr lang="sl-SI" smtClean="0"/>
              <a:t>13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003474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smtClean="0">
                <a:latin typeface="Trebuchet MS" panose="020B0603020202020204" pitchFamily="34" charset="0"/>
              </a:rPr>
              <a:t>www2.arnes.si</a:t>
            </a:r>
          </a:p>
          <a:p>
            <a:r>
              <a:rPr lang="sl-SI" dirty="0" smtClean="0">
                <a:latin typeface="Trebuchet MS" panose="020B0603020202020204" pitchFamily="34" charset="0"/>
              </a:rPr>
              <a:t>www.dezela-celjska.si</a:t>
            </a:r>
            <a:endParaRPr lang="sl-SI" dirty="0">
              <a:latin typeface="Trebuchet MS" panose="020B0603020202020204" pitchFamily="34" charset="0"/>
            </a:endParaRP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1E6841-25E7-45EC-A510-71EAA5DC9A6D}" type="slidenum">
              <a:rPr lang="sl-SI" smtClean="0"/>
              <a:t>16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08153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287A3-175C-436A-897C-9748A737050D}" type="datetimeFigureOut">
              <a:rPr lang="sl-SI" smtClean="0"/>
              <a:t>4. 05. 2020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DA492-889C-49F5-B9FF-C2018691DE0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2641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split orient="vert"/>
      </p:transition>
    </mc:Choice>
    <mc:Fallback xmlns="">
      <p:transition spd="slow" advTm="10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287A3-175C-436A-897C-9748A737050D}" type="datetimeFigureOut">
              <a:rPr lang="sl-SI" smtClean="0"/>
              <a:t>4. 05. 2020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DA492-889C-49F5-B9FF-C2018691DE0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5915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split orient="vert"/>
      </p:transition>
    </mc:Choice>
    <mc:Fallback xmlns="">
      <p:transition spd="slow" advTm="10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287A3-175C-436A-897C-9748A737050D}" type="datetimeFigureOut">
              <a:rPr lang="sl-SI" smtClean="0"/>
              <a:t>4. 05. 2020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DA492-889C-49F5-B9FF-C2018691DE0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2806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split orient="vert"/>
      </p:transition>
    </mc:Choice>
    <mc:Fallback xmlns="">
      <p:transition spd="slow" advTm="10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287A3-175C-436A-897C-9748A737050D}" type="datetimeFigureOut">
              <a:rPr lang="sl-SI" smtClean="0"/>
              <a:t>4. 05. 2020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DA492-889C-49F5-B9FF-C2018691DE0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9951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split orient="vert"/>
      </p:transition>
    </mc:Choice>
    <mc:Fallback xmlns="">
      <p:transition spd="slow" advTm="10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287A3-175C-436A-897C-9748A737050D}" type="datetimeFigureOut">
              <a:rPr lang="sl-SI" smtClean="0"/>
              <a:t>4. 05. 2020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DA492-889C-49F5-B9FF-C2018691DE0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4434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split orient="vert"/>
      </p:transition>
    </mc:Choice>
    <mc:Fallback xmlns="">
      <p:transition spd="slow" advTm="10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287A3-175C-436A-897C-9748A737050D}" type="datetimeFigureOut">
              <a:rPr lang="sl-SI" smtClean="0"/>
              <a:t>4. 05. 2020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DA492-889C-49F5-B9FF-C2018691DE0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3996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split orient="vert"/>
      </p:transition>
    </mc:Choice>
    <mc:Fallback xmlns="">
      <p:transition spd="slow" advTm="10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287A3-175C-436A-897C-9748A737050D}" type="datetimeFigureOut">
              <a:rPr lang="sl-SI" smtClean="0"/>
              <a:t>4. 05. 2020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DA492-889C-49F5-B9FF-C2018691DE0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6123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split orient="vert"/>
      </p:transition>
    </mc:Choice>
    <mc:Fallback xmlns="">
      <p:transition spd="slow" advTm="10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287A3-175C-436A-897C-9748A737050D}" type="datetimeFigureOut">
              <a:rPr lang="sl-SI" smtClean="0"/>
              <a:t>4. 05. 2020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DA492-889C-49F5-B9FF-C2018691DE0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871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split orient="vert"/>
      </p:transition>
    </mc:Choice>
    <mc:Fallback xmlns="">
      <p:transition spd="slow" advTm="10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287A3-175C-436A-897C-9748A737050D}" type="datetimeFigureOut">
              <a:rPr lang="sl-SI" smtClean="0"/>
              <a:t>4. 05. 2020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DA492-889C-49F5-B9FF-C2018691DE0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1482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split orient="vert"/>
      </p:transition>
    </mc:Choice>
    <mc:Fallback xmlns="">
      <p:transition spd="slow" advTm="10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287A3-175C-436A-897C-9748A737050D}" type="datetimeFigureOut">
              <a:rPr lang="sl-SI" smtClean="0"/>
              <a:t>4. 05. 2020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DA492-889C-49F5-B9FF-C2018691DE0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6063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split orient="vert"/>
      </p:transition>
    </mc:Choice>
    <mc:Fallback xmlns="">
      <p:transition spd="slow" advTm="10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287A3-175C-436A-897C-9748A737050D}" type="datetimeFigureOut">
              <a:rPr lang="sl-SI" smtClean="0"/>
              <a:t>4. 05. 2020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DA492-889C-49F5-B9FF-C2018691DE0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2417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split orient="vert"/>
      </p:transition>
    </mc:Choice>
    <mc:Fallback xmlns="">
      <p:transition spd="slow" advTm="10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5287A3-175C-436A-897C-9748A737050D}" type="datetimeFigureOut">
              <a:rPr lang="sl-SI" smtClean="0"/>
              <a:t>4. 05. 2020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9DA492-889C-49F5-B9FF-C2018691DE0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46414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10000">
        <p:split orient="vert"/>
      </p:transition>
    </mc:Choice>
    <mc:Fallback xmlns="">
      <p:transition spd="slow" advTm="10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2.arnes.si/" TargetMode="External"/><Relationship Id="rId13" Type="http://schemas.openxmlformats.org/officeDocument/2006/relationships/hyperlink" Target="http://www.siol.net/" TargetMode="External"/><Relationship Id="rId18" Type="http://schemas.openxmlformats.org/officeDocument/2006/relationships/hyperlink" Target="http://www.privoscite.si/" TargetMode="External"/><Relationship Id="rId26" Type="http://schemas.openxmlformats.org/officeDocument/2006/relationships/hyperlink" Target="http://www.zelenikras.si/" TargetMode="External"/><Relationship Id="rId3" Type="http://schemas.openxmlformats.org/officeDocument/2006/relationships/hyperlink" Target="http://www.rokodelstvo.si/" TargetMode="External"/><Relationship Id="rId21" Type="http://schemas.openxmlformats.org/officeDocument/2006/relationships/hyperlink" Target="http://www.delo.si/" TargetMode="External"/><Relationship Id="rId7" Type="http://schemas.openxmlformats.org/officeDocument/2006/relationships/hyperlink" Target="http://www.rsg.si/" TargetMode="External"/><Relationship Id="rId12" Type="http://schemas.openxmlformats.org/officeDocument/2006/relationships/hyperlink" Target="http://www.skrina.si/" TargetMode="External"/><Relationship Id="rId17" Type="http://schemas.openxmlformats.org/officeDocument/2006/relationships/hyperlink" Target="http://www.slovenijanadlani.si/" TargetMode="External"/><Relationship Id="rId25" Type="http://schemas.openxmlformats.org/officeDocument/2006/relationships/hyperlink" Target="http://www.qlandia.si/" TargetMode="External"/><Relationship Id="rId2" Type="http://schemas.openxmlformats.org/officeDocument/2006/relationships/hyperlink" Target="http://www.etno-muzej.si/" TargetMode="External"/><Relationship Id="rId16" Type="http://schemas.openxmlformats.org/officeDocument/2006/relationships/hyperlink" Target="http://www.vanda-lapajne.si/" TargetMode="External"/><Relationship Id="rId20" Type="http://schemas.openxmlformats.org/officeDocument/2006/relationships/hyperlink" Target="http://www.ustvarjalna.si/" TargetMode="External"/><Relationship Id="rId29" Type="http://schemas.openxmlformats.org/officeDocument/2006/relationships/hyperlink" Target="http://www.lu-ajdovscina.si/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tvsrk-si/" TargetMode="External"/><Relationship Id="rId11" Type="http://schemas.openxmlformats.org/officeDocument/2006/relationships/hyperlink" Target="http://www.zkds.si/" TargetMode="External"/><Relationship Id="rId24" Type="http://schemas.openxmlformats.org/officeDocument/2006/relationships/hyperlink" Target="http://www.slovenian-alps.com/" TargetMode="External"/><Relationship Id="rId5" Type="http://schemas.openxmlformats.org/officeDocument/2006/relationships/hyperlink" Target="http://www.slovenskenovice.si/" TargetMode="External"/><Relationship Id="rId15" Type="http://schemas.openxmlformats.org/officeDocument/2006/relationships/hyperlink" Target="http://www.novi.dnevnik.si/" TargetMode="External"/><Relationship Id="rId23" Type="http://schemas.openxmlformats.org/officeDocument/2006/relationships/hyperlink" Target="http://www.rtvslo.si/" TargetMode="External"/><Relationship Id="rId28" Type="http://schemas.openxmlformats.org/officeDocument/2006/relationships/hyperlink" Target="http://www.bolha.com/" TargetMode="External"/><Relationship Id="rId10" Type="http://schemas.openxmlformats.org/officeDocument/2006/relationships/hyperlink" Target="http://www.mojcenter.net/" TargetMode="External"/><Relationship Id="rId19" Type="http://schemas.openxmlformats.org/officeDocument/2006/relationships/hyperlink" Target="http://www.tkalstvo.com/" TargetMode="External"/><Relationship Id="rId4" Type="http://schemas.openxmlformats.org/officeDocument/2006/relationships/hyperlink" Target="http://www.dobrodoslidoma.si/" TargetMode="External"/><Relationship Id="rId9" Type="http://schemas.openxmlformats.org/officeDocument/2006/relationships/hyperlink" Target="http://www.dezela-celjska.si/" TargetMode="External"/><Relationship Id="rId14" Type="http://schemas.openxmlformats.org/officeDocument/2006/relationships/hyperlink" Target="http://www.turisticna-zveza.si/" TargetMode="External"/><Relationship Id="rId22" Type="http://schemas.openxmlformats.org/officeDocument/2006/relationships/hyperlink" Target="http://www.samson-kamnik.si/" TargetMode="External"/><Relationship Id="rId27" Type="http://schemas.openxmlformats.org/officeDocument/2006/relationships/hyperlink" Target="http://www.perger1757.si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sl.wikipedia.org/w/index.php?title=Kr%C5%A1ko_polje&amp;action=edit&amp;redlink=1" TargetMode="External"/><Relationship Id="rId13" Type="http://schemas.openxmlformats.org/officeDocument/2006/relationships/hyperlink" Target="http://sl.wikipedia.org/w/index.php?title=Lon%C4%8Darsko_vreteno&amp;action=edit&amp;redlink=1" TargetMode="External"/><Relationship Id="rId3" Type="http://schemas.openxmlformats.org/officeDocument/2006/relationships/hyperlink" Target="http://sl.wikipedia.org/wiki/Obrt" TargetMode="External"/><Relationship Id="rId7" Type="http://schemas.openxmlformats.org/officeDocument/2006/relationships/hyperlink" Target="http://sl.wikipedia.org/wiki/%C5%A0entjernej" TargetMode="External"/><Relationship Id="rId12" Type="http://schemas.openxmlformats.org/officeDocument/2006/relationships/hyperlink" Target="http://sl.wikipedia.org/wiki/Glina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sl.wikipedia.org/wiki/Ribni%C5%A1ka_dolina" TargetMode="External"/><Relationship Id="rId11" Type="http://schemas.openxmlformats.org/officeDocument/2006/relationships/hyperlink" Target="http://sl.wikipedia.org/wiki/Prekmurje" TargetMode="External"/><Relationship Id="rId5" Type="http://schemas.openxmlformats.org/officeDocument/2006/relationships/hyperlink" Target="http://sl.wikipedia.org/wiki/Komenda" TargetMode="External"/><Relationship Id="rId10" Type="http://schemas.openxmlformats.org/officeDocument/2006/relationships/hyperlink" Target="http://sl.wikipedia.org/wiki/Ptujsko_polje" TargetMode="External"/><Relationship Id="rId4" Type="http://schemas.openxmlformats.org/officeDocument/2006/relationships/hyperlink" Target="http://sl.wikipedia.org/wiki/Ljubno" TargetMode="External"/><Relationship Id="rId9" Type="http://schemas.openxmlformats.org/officeDocument/2006/relationships/hyperlink" Target="http://sl.wikipedia.org/wiki/Dravsko_polje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sl.wikipedia.org/wiki/Obrt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l.wikipedia.org/wiki/Jeklo" TargetMode="External"/><Relationship Id="rId5" Type="http://schemas.openxmlformats.org/officeDocument/2006/relationships/hyperlink" Target="http://sl.wikipedia.org/wiki/%C5%BDelezo" TargetMode="External"/><Relationship Id="rId4" Type="http://schemas.openxmlformats.org/officeDocument/2006/relationships/hyperlink" Target="http://sl.wikipedia.org/wiki/Kovin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l-SI" sz="8000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OBRTI NA SLOVENSKEM</a:t>
            </a:r>
            <a:endParaRPr lang="sl-SI" sz="8000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4" name="Ans. Miha DovÅ¾ana - Vesele Citr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5442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75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split orient="vert"/>
      </p:transition>
    </mc:Choice>
    <mc:Fallback xmlns="">
      <p:transition spd="slow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>
                <a:latin typeface="Trebuchet MS" panose="020B0603020202020204" pitchFamily="34" charset="0"/>
              </a:rPr>
              <a:t>i</a:t>
            </a:r>
            <a:r>
              <a:rPr lang="sl-SI" dirty="0" smtClean="0">
                <a:latin typeface="Trebuchet MS" panose="020B0603020202020204" pitchFamily="34" charset="0"/>
              </a:rPr>
              <a:t>zdelava platna</a:t>
            </a:r>
            <a:endParaRPr lang="sl-SI" dirty="0">
              <a:latin typeface="Trebuchet MS" panose="020B0603020202020204" pitchFamily="34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sl-SI" sz="3200" dirty="0" smtClean="0">
                <a:latin typeface="Trebuchet MS" panose="020B0603020202020204" pitchFamily="34" charset="0"/>
              </a:rPr>
              <a:t>   </a:t>
            </a:r>
            <a:r>
              <a:rPr lang="sl-SI" sz="3200" dirty="0" smtClean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GRADIVO:</a:t>
            </a:r>
          </a:p>
          <a:p>
            <a:r>
              <a:rPr lang="sl-SI" sz="3200" dirty="0" smtClean="0">
                <a:latin typeface="Trebuchet MS" panose="020B0603020202020204" pitchFamily="34" charset="0"/>
              </a:rPr>
              <a:t>lanena preja</a:t>
            </a:r>
          </a:p>
          <a:p>
            <a:r>
              <a:rPr lang="sl-SI" sz="3200" dirty="0">
                <a:latin typeface="Trebuchet MS" panose="020B0603020202020204" pitchFamily="34" charset="0"/>
              </a:rPr>
              <a:t>k</a:t>
            </a:r>
            <a:r>
              <a:rPr lang="sl-SI" sz="3200" dirty="0" smtClean="0">
                <a:latin typeface="Trebuchet MS" panose="020B0603020202020204" pitchFamily="34" charset="0"/>
              </a:rPr>
              <a:t>onopljina preja</a:t>
            </a:r>
          </a:p>
          <a:p>
            <a:r>
              <a:rPr lang="sl-SI" sz="3200" dirty="0">
                <a:latin typeface="Trebuchet MS" panose="020B0603020202020204" pitchFamily="34" charset="0"/>
              </a:rPr>
              <a:t>v</a:t>
            </a:r>
            <a:r>
              <a:rPr lang="sl-SI" sz="3200" dirty="0" smtClean="0">
                <a:latin typeface="Trebuchet MS" panose="020B0603020202020204" pitchFamily="34" charset="0"/>
              </a:rPr>
              <a:t>olnena preja</a:t>
            </a:r>
            <a:endParaRPr lang="sl-SI" sz="3200" dirty="0">
              <a:latin typeface="Trebuchet MS" panose="020B0603020202020204" pitchFamily="34" charset="0"/>
            </a:endParaRPr>
          </a:p>
          <a:p>
            <a:pPr marL="457200" lvl="1" indent="0" algn="r">
              <a:buNone/>
            </a:pPr>
            <a:r>
              <a:rPr lang="sl-SI" sz="3200" dirty="0" smtClean="0">
                <a:latin typeface="Trebuchet MS" panose="020B0603020202020204" pitchFamily="34" charset="0"/>
              </a:rPr>
              <a:t>   </a:t>
            </a:r>
            <a:r>
              <a:rPr lang="sl-SI" sz="3200" dirty="0" smtClean="0">
                <a:solidFill>
                  <a:srgbClr val="00B050"/>
                </a:solidFill>
                <a:latin typeface="Trebuchet MS" panose="020B0603020202020204" pitchFamily="34" charset="0"/>
              </a:rPr>
              <a:t>PODROČJA:</a:t>
            </a:r>
          </a:p>
          <a:p>
            <a:pPr lvl="1" algn="r"/>
            <a:r>
              <a:rPr lang="sl-SI" sz="3200" dirty="0" smtClean="0">
                <a:latin typeface="Trebuchet MS" panose="020B0603020202020204" pitchFamily="34" charset="0"/>
              </a:rPr>
              <a:t>Sorško polje</a:t>
            </a:r>
          </a:p>
          <a:p>
            <a:pPr lvl="1" algn="r"/>
            <a:r>
              <a:rPr lang="sl-SI" sz="3200" dirty="0" smtClean="0">
                <a:latin typeface="Trebuchet MS" panose="020B0603020202020204" pitchFamily="34" charset="0"/>
              </a:rPr>
              <a:t>Bela krajina</a:t>
            </a:r>
          </a:p>
          <a:p>
            <a:pPr lvl="1" algn="r"/>
            <a:r>
              <a:rPr lang="sl-SI" sz="3200" dirty="0">
                <a:latin typeface="Trebuchet MS" panose="020B0603020202020204" pitchFamily="34" charset="0"/>
              </a:rPr>
              <a:t>P</a:t>
            </a:r>
            <a:r>
              <a:rPr lang="sl-SI" sz="3200" dirty="0" smtClean="0">
                <a:latin typeface="Trebuchet MS" panose="020B0603020202020204" pitchFamily="34" charset="0"/>
              </a:rPr>
              <a:t>rekmurje</a:t>
            </a:r>
            <a:endParaRPr lang="sl-SI" sz="32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048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split orient="vert"/>
      </p:transition>
    </mc:Choice>
    <mc:Fallback xmlns="">
      <p:transition spd="slow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latin typeface="Trebuchet MS" panose="020B0603020202020204" pitchFamily="34" charset="0"/>
              </a:rPr>
              <a:t>šivanje</a:t>
            </a:r>
            <a:endParaRPr lang="sl-SI" dirty="0">
              <a:latin typeface="Trebuchet MS" panose="020B0603020202020204" pitchFamily="34" charset="0"/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2950" y="1371600"/>
            <a:ext cx="737235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85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split orient="vert"/>
      </p:transition>
    </mc:Choice>
    <mc:Fallback xmlns="">
      <p:transition spd="slow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latin typeface="Trebuchet MS" panose="020B0603020202020204" pitchFamily="34" charset="0"/>
              </a:rPr>
              <a:t>klekljanje</a:t>
            </a:r>
            <a:endParaRPr lang="sl-SI" dirty="0">
              <a:latin typeface="Trebuchet MS" panose="020B0603020202020204" pitchFamily="34" charset="0"/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71108" y="1825625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61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split orient="vert"/>
      </p:transition>
    </mc:Choice>
    <mc:Fallback xmlns="">
      <p:transition spd="slow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latin typeface="Trebuchet MS" panose="020B0603020202020204" pitchFamily="34" charset="0"/>
              </a:rPr>
              <a:t>i</a:t>
            </a:r>
            <a:r>
              <a:rPr lang="sl-SI" dirty="0" smtClean="0">
                <a:latin typeface="Trebuchet MS" panose="020B0603020202020204" pitchFamily="34" charset="0"/>
              </a:rPr>
              <a:t>drijska čipka</a:t>
            </a:r>
            <a:endParaRPr lang="sl-SI" dirty="0">
              <a:latin typeface="Trebuchet MS" panose="020B0603020202020204" pitchFamily="34" charset="0"/>
            </a:endParaRPr>
          </a:p>
        </p:txBody>
      </p:sp>
      <p:pic>
        <p:nvPicPr>
          <p:cNvPr id="7170" name="Picture 2" descr="https://files.dnevnik.si/g/mojdom/_custom/cipka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902767"/>
            <a:ext cx="2786182" cy="29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vanda-lapajne.si/images/izdelki/0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470" y="1938767"/>
            <a:ext cx="4386044" cy="29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640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split orient="vert"/>
      </p:transition>
    </mc:Choice>
    <mc:Fallback xmlns="">
      <p:transition spd="slow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latin typeface="Trebuchet MS" panose="020B0603020202020204" pitchFamily="34" charset="0"/>
              </a:rPr>
              <a:t>vezenine</a:t>
            </a:r>
            <a:endParaRPr lang="sl-SI" dirty="0">
              <a:latin typeface="Trebuchet MS" panose="020B0603020202020204" pitchFamily="34" charset="0"/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9028" y="1949812"/>
            <a:ext cx="3785944" cy="410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90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split orient="vert"/>
      </p:transition>
    </mc:Choice>
    <mc:Fallback xmlns="">
      <p:transition spd="slow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latin typeface="Trebuchet MS" panose="020B0603020202020204" pitchFamily="34" charset="0"/>
              </a:rPr>
              <a:t>izdelki iz naravne ovčje volne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7156" y="2181480"/>
            <a:ext cx="6169687" cy="363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90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split orient="vert"/>
      </p:transition>
    </mc:Choice>
    <mc:Fallback xmlns="">
      <p:transition spd="slow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latin typeface="Trebuchet MS" panose="020B0603020202020204" pitchFamily="34" charset="0"/>
              </a:rPr>
              <a:t>čebelarstvo</a:t>
            </a:r>
            <a:endParaRPr lang="sl-SI" dirty="0">
              <a:latin typeface="Trebuchet MS" panose="020B0603020202020204" pitchFamily="34" charset="0"/>
            </a:endParaRPr>
          </a:p>
        </p:txBody>
      </p:sp>
      <p:pic>
        <p:nvPicPr>
          <p:cNvPr id="6146" name="Picture 2" descr="http://www2.arnes.si/~osljsjtr/podati/dan_odprtih_vrat_datoteke/image00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8" y="1468895"/>
            <a:ext cx="3580073" cy="41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dezela-celjska.si/sites/www.dezela-celjska.si/files/styles/300x210/public/A%2011108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221" y="1468895"/>
            <a:ext cx="3765789" cy="41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866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split orient="vert"/>
      </p:transition>
    </mc:Choice>
    <mc:Fallback xmlns="">
      <p:transition spd="slow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>
                <a:latin typeface="Trebuchet MS" panose="020B0603020202020204" pitchFamily="34" charset="0"/>
              </a:rPr>
              <a:t>Lectova</a:t>
            </a:r>
            <a:r>
              <a:rPr lang="sl-SI" dirty="0" smtClean="0">
                <a:latin typeface="Trebuchet MS" panose="020B0603020202020204" pitchFamily="34" charset="0"/>
              </a:rPr>
              <a:t> srca - Radovljica</a:t>
            </a:r>
            <a:endParaRPr lang="sl-SI" dirty="0">
              <a:latin typeface="Trebuchet MS" panose="020B0603020202020204" pitchFamily="34" charset="0"/>
            </a:endParaRPr>
          </a:p>
        </p:txBody>
      </p:sp>
      <p:pic>
        <p:nvPicPr>
          <p:cNvPr id="2050" name="Picture 2" descr="http://www.tvsrk-11.si/kratki/543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458" y="1419227"/>
            <a:ext cx="576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esna puščica 2"/>
          <p:cNvSpPr/>
          <p:nvPr/>
        </p:nvSpPr>
        <p:spPr>
          <a:xfrm rot="19786583">
            <a:off x="985836" y="4700588"/>
            <a:ext cx="1914525" cy="1257300"/>
          </a:xfrm>
          <a:prstGeom prst="rightArrow">
            <a:avLst>
              <a:gd name="adj1" fmla="val 50000"/>
              <a:gd name="adj2" fmla="val 5568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</a:t>
            </a:r>
            <a:r>
              <a:rPr lang="sl-SI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istki z napisom</a:t>
            </a:r>
            <a:endParaRPr lang="sl-SI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Leva puščica 3"/>
          <p:cNvSpPr/>
          <p:nvPr/>
        </p:nvSpPr>
        <p:spPr>
          <a:xfrm rot="20220635">
            <a:off x="6457950" y="2301877"/>
            <a:ext cx="2114550" cy="1428750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ogledalce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22775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split orient="vert"/>
      </p:transition>
    </mc:Choice>
    <mc:Fallback xmlns="">
      <p:transition spd="slow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9840" y="457200"/>
            <a:ext cx="4513659" cy="742950"/>
          </a:xfrm>
        </p:spPr>
        <p:txBody>
          <a:bodyPr>
            <a:normAutofit/>
          </a:bodyPr>
          <a:lstStyle/>
          <a:p>
            <a:r>
              <a:rPr lang="sl-SI" sz="4400" dirty="0" smtClean="0">
                <a:latin typeface="Trebuchet MS" panose="020B0603020202020204" pitchFamily="34" charset="0"/>
              </a:rPr>
              <a:t>medičarstvo</a:t>
            </a:r>
            <a:endParaRPr lang="sl-SI" sz="4400" dirty="0">
              <a:latin typeface="Trebuchet MS" panose="020B0603020202020204" pitchFamily="34" charset="0"/>
            </a:endParaRPr>
          </a:p>
        </p:txBody>
      </p:sp>
      <p:pic>
        <p:nvPicPr>
          <p:cNvPr id="16386" name="Picture 2" descr="http://www.rokodelstvo.si/files/userfiles/dejavnosti/14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957264"/>
            <a:ext cx="3486150" cy="4100512"/>
          </a:xfrm>
        </p:spPr>
      </p:pic>
      <p:sp>
        <p:nvSpPr>
          <p:cNvPr id="5" name="Označba mesta besedila 4"/>
          <p:cNvSpPr>
            <a:spLocks noGrp="1"/>
          </p:cNvSpPr>
          <p:nvPr>
            <p:ph type="body" sz="half" idx="2"/>
          </p:nvPr>
        </p:nvSpPr>
        <p:spPr>
          <a:xfrm>
            <a:off x="629841" y="1200150"/>
            <a:ext cx="2949178" cy="4668838"/>
          </a:xfrm>
        </p:spPr>
        <p:txBody>
          <a:bodyPr>
            <a:normAutofit fontScale="92500" lnSpcReduction="20000"/>
          </a:bodyPr>
          <a:lstStyle/>
          <a:p>
            <a:r>
              <a:rPr lang="sl-SI" sz="2400" b="1" dirty="0" smtClean="0">
                <a:latin typeface="Trebuchet MS" panose="020B0603020202020204" pitchFamily="34" charset="0"/>
              </a:rPr>
              <a:t>OBLIKE:</a:t>
            </a:r>
          </a:p>
          <a:p>
            <a:r>
              <a:rPr lang="sl-SI" sz="2400" dirty="0" smtClean="0">
                <a:latin typeface="Trebuchet MS" panose="020B0603020202020204" pitchFamily="34" charset="0"/>
              </a:rPr>
              <a:t>srce</a:t>
            </a:r>
          </a:p>
          <a:p>
            <a:r>
              <a:rPr lang="sl-SI" sz="2400" dirty="0" smtClean="0">
                <a:latin typeface="Trebuchet MS" panose="020B0603020202020204" pitchFamily="34" charset="0"/>
              </a:rPr>
              <a:t>majolka</a:t>
            </a:r>
          </a:p>
          <a:p>
            <a:r>
              <a:rPr lang="sl-SI" sz="2400" dirty="0">
                <a:latin typeface="Trebuchet MS" panose="020B0603020202020204" pitchFamily="34" charset="0"/>
              </a:rPr>
              <a:t>z</a:t>
            </a:r>
            <a:r>
              <a:rPr lang="sl-SI" sz="2400" dirty="0" smtClean="0">
                <a:latin typeface="Trebuchet MS" panose="020B0603020202020204" pitchFamily="34" charset="0"/>
              </a:rPr>
              <a:t>vezda</a:t>
            </a:r>
          </a:p>
          <a:p>
            <a:r>
              <a:rPr lang="sl-SI" sz="2400" dirty="0" err="1">
                <a:latin typeface="Trebuchet MS" panose="020B0603020202020204" pitchFamily="34" charset="0"/>
              </a:rPr>
              <a:t>f</a:t>
            </a:r>
            <a:r>
              <a:rPr lang="sl-SI" sz="2400" dirty="0" err="1" smtClean="0">
                <a:latin typeface="Trebuchet MS" panose="020B0603020202020204" pitchFamily="34" charset="0"/>
              </a:rPr>
              <a:t>ajta</a:t>
            </a:r>
            <a:endParaRPr lang="sl-SI" sz="2400" dirty="0" smtClean="0">
              <a:latin typeface="Trebuchet MS" panose="020B0603020202020204" pitchFamily="34" charset="0"/>
            </a:endParaRPr>
          </a:p>
          <a:p>
            <a:endParaRPr lang="sl-SI" sz="2400" dirty="0" smtClean="0">
              <a:latin typeface="Trebuchet MS" panose="020B0603020202020204" pitchFamily="34" charset="0"/>
            </a:endParaRPr>
          </a:p>
          <a:p>
            <a:r>
              <a:rPr lang="sl-SI" sz="2400" b="1" dirty="0" smtClean="0">
                <a:latin typeface="Trebuchet MS" panose="020B0603020202020204" pitchFamily="34" charset="0"/>
              </a:rPr>
              <a:t>OKRAS:</a:t>
            </a:r>
          </a:p>
          <a:p>
            <a:r>
              <a:rPr lang="sl-SI" sz="2400" dirty="0">
                <a:latin typeface="Trebuchet MS" panose="020B0603020202020204" pitchFamily="34" charset="0"/>
              </a:rPr>
              <a:t>p</a:t>
            </a:r>
            <a:r>
              <a:rPr lang="sl-SI" sz="2400" dirty="0" smtClean="0">
                <a:latin typeface="Trebuchet MS" panose="020B0603020202020204" pitchFamily="34" charset="0"/>
              </a:rPr>
              <a:t>lanika</a:t>
            </a:r>
          </a:p>
          <a:p>
            <a:r>
              <a:rPr lang="sl-SI" sz="2400" dirty="0">
                <a:latin typeface="Trebuchet MS" panose="020B0603020202020204" pitchFamily="34" charset="0"/>
              </a:rPr>
              <a:t>n</a:t>
            </a:r>
            <a:r>
              <a:rPr lang="sl-SI" sz="2400" dirty="0" smtClean="0">
                <a:latin typeface="Trebuchet MS" panose="020B0603020202020204" pitchFamily="34" charset="0"/>
              </a:rPr>
              <a:t>agelj</a:t>
            </a:r>
          </a:p>
          <a:p>
            <a:r>
              <a:rPr lang="sl-SI" sz="2400" dirty="0">
                <a:latin typeface="Trebuchet MS" panose="020B0603020202020204" pitchFamily="34" charset="0"/>
              </a:rPr>
              <a:t>p</a:t>
            </a:r>
            <a:r>
              <a:rPr lang="sl-SI" sz="2400" dirty="0" smtClean="0">
                <a:latin typeface="Trebuchet MS" panose="020B0603020202020204" pitchFamily="34" charset="0"/>
              </a:rPr>
              <a:t>šenični klas</a:t>
            </a:r>
          </a:p>
          <a:p>
            <a:r>
              <a:rPr lang="sl-SI" sz="2400" dirty="0">
                <a:latin typeface="Trebuchet MS" panose="020B0603020202020204" pitchFamily="34" charset="0"/>
              </a:rPr>
              <a:t>t</a:t>
            </a:r>
            <a:r>
              <a:rPr lang="sl-SI" sz="2400" dirty="0" smtClean="0">
                <a:latin typeface="Trebuchet MS" panose="020B0603020202020204" pitchFamily="34" charset="0"/>
              </a:rPr>
              <a:t>ravniške rože </a:t>
            </a:r>
          </a:p>
          <a:p>
            <a:r>
              <a:rPr lang="sl-SI" sz="2400" dirty="0" smtClean="0">
                <a:latin typeface="Trebuchet MS" panose="020B0603020202020204" pitchFamily="34" charset="0"/>
              </a:rPr>
              <a:t>grozdje</a:t>
            </a:r>
          </a:p>
          <a:p>
            <a:endParaRPr lang="sl-SI" dirty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21929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split orient="vert"/>
      </p:transition>
    </mc:Choice>
    <mc:Fallback xmlns="">
      <p:transition spd="slow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3200" b="1" dirty="0"/>
              <a:t>o</a:t>
            </a:r>
            <a:r>
              <a:rPr lang="sl-SI" sz="3200" b="1" dirty="0" smtClean="0"/>
              <a:t>kraševanje </a:t>
            </a:r>
            <a:endParaRPr lang="sl-SI" sz="3200" b="1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dirty="0" smtClean="0"/>
              <a:t>DRAŽGOŠKI KRUHEK</a:t>
            </a:r>
            <a:endParaRPr lang="sl-SI" dirty="0"/>
          </a:p>
        </p:txBody>
      </p:sp>
      <p:pic>
        <p:nvPicPr>
          <p:cNvPr id="18434" name="Picture 2" descr="https://encrypted-tbn2.gstatic.com/images?q=tbn:ANd9GcSyRYat-YeBt4UZtodoINn36_fwp6RTUwR6TeclUeJ4aLDp2UM5H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452" y="2360963"/>
            <a:ext cx="5155095" cy="38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908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split orient="vert"/>
      </p:transition>
    </mc:Choice>
    <mc:Fallback xmlns="">
      <p:transition spd="slow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latin typeface="Trebuchet MS" panose="020B0603020202020204" pitchFamily="34" charset="0"/>
              </a:rPr>
              <a:t>lončarstvo</a:t>
            </a:r>
            <a:endParaRPr lang="sl-SI" dirty="0">
              <a:latin typeface="Trebuchet MS" panose="020B0603020202020204" pitchFamily="34" charset="0"/>
            </a:endParaRPr>
          </a:p>
        </p:txBody>
      </p:sp>
      <p:pic>
        <p:nvPicPr>
          <p:cNvPr id="1026" name="Picture 2" descr="http://www.etno-muzej.si/files/article/20091022_24__Small_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371" y="1771217"/>
            <a:ext cx="3008084" cy="29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encrypted-tbn2.gstatic.com/images?q=tbn:ANd9GcSf_DrIa1mNVJ0XjV9GEQyYaD1V1qI80Q_UyilLgOc9ceAX0jiL0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71217"/>
            <a:ext cx="3023117" cy="29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633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split orient="vert"/>
      </p:transition>
    </mc:Choice>
    <mc:Fallback xmlns="">
      <p:transition spd="slow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latin typeface="Trebuchet MS" panose="020B0603020202020204" pitchFamily="34" charset="0"/>
              </a:rPr>
              <a:t>svečarstvo</a:t>
            </a:r>
            <a:endParaRPr lang="sl-SI" dirty="0">
              <a:latin typeface="Trebuchet MS" panose="020B0603020202020204" pitchFamily="34" charset="0"/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27589" y="1690689"/>
            <a:ext cx="4767945" cy="31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88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split orient="vert"/>
      </p:transition>
    </mc:Choice>
    <mc:Fallback xmlns="">
      <p:transition spd="slow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latin typeface="Trebuchet MS" panose="020B0603020202020204" pitchFamily="34" charset="0"/>
              </a:rPr>
              <a:t>pisanice</a:t>
            </a:r>
            <a:endParaRPr lang="sl-SI" dirty="0">
              <a:latin typeface="Trebuchet MS" panose="020B0603020202020204" pitchFamily="34" charset="0"/>
            </a:endParaRPr>
          </a:p>
        </p:txBody>
      </p:sp>
      <p:pic>
        <p:nvPicPr>
          <p:cNvPr id="13314" name="Picture 2" descr="https://encrypted-tbn2.gstatic.com/images?q=tbn:ANd9GcTizyR3tX6VkjRm3E9XDD8QaHczadXO-SxyMtPQYFod_ZIXHrOj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43" y="3303270"/>
            <a:ext cx="2662857" cy="2312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s://encrypted-tbn2.gstatic.com/images?q=tbn:ANd9GcS2D4Vwb5HmWWf-nw97TNfYADZhkRqMRITs4pCKCEcJHl67mm-r6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516" y="2754628"/>
            <a:ext cx="3536348" cy="2861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4286" y="525780"/>
            <a:ext cx="2666394" cy="189738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4527" y="550545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92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split orient="vert"/>
      </p:transition>
    </mc:Choice>
    <mc:Fallback xmlns="">
      <p:transition spd="slow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latin typeface="Trebuchet MS" panose="020B0603020202020204" pitchFamily="34" charset="0"/>
              </a:rPr>
              <a:t>s</a:t>
            </a:r>
            <a:r>
              <a:rPr lang="sl-SI" dirty="0" smtClean="0">
                <a:latin typeface="Trebuchet MS" panose="020B0603020202020204" pitchFamily="34" charset="0"/>
              </a:rPr>
              <a:t>uha roba – </a:t>
            </a:r>
            <a:r>
              <a:rPr lang="sl-SI" dirty="0" smtClean="0">
                <a:solidFill>
                  <a:srgbClr val="00B050"/>
                </a:solidFill>
                <a:latin typeface="Trebuchet MS" panose="020B0603020202020204" pitchFamily="34" charset="0"/>
              </a:rPr>
              <a:t>Ribnica, Kočevje</a:t>
            </a:r>
            <a:endParaRPr lang="sl-SI" dirty="0">
              <a:solidFill>
                <a:srgbClr val="00B050"/>
              </a:solidFill>
              <a:latin typeface="Trebuchet MS" panose="020B0603020202020204" pitchFamily="34" charset="0"/>
            </a:endParaRPr>
          </a:p>
        </p:txBody>
      </p:sp>
      <p:pic>
        <p:nvPicPr>
          <p:cNvPr id="3074" name="Picture 2" descr="http://www.slovenijanadlani.si/wp-content/blogs.dir/1/files/bela-krajina/suha-roba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631" y="1690689"/>
            <a:ext cx="5752737" cy="38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598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split orient="vert"/>
      </p:transition>
    </mc:Choice>
    <mc:Fallback xmlns="">
      <p:transition spd="slow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355" y="594360"/>
            <a:ext cx="8035290" cy="561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64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split orient="vert"/>
      </p:transition>
    </mc:Choice>
    <mc:Fallback xmlns="">
      <p:transition spd="slow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jeZBesedilom 5"/>
          <p:cNvSpPr txBox="1"/>
          <p:nvPr/>
        </p:nvSpPr>
        <p:spPr>
          <a:xfrm>
            <a:off x="2914650" y="2400300"/>
            <a:ext cx="23759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3200" dirty="0" err="1" smtClean="0">
                <a:latin typeface="Trebuchet MS" panose="020B0603020202020204" pitchFamily="34" charset="0"/>
              </a:rPr>
              <a:t>posodarstvo</a:t>
            </a:r>
            <a:endParaRPr lang="sl-SI" sz="3200" dirty="0">
              <a:latin typeface="Trebuchet MS" panose="020B0603020202020204" pitchFamily="34" charset="0"/>
            </a:endParaRPr>
          </a:p>
        </p:txBody>
      </p:sp>
      <p:sp>
        <p:nvSpPr>
          <p:cNvPr id="7" name="PoljeZBesedilom 6"/>
          <p:cNvSpPr txBox="1"/>
          <p:nvPr/>
        </p:nvSpPr>
        <p:spPr>
          <a:xfrm>
            <a:off x="5964620" y="1842075"/>
            <a:ext cx="19495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3200" dirty="0" err="1" smtClean="0">
                <a:latin typeface="Trebuchet MS" panose="020B0603020202020204" pitchFamily="34" charset="0"/>
              </a:rPr>
              <a:t>žličarstvo</a:t>
            </a:r>
            <a:endParaRPr lang="sl-SI" sz="3200" dirty="0">
              <a:latin typeface="Trebuchet MS" panose="020B0603020202020204" pitchFamily="34" charset="0"/>
            </a:endParaRPr>
          </a:p>
        </p:txBody>
      </p:sp>
      <p:sp>
        <p:nvSpPr>
          <p:cNvPr id="8" name="PoljeZBesedilom 7"/>
          <p:cNvSpPr txBox="1"/>
          <p:nvPr/>
        </p:nvSpPr>
        <p:spPr>
          <a:xfrm>
            <a:off x="4251234" y="1257300"/>
            <a:ext cx="22509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3200" dirty="0" err="1" smtClean="0">
                <a:latin typeface="Trebuchet MS" panose="020B0603020202020204" pitchFamily="34" charset="0"/>
              </a:rPr>
              <a:t>rešetarstvo</a:t>
            </a:r>
            <a:endParaRPr lang="sl-SI" sz="3200" dirty="0">
              <a:latin typeface="Trebuchet MS" panose="020B0603020202020204" pitchFamily="34" charset="0"/>
            </a:endParaRPr>
          </a:p>
        </p:txBody>
      </p:sp>
      <p:sp>
        <p:nvSpPr>
          <p:cNvPr id="9" name="PoljeZBesedilom 8"/>
          <p:cNvSpPr txBox="1"/>
          <p:nvPr/>
        </p:nvSpPr>
        <p:spPr>
          <a:xfrm>
            <a:off x="2331720" y="4503420"/>
            <a:ext cx="31566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3200" dirty="0" err="1" smtClean="0">
                <a:latin typeface="Trebuchet MS" panose="020B0603020202020204" pitchFamily="34" charset="0"/>
              </a:rPr>
              <a:t>zobotrebčarstvo</a:t>
            </a:r>
            <a:endParaRPr lang="sl-SI" sz="3200" dirty="0">
              <a:latin typeface="Trebuchet MS" panose="020B0603020202020204" pitchFamily="34" charset="0"/>
            </a:endParaRPr>
          </a:p>
        </p:txBody>
      </p:sp>
      <p:sp>
        <p:nvSpPr>
          <p:cNvPr id="10" name="PoljeZBesedilom 9"/>
          <p:cNvSpPr txBox="1"/>
          <p:nvPr/>
        </p:nvSpPr>
        <p:spPr>
          <a:xfrm>
            <a:off x="4514850" y="3886200"/>
            <a:ext cx="20505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3200" dirty="0" smtClean="0">
                <a:latin typeface="Trebuchet MS" panose="020B0603020202020204" pitchFamily="34" charset="0"/>
              </a:rPr>
              <a:t>pletarstvo</a:t>
            </a:r>
            <a:endParaRPr lang="sl-SI" sz="3200" dirty="0">
              <a:latin typeface="Trebuchet MS" panose="020B0603020202020204" pitchFamily="34" charset="0"/>
            </a:endParaRPr>
          </a:p>
        </p:txBody>
      </p:sp>
      <p:sp>
        <p:nvSpPr>
          <p:cNvPr id="11" name="PoljeZBesedilom 10"/>
          <p:cNvSpPr txBox="1"/>
          <p:nvPr/>
        </p:nvSpPr>
        <p:spPr>
          <a:xfrm>
            <a:off x="5212080" y="3417570"/>
            <a:ext cx="19271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3200" dirty="0" smtClean="0">
                <a:latin typeface="Trebuchet MS" panose="020B0603020202020204" pitchFamily="34" charset="0"/>
              </a:rPr>
              <a:t>sodarstvo</a:t>
            </a:r>
            <a:endParaRPr lang="sl-SI" sz="3200" dirty="0">
              <a:latin typeface="Trebuchet MS" panose="020B0603020202020204" pitchFamily="34" charset="0"/>
            </a:endParaRPr>
          </a:p>
        </p:txBody>
      </p:sp>
      <p:sp>
        <p:nvSpPr>
          <p:cNvPr id="15" name="Škarnice 14"/>
          <p:cNvSpPr/>
          <p:nvPr/>
        </p:nvSpPr>
        <p:spPr>
          <a:xfrm>
            <a:off x="2331720" y="1257300"/>
            <a:ext cx="484632" cy="48463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16" name="PoljeZBesedilom 15"/>
          <p:cNvSpPr txBox="1"/>
          <p:nvPr/>
        </p:nvSpPr>
        <p:spPr>
          <a:xfrm>
            <a:off x="909658" y="1049412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>
                <a:solidFill>
                  <a:schemeClr val="accent2">
                    <a:lumMod val="50000"/>
                  </a:schemeClr>
                </a:solidFill>
              </a:rPr>
              <a:t>slama</a:t>
            </a:r>
            <a:endParaRPr lang="sl-SI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7" name="PoljeZBesedilom 16"/>
          <p:cNvSpPr txBox="1"/>
          <p:nvPr/>
        </p:nvSpPr>
        <p:spPr>
          <a:xfrm>
            <a:off x="975383" y="2166687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>
                <a:solidFill>
                  <a:schemeClr val="accent2">
                    <a:lumMod val="50000"/>
                  </a:schemeClr>
                </a:solidFill>
              </a:rPr>
              <a:t>vrba</a:t>
            </a:r>
            <a:endParaRPr lang="sl-SI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8" name="PoljeZBesedilom 17"/>
          <p:cNvSpPr txBox="1"/>
          <p:nvPr/>
        </p:nvSpPr>
        <p:spPr>
          <a:xfrm>
            <a:off x="597684" y="1797355"/>
            <a:ext cx="1366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>
                <a:solidFill>
                  <a:schemeClr val="accent2">
                    <a:lumMod val="50000"/>
                  </a:schemeClr>
                </a:solidFill>
              </a:rPr>
              <a:t>k</a:t>
            </a:r>
            <a:r>
              <a:rPr lang="sl-SI" dirty="0" smtClean="0">
                <a:solidFill>
                  <a:schemeClr val="accent2">
                    <a:lumMod val="50000"/>
                  </a:schemeClr>
                </a:solidFill>
              </a:rPr>
              <a:t>oruzno ličje</a:t>
            </a:r>
            <a:endParaRPr lang="sl-SI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9" name="PoljeZBesedilom 18"/>
          <p:cNvSpPr txBox="1"/>
          <p:nvPr/>
        </p:nvSpPr>
        <p:spPr>
          <a:xfrm>
            <a:off x="597684" y="1453033"/>
            <a:ext cx="1356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>
                <a:solidFill>
                  <a:schemeClr val="accent2">
                    <a:lumMod val="50000"/>
                  </a:schemeClr>
                </a:solidFill>
              </a:rPr>
              <a:t>l</a:t>
            </a:r>
            <a:r>
              <a:rPr lang="sl-SI" dirty="0" smtClean="0">
                <a:solidFill>
                  <a:schemeClr val="accent2">
                    <a:lumMod val="50000"/>
                  </a:schemeClr>
                </a:solidFill>
              </a:rPr>
              <a:t>eskove vitre</a:t>
            </a:r>
            <a:endParaRPr lang="sl-SI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PoljeZBesedilom 1"/>
          <p:cNvSpPr txBox="1"/>
          <p:nvPr/>
        </p:nvSpPr>
        <p:spPr>
          <a:xfrm>
            <a:off x="949317" y="2536019"/>
            <a:ext cx="653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>
                <a:solidFill>
                  <a:schemeClr val="accent2">
                    <a:lumMod val="50000"/>
                  </a:schemeClr>
                </a:solidFill>
              </a:rPr>
              <a:t>leska</a:t>
            </a:r>
            <a:endParaRPr lang="sl-SI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64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split orient="vert"/>
      </p:transition>
    </mc:Choice>
    <mc:Fallback xmlns="">
      <p:transition spd="slow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6" grpId="0"/>
      <p:bldP spid="17" grpId="0"/>
      <p:bldP spid="18" grpId="0"/>
      <p:bldP spid="19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384221" y="457200"/>
            <a:ext cx="2949178" cy="742950"/>
          </a:xfrm>
        </p:spPr>
        <p:txBody>
          <a:bodyPr>
            <a:normAutofit fontScale="90000"/>
          </a:bodyPr>
          <a:lstStyle/>
          <a:p>
            <a:pPr algn="r"/>
            <a:r>
              <a:rPr lang="sl-SI" sz="4400" dirty="0" smtClean="0">
                <a:latin typeface="Trebuchet MS" panose="020B0603020202020204" pitchFamily="34" charset="0"/>
              </a:rPr>
              <a:t>             </a:t>
            </a:r>
            <a:r>
              <a:rPr lang="sl-SI" sz="4900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izdelki</a:t>
            </a:r>
            <a:endParaRPr lang="sl-SI" sz="4900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629840" y="1085850"/>
            <a:ext cx="7028260" cy="4783138"/>
          </a:xfrm>
        </p:spPr>
        <p:txBody>
          <a:bodyPr>
            <a:noAutofit/>
          </a:bodyPr>
          <a:lstStyle/>
          <a:p>
            <a:r>
              <a:rPr lang="sl-SI" sz="3200" dirty="0" smtClean="0">
                <a:latin typeface="Trebuchet MS" panose="020B0603020202020204" pitchFamily="34" charset="0"/>
              </a:rPr>
              <a:t>košara                           žlica</a:t>
            </a:r>
          </a:p>
          <a:p>
            <a:r>
              <a:rPr lang="sl-SI" sz="3200" dirty="0">
                <a:latin typeface="Trebuchet MS" panose="020B0603020202020204" pitchFamily="34" charset="0"/>
              </a:rPr>
              <a:t>c</a:t>
            </a:r>
            <a:r>
              <a:rPr lang="sl-SI" sz="3200" dirty="0" smtClean="0">
                <a:latin typeface="Trebuchet MS" panose="020B0603020202020204" pitchFamily="34" charset="0"/>
              </a:rPr>
              <a:t>ekar                            sito</a:t>
            </a:r>
          </a:p>
          <a:p>
            <a:r>
              <a:rPr lang="sl-SI" sz="3200" dirty="0">
                <a:latin typeface="Trebuchet MS" panose="020B0603020202020204" pitchFamily="34" charset="0"/>
              </a:rPr>
              <a:t>k</a:t>
            </a:r>
            <a:r>
              <a:rPr lang="sl-SI" sz="3200" dirty="0" smtClean="0">
                <a:latin typeface="Trebuchet MS" panose="020B0603020202020204" pitchFamily="34" charset="0"/>
              </a:rPr>
              <a:t>oš                 sod</a:t>
            </a:r>
          </a:p>
          <a:p>
            <a:r>
              <a:rPr lang="sl-SI" sz="3200" dirty="0" smtClean="0">
                <a:latin typeface="Trebuchet MS" panose="020B0603020202020204" pitchFamily="34" charset="0"/>
              </a:rPr>
              <a:t>                                    jerbas                          </a:t>
            </a:r>
          </a:p>
          <a:p>
            <a:r>
              <a:rPr lang="sl-SI" sz="3200" dirty="0">
                <a:latin typeface="Trebuchet MS" panose="020B0603020202020204" pitchFamily="34" charset="0"/>
              </a:rPr>
              <a:t>k</a:t>
            </a:r>
            <a:r>
              <a:rPr lang="sl-SI" sz="3200" dirty="0" smtClean="0">
                <a:latin typeface="Trebuchet MS" panose="020B0603020202020204" pitchFamily="34" charset="0"/>
              </a:rPr>
              <a:t>oš za čebele</a:t>
            </a:r>
          </a:p>
          <a:p>
            <a:r>
              <a:rPr lang="sl-SI" sz="3200" dirty="0" smtClean="0">
                <a:latin typeface="Trebuchet MS" panose="020B0603020202020204" pitchFamily="34" charset="0"/>
              </a:rPr>
              <a:t>                                    butarica</a:t>
            </a:r>
            <a:endParaRPr lang="sl-SI" sz="3200" dirty="0">
              <a:latin typeface="Trebuchet MS" panose="020B0603020202020204" pitchFamily="34" charset="0"/>
            </a:endParaRPr>
          </a:p>
          <a:p>
            <a:r>
              <a:rPr lang="sl-SI" sz="3200" dirty="0" smtClean="0">
                <a:latin typeface="Trebuchet MS" panose="020B0603020202020204" pitchFamily="34" charset="0"/>
              </a:rPr>
              <a:t>zobotrebec</a:t>
            </a:r>
          </a:p>
          <a:p>
            <a:endParaRPr lang="sl-SI" sz="3200" dirty="0" smtClean="0">
              <a:latin typeface="Trebuchet MS" panose="020B0603020202020204" pitchFamily="34" charset="0"/>
            </a:endParaRPr>
          </a:p>
          <a:p>
            <a:endParaRPr lang="sl-SI" sz="32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62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split orient="vert"/>
      </p:transition>
    </mc:Choice>
    <mc:Fallback xmlns="">
      <p:transition spd="slow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3158" y="1864935"/>
            <a:ext cx="6096000" cy="3429000"/>
          </a:xfrm>
          <a:prstGeom prst="rect">
            <a:avLst/>
          </a:prstGeom>
        </p:spPr>
      </p:pic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latin typeface="Trebuchet MS" panose="020B0603020202020204" pitchFamily="34" charset="0"/>
              </a:rPr>
              <a:t>jerbas</a:t>
            </a:r>
            <a:endParaRPr lang="sl-SI" dirty="0">
              <a:latin typeface="Trebuchet MS" panose="020B0603020202020204" pitchFamily="34" charset="0"/>
            </a:endParaRPr>
          </a:p>
        </p:txBody>
      </p:sp>
      <p:sp>
        <p:nvSpPr>
          <p:cNvPr id="4" name="Označba mesta vsebin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20810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split orient="vert"/>
      </p:transition>
    </mc:Choice>
    <mc:Fallback xmlns="">
      <p:transition spd="slow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latin typeface="Trebuchet MS" panose="020B0603020202020204" pitchFamily="34" charset="0"/>
              </a:rPr>
              <a:t>k</a:t>
            </a:r>
            <a:r>
              <a:rPr lang="sl-SI" dirty="0" smtClean="0">
                <a:latin typeface="Trebuchet MS" panose="020B0603020202020204" pitchFamily="34" charset="0"/>
              </a:rPr>
              <a:t>ošara, cekar</a:t>
            </a:r>
            <a:endParaRPr lang="sl-SI" dirty="0">
              <a:latin typeface="Trebuchet MS" panose="020B0603020202020204" pitchFamily="34" charset="0"/>
            </a:endParaRPr>
          </a:p>
        </p:txBody>
      </p:sp>
      <p:pic>
        <p:nvPicPr>
          <p:cNvPr id="3" name="Označba mesta vsebine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3870" y="3373753"/>
            <a:ext cx="3013710" cy="2729865"/>
          </a:xfrm>
          <a:prstGeom prst="rect">
            <a:avLst/>
          </a:prstGeom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1990" y="3373754"/>
            <a:ext cx="3108960" cy="272986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0" y="1291590"/>
            <a:ext cx="3246120" cy="195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27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split orient="vert"/>
      </p:transition>
    </mc:Choice>
    <mc:Fallback xmlns="">
      <p:transition spd="slow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472" y="1770742"/>
            <a:ext cx="2853175" cy="3316511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9" y="2560320"/>
            <a:ext cx="3090940" cy="2526934"/>
          </a:xfrm>
          <a:prstGeom prst="rect">
            <a:avLst/>
          </a:prstGeom>
        </p:spPr>
      </p:pic>
      <p:sp>
        <p:nvSpPr>
          <p:cNvPr id="4" name="Naslov 3"/>
          <p:cNvSpPr>
            <a:spLocks noGrp="1"/>
          </p:cNvSpPr>
          <p:nvPr>
            <p:ph type="ctrTitle"/>
          </p:nvPr>
        </p:nvSpPr>
        <p:spPr>
          <a:xfrm>
            <a:off x="685800" y="560070"/>
            <a:ext cx="7772400" cy="1040125"/>
          </a:xfrm>
        </p:spPr>
        <p:txBody>
          <a:bodyPr>
            <a:normAutofit/>
          </a:bodyPr>
          <a:lstStyle/>
          <a:p>
            <a:pPr algn="l"/>
            <a:r>
              <a:rPr lang="sl-SI" sz="4400" dirty="0" smtClean="0">
                <a:latin typeface="Trebuchet MS" panose="020B0603020202020204" pitchFamily="34" charset="0"/>
              </a:rPr>
              <a:t>slamnikarstvo</a:t>
            </a:r>
            <a:endParaRPr lang="sl-SI" sz="4400" dirty="0">
              <a:latin typeface="Trebuchet MS" panose="020B0603020202020204" pitchFamily="34" charset="0"/>
            </a:endParaRPr>
          </a:p>
        </p:txBody>
      </p:sp>
      <p:sp>
        <p:nvSpPr>
          <p:cNvPr id="5" name="Podnaslov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3969" y="292367"/>
            <a:ext cx="2667000" cy="200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43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split orient="vert"/>
      </p:transition>
    </mc:Choice>
    <mc:Fallback xmlns="">
      <p:transition spd="slow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latin typeface="Trebuchet MS" panose="020B0603020202020204" pitchFamily="34" charset="0"/>
              </a:rPr>
              <a:t>p</a:t>
            </a:r>
            <a:r>
              <a:rPr lang="sl-SI" dirty="0" smtClean="0">
                <a:latin typeface="Trebuchet MS" panose="020B0603020202020204" pitchFamily="34" charset="0"/>
              </a:rPr>
              <a:t>unčka iz koruznega ličja</a:t>
            </a:r>
            <a:endParaRPr lang="sl-SI" dirty="0">
              <a:latin typeface="Trebuchet MS" panose="020B0603020202020204" pitchFamily="34" charset="0"/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6352" y="2147949"/>
            <a:ext cx="3871296" cy="370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84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split orient="vert"/>
      </p:transition>
    </mc:Choice>
    <mc:Fallback xmlns="">
      <p:transition spd="slow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latin typeface="Trebuchet MS" panose="020B0603020202020204" pitchFamily="34" charset="0"/>
              </a:rPr>
              <a:t>g</a:t>
            </a:r>
            <a:r>
              <a:rPr lang="sl-SI" dirty="0" smtClean="0">
                <a:latin typeface="Trebuchet MS" panose="020B0603020202020204" pitchFamily="34" charset="0"/>
              </a:rPr>
              <a:t>lineni lonci, solnice, sklede, posode za peko</a:t>
            </a:r>
            <a:endParaRPr lang="sl-SI" dirty="0">
              <a:latin typeface="Trebuchet MS" panose="020B0603020202020204" pitchFamily="34" charset="0"/>
            </a:endParaRPr>
          </a:p>
        </p:txBody>
      </p:sp>
      <p:pic>
        <p:nvPicPr>
          <p:cNvPr id="4" name="Picture 2" descr="http://www.dobrodoslidoma.si/images/stran/tekoce/clanek_urad/Stojnica-loncarstvo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585" y="1804138"/>
            <a:ext cx="5414088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340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split orient="vert"/>
      </p:transition>
    </mc:Choice>
    <mc:Fallback xmlns="">
      <p:transition spd="slow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850" y="731520"/>
            <a:ext cx="715518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58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split orient="vert"/>
      </p:transition>
    </mc:Choice>
    <mc:Fallback xmlns="">
      <p:transition spd="slow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latin typeface="Trebuchet MS" panose="020B0603020202020204" pitchFamily="34" charset="0"/>
              </a:rPr>
              <a:t>č</a:t>
            </a:r>
            <a:r>
              <a:rPr lang="sl-SI" dirty="0" smtClean="0">
                <a:latin typeface="Trebuchet MS" panose="020B0603020202020204" pitchFamily="34" charset="0"/>
              </a:rPr>
              <a:t>evljarstvo v Tržiču</a:t>
            </a:r>
            <a:endParaRPr lang="sl-SI" dirty="0">
              <a:latin typeface="Trebuchet MS" panose="020B0603020202020204" pitchFamily="34" charset="0"/>
            </a:endParaRPr>
          </a:p>
        </p:txBody>
      </p:sp>
      <p:pic>
        <p:nvPicPr>
          <p:cNvPr id="1026" name="Picture 2" descr="http://www.slovenian-alps.com/si/imagelib/magnify/default/kaj-odkriti/image/trzic-muzej-cevljar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621" y="1550083"/>
            <a:ext cx="5343574" cy="38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89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split orient="vert"/>
      </p:transition>
    </mc:Choice>
    <mc:Fallback xmlns="">
      <p:transition spd="slow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latin typeface="Trebuchet MS" panose="020B0603020202020204" pitchFamily="34" charset="0"/>
              </a:rPr>
              <a:t>porcelan</a:t>
            </a:r>
            <a:endParaRPr lang="sl-SI" dirty="0">
              <a:latin typeface="Trebuchet MS" panose="020B0603020202020204" pitchFamily="34" charset="0"/>
            </a:endParaRPr>
          </a:p>
        </p:txBody>
      </p:sp>
      <p:sp>
        <p:nvSpPr>
          <p:cNvPr id="3" name="AutoShape 2" descr="data:image/jpeg;base64,/9j/4AAQSkZJRgABAQAAAQABAAD/2wCEAAkGBxISEhUUExQVFRQWFxYXFRUUFRUWFBcWFBUXFhcXGBgYHCggGBolHBcUITEhJSksLi4uFx8zODMsNygtLisBCgoKDg0OFxAQFCwcHB0sLCwsLCwsKzcsLCsrLCssLCwzNywsKywsLCssKywsKysrNysrKywrKysrKysrKysrK//AABEIAIQAyAMBIgACEQEDEQH/xAAcAAAABwEBAAAAAAAAAAAAAAAAAQIDBAUGBwj/xAA+EAABAwIDBQUFBwMCBwAAAAABAAIRAyEEEjEFQVFhcQYigZGhBxMysfAjQmKCwdHxFFLhM3IVJFNjkrLC/8QAFwEBAQEBAAAAAAAAAAAAAAAAAAECA//EABsRAQEBAAMBAQAAAAAAAAAAAAABEQIhMRJB/9oADAMBAAIRAxEAPwDkcLovs/xhc10umAxhadZbmyu8WkD8q56Fp+wFaMS5sSHMv+QyD6lB05pIuPEKVRJBEaEfJNAXPMfqpOGbYdUSjzFrwQSAeak4/A0qrT72jSqj/uU2OPnAPqmKrJ8wrDEUAWnhe25a4prE4jsnsyue6ypQJJAdQqS2REjI+WzcaRqq/F+yp4vRxbHiLCtSdTdy7zXOB8gtdS2M0ONRpJbOjSCPRXDWvfBaBYARb5Lpy48d6Z48r+uN7Q7DbRoiTh3VGj71A++Hk3veiz7gWnK4Frv7Xgtd/wCLrr0fWq+5bLu6bzqI3+Si1sVSrn3damyqHDuh7WvEcpvHPmsfFzV+5uPPiMFdo2r7OcBVuxtTDuO+g6WDhNN4LY6R1WR2r7LcXTE0H08QINh9lUPAZXnKTyzLNa1hgUcqZX2Hi2OyOw1druDqTxPQxB8CrbZ3YXG1fuCmONQwfJRWczo8y2z/AGZYoC1Rh/K4esqG72dY3gzzP7IMrmRFy02J7BY1gnK09CZ9QqPF7IxFP46NQdGEjzCCGXJJSXaxoeBsfVFKBRckkpEpJcgWXJBP1KJxQJQAu+roJDiggQxquey7yzFUiPvHIej7fsqhhVv2aeBiqBOnvGoOytb9eITuGGiQND4qTTZp0RkdJsuA5p7G1GjuOngb+Mxv6JGFafeDqPmlbUqg1GkAlpmSbhpnQjeSt8PWeQbKwwYCQRe2/wA7qb7prjBFxrHDqk06Y1iJbpzT9CkZPTUc+SW7STEXElhBzVC0bw4SPMp7ZWyhSeQI0knjw+aRi8B70FrhE6kSN0eassCyGzugAXmzRA+uS3bkmVmce9sB7e9Hmir8f5S2m5PJRq1b/C52ughVdvJI4G4PgVGrYkvm8Acrfl49U5GheDB+Ebzz5D1KTiaocYgAEANA/CdI3LIKlXdTIMktkBwNiJ0PRXsKibTLyBFpuTcw1XbHKhnGKL/TMOrQn8UbpsFBUbW2Dhqoh1Np6gLA7c9mN82GfH4HXb4HULpVR8lKFWEO3nza3Z7E4f8A1KTgP7m95vmNFU5V6QxAbUkOAhcq7c9i30Xuq0Gl1IyS1tyw74A1CLGEhIKeypOVRTJCCUW6oIGmhXXZWnmxlAET35joCZVfs/Zlev8A6VNzxxA7vmbLWdneymLpV6dV+VgYZIzSSIgj1QdKHw/XJTWb+ihNFh1+SsCIH1uRkeEcBJKdpVGPJbxvG4xr6pqlTOUzv/hPYbDMa+QTJtBPG5hamM31ONEED63JVMkCekeCW4eRS2Q0d4xz3KqjNxRJIi0HvTvtCmP7rQOSaYyDECNQeKFR3HRSkNYirlEefG+ijU60XsTGgE3B3osQZJOoGnU6FUmK2m4uLGFgAeGONUPhzocCO6e6MwIDjMkFOMvItxfYnEl5BMgtkC1+P7+RSS7uiwMzFpJnUydOKrthbQyyGzlyuewOnuFr/d1aYcblodEdY3BWdcaDkBPhKlmVScLifd2Le6bEgzCtS7LzGqpXiWRF762ncI4qwxlTKGDeGmfOyaCr1JKZfUTD6qbzKauFlyIulJlECgNG6taDdIKTElVHK/absVtCux7GwyqHF0aZhB9QfRYsrrXtdq02YelSN6rnZm8mtjMfUDxXJ3KNGnBBLeAgg7OKTabQ1gDWgQA0QEqgc5hHiE3s58PjiCFP0WZbbn/CmVhI5pnJ/jwUiFWTr2E04b8R5kfJN7FqvdLXCcpEO3gwZaVIYwxCk0Gxu+iumyTEs7Pxx5T+6fr0iRAGu7imm05unC0jesqRSZAjgITGKZmAGl7qXUMXVe/EmbcuSUM1Gm/EQbctVncbgHguNNtQznc19I03XcS4U3sqmBD3OcHCwvJG/QveZBm8mDu6GEnKD93WbtNif0U48vlLNV2zMBknulktyNY5wcWtzZ6j3FpLczjBsSBlHFWtcA342jdEWKjucGX0BiLyXE2ASxcicp3CZ1jQRpCUkxJZTDW53SRpxIP6brqLXqlxk6/LopWzn5XgEHK4lrmuuAR8wotephxUdSzuY4HL32kt81K0ZzIy5SG7NqfhPMOCW7ZsfFUY3qVnKuxEDkqU/wD8Pn4XsdyBSnUKdMTVf+Vtz6KyVLYjpxlE/ESAOJUXFbapMIDaRPUwq+tj3vJc490gBrRo2PmqjK+1yhUfVp1Qwmixhb7zVuZxBIMXAs26525q7jQpNrU6lB921WuaeRIMEc5hcPdax1Eg9QYPqjRotQTkhBB2Cu6LJOxxmqk8B6u+ik7fa6kbgidOB6Hej7MOzB7uJA8v5WP1fxomhPtCYplSaQuukZSqQUhgTFMp9rkRJotSim21QExVxgCaBj6sN8QFXvNyOEnwJScTjEz9pALgxrL3fOb8rQJPjClVJD4PTxGYxA9EyQNYB15C+4eKAOcS2QG3khrW28Sf5SG1Qd4vJvYEaqYacfSa5rQWg5XZ25hdrgIt4FJa7S++WuiQZv5qZs5smTdrZJ4y7XwUephjIIJG+1hHRbk1Nw7hSGkPdZrZcSd86mFnXu97Uc6PjeXRvAJsPKFe1aBcxzZ1AB3+KRgdkMpzD8zuB3jkpnZ+IrqMD/JUOsyTG86K4eEy+hcFaREpYdrBbXeVGr4rKbCSpmJq5Re6r8a9rogQsrDGUPJIEO331hFRNi3rHIhM4QFrpOg9UWI7jhDT9o+51iR6CyVVts50bwHx3Z0zEW8FxrtBsLE4J+XEN+KS2oLsqGZdB3G8wV1JmIvcWNhbnxSe24bV2XVD7uovY6md8hwFj0JCYOM5yglimgorq+y9ve9ptbX+3puEtLxciLd4EEHcpOH2syjZmFa1kzDHuBv/ALiVz/sXjC5r6JN2w+meR+IeBg/mK3mFfmYDv0PUapEaLZmOpVxNJxDhrTqQHeBFnKwyOHxZWji5wCweKw0HM2x8ldYIl7Ad+nQhWFaA46mNajfAPP8A8p+jXziWODx+Ez6WPos0+mdE3srCzVM6C9uPVMRrXB0S8hg/Eb+WpULEYykP+o7n3Wj9Shi6Om88UzQo5ngHQXKvzDVlgsgAeGOzHT3hBjoAirsL3d4947+AUnKmqlVtNr6jvhaC4nkAr0iu7QYL3zBhwSGOj3sEgmmD8EjTMdeQTrsIxjQ0OLLZQCM9uQ1R7MqF7BUOr+90B0Hko+AxYqmo9pkteWHiMtlIH8ZTquYXUKgztF2lsSqfZPa9xdkrt1tIGhWg/qbhzvug5jpI3LmeMeH1HuGjnOI81OXTU7dMdRyju3GongUgEiDcAKLsqo5+HZeCIvr4Kc2s2IInrr4LTKK50yeaNHWYGkxomygiY6kIJ8lWBwm6n7UdlAuq2s2WkjVZrUJqshxmC3Vp580G4lwMRI3o8Q0EZSJ0SA3NaP3UgLbTmYek3EOJ92THdEkE6WWJ7TdqP6imKFIFtKczy6xeRoI4Ld4yjSxFJtCq0hkgiCRcaGy5r2l2OcJiH0ZzAQ5rjva7SeequmKWEEvKjUVD2XjjQqsqbmnvDi0iHD9fBdPwmLDTIMsdBt6OHguSAre9iaofhw03yOLTN7GC0eUqaNi+4lS9i1PibwM+igYJuW0yOalUqZa7MLjeOS1EWbxdO7FaM7+g+aaa4O0UjZ9MscTGoC0lTsfUiE9symCC7j+ijYpkhS9mWYB9aoicAFmfaJQrVMBVpYdhfUeAwBtjBN/RaRCrULdP3QVHZ+qTRpFwLTADmnUGNCuP7a2lidmbTrBj3BlR4qQRLXB28A7wZuu21iXTEB0W3CVS9pey2G2gwNxLctRg7tRtiJ1g8OSlixlq+2qtZgzOsY+GyLZmGL3AASp+yewQoDL/AFDqrd0xPmFosFhqdIlrWwQJkjVTF1Iw9P3YayNN40Tdeo1huddLp51YjXRRsfSD8s6jkteRk7/ViYI1TrGKPQojem9r7Wp0KZc5wFrcVRiPaLtVzalNrDBEuPCBp+qV2Y2k+s1znwIMW3rIbbx7q9V1R1p0HBo3KFRxdSn8Di3osVt1QNBcXA6xZO0R3r2G9ZnYvaKm9oDjleImdPAqH2+222q+myk74GuFQtMAl0QJGuhUEir2wpB7wWOLQ7uubFwDzKzPaLbDsXWNUiLBrRwa3jzuq2UiUBkoJMoIKlaz2eVftKzOIY75j9lkVo+wdSMSR/cw+hCkHS6QVhRKgUgp9BbiVMpNU+goNNTsOqlTGAHVSqTBuUdilUwiFLkvtA7bYvC411Og5uUU2S1wJuc1wQbaLrRXnr2mOnaVY/hp/Ipy8OPrrfZHajsThGVS7O9wBfyO+25Wja2X4z3d86cl552PtvE4Qk0KhZm+JurDzjceaf2v2lxeKblrVXZf7W9wHrFyszl0vz2789+UDJEcuCr+0e2xhcM+s4ZsgloOpO5q5ps72l4qnTDHUmVC0RnLi0kDSRBuqTtD2gxGNLfekNa24psnLPEk6wr9dHz23FT2q0izu4epn4Zm5Z68FXs9o1U3NG/+/wDwsIyjxT7GqbWsbPEdu8Q8d1rWfmkqixmOqVTmqPLjz0HQKuYnJ5qA3OTLilOKbJQEUkJUJJQEgjSUAQQQQVCuOyDiMXTjg75IIKQdYpKdQQQW4ynUlOooIKlTqaksQQRBvNivPnb4f89W/L/6hBBOXhx9Z+EqmwIILDZeUJ1qCCBTUtqJBAoIFBBAlySgggSNUN4RoICckuQQQJKCCCD/2Q=="/>
          <p:cNvSpPr>
            <a:spLocks noChangeAspect="1" noChangeArrowheads="1"/>
          </p:cNvSpPr>
          <p:nvPr/>
        </p:nvSpPr>
        <p:spPr bwMode="auto">
          <a:xfrm>
            <a:off x="4804797" y="3188035"/>
            <a:ext cx="128588" cy="12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38576" tIns="19289" rIns="38576" bIns="19289" numCol="1" anchor="t" anchorCtr="0" compatLnSpc="1">
            <a:prstTxWarp prst="textNoShape">
              <a:avLst/>
            </a:prstTxWarp>
          </a:bodyPr>
          <a:lstStyle/>
          <a:p>
            <a:endParaRPr lang="sl-SI" sz="76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4797" y="1400445"/>
            <a:ext cx="3819674" cy="3924300"/>
          </a:xfrm>
          <a:prstGeom prst="rect">
            <a:avLst/>
          </a:prstGeom>
        </p:spPr>
      </p:pic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51702" y="1400445"/>
            <a:ext cx="4343974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35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split orient="vert"/>
      </p:transition>
    </mc:Choice>
    <mc:Fallback xmlns="">
      <p:transition spd="slow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latin typeface="Trebuchet MS" panose="020B0603020202020204" pitchFamily="34" charset="0"/>
              </a:rPr>
              <a:t>steklarstvo</a:t>
            </a:r>
            <a:endParaRPr lang="sl-SI" dirty="0">
              <a:latin typeface="Trebuchet MS" panose="020B0603020202020204" pitchFamily="34" charset="0"/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23410" y="1357311"/>
            <a:ext cx="2981325" cy="2428875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660" y="4000500"/>
            <a:ext cx="6667500" cy="249174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8805" y="1357312"/>
            <a:ext cx="1885950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06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split orient="vert"/>
      </p:transition>
    </mc:Choice>
    <mc:Fallback xmlns="">
      <p:transition spd="slow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VIRI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sl-SI" u="sng" dirty="0" smtClean="0">
                <a:latin typeface="Trebuchet MS" panose="020B0603020202020204" pitchFamily="34" charset="0"/>
                <a:hlinkClick r:id="rId2"/>
              </a:rPr>
              <a:t>www.etno-muzej.si</a:t>
            </a:r>
            <a:r>
              <a:rPr lang="sl-SI" u="sng" dirty="0" smtClean="0">
                <a:latin typeface="Trebuchet MS" panose="020B0603020202020204" pitchFamily="34" charset="0"/>
              </a:rPr>
              <a:t>                 </a:t>
            </a:r>
            <a:endParaRPr lang="sl-SI" dirty="0">
              <a:latin typeface="Trebuchet MS" panose="020B0603020202020204" pitchFamily="34" charset="0"/>
            </a:endParaRPr>
          </a:p>
          <a:p>
            <a:r>
              <a:rPr lang="sl-SI" u="sng" dirty="0" smtClean="0">
                <a:latin typeface="Trebuchet MS" panose="020B0603020202020204" pitchFamily="34" charset="0"/>
                <a:hlinkClick r:id="rId3"/>
              </a:rPr>
              <a:t>www.rokodelstvo.si</a:t>
            </a:r>
            <a:endParaRPr lang="sl-SI" dirty="0">
              <a:latin typeface="Trebuchet MS" panose="020B0603020202020204" pitchFamily="34" charset="0"/>
            </a:endParaRPr>
          </a:p>
          <a:p>
            <a:r>
              <a:rPr lang="sl-SI" u="sng" dirty="0" smtClean="0">
                <a:latin typeface="Trebuchet MS" panose="020B0603020202020204" pitchFamily="34" charset="0"/>
                <a:hlinkClick r:id="rId4"/>
              </a:rPr>
              <a:t>www.dobrodoslidoma.si</a:t>
            </a:r>
            <a:endParaRPr lang="sl-SI" dirty="0">
              <a:latin typeface="Trebuchet MS" panose="020B0603020202020204" pitchFamily="34" charset="0"/>
            </a:endParaRPr>
          </a:p>
          <a:p>
            <a:r>
              <a:rPr lang="sl-SI" u="sng" dirty="0">
                <a:latin typeface="Trebuchet MS" panose="020B0603020202020204" pitchFamily="34" charset="0"/>
                <a:hlinkClick r:id="rId5"/>
              </a:rPr>
              <a:t>www.slovenskenovice.si</a:t>
            </a:r>
            <a:endParaRPr lang="sl-SI" dirty="0">
              <a:latin typeface="Trebuchet MS" panose="020B0603020202020204" pitchFamily="34" charset="0"/>
            </a:endParaRPr>
          </a:p>
          <a:p>
            <a:r>
              <a:rPr lang="sl-SI" dirty="0" smtClean="0">
                <a:latin typeface="Trebuchet MS" panose="020B0603020202020204" pitchFamily="34" charset="0"/>
                <a:hlinkClick r:id="rId6"/>
              </a:rPr>
              <a:t> </a:t>
            </a:r>
            <a:r>
              <a:rPr lang="sl-SI" u="sng" dirty="0" smtClean="0">
                <a:latin typeface="Trebuchet MS" panose="020B0603020202020204" pitchFamily="34" charset="0"/>
                <a:hlinkClick r:id="rId6"/>
              </a:rPr>
              <a:t>www.tvsrk-si</a:t>
            </a:r>
            <a:endParaRPr lang="sl-SI" dirty="0">
              <a:latin typeface="Trebuchet MS" panose="020B0603020202020204" pitchFamily="34" charset="0"/>
            </a:endParaRPr>
          </a:p>
          <a:p>
            <a:r>
              <a:rPr lang="sl-SI" u="sng" dirty="0">
                <a:latin typeface="Trebuchet MS" panose="020B0603020202020204" pitchFamily="34" charset="0"/>
                <a:hlinkClick r:id="rId7"/>
              </a:rPr>
              <a:t>www.rsg.si</a:t>
            </a:r>
            <a:endParaRPr lang="sl-SI" dirty="0">
              <a:latin typeface="Trebuchet MS" panose="020B0603020202020204" pitchFamily="34" charset="0"/>
            </a:endParaRPr>
          </a:p>
          <a:p>
            <a:r>
              <a:rPr lang="sl-SI" dirty="0" smtClean="0">
                <a:latin typeface="Trebuchet MS" panose="020B0603020202020204" pitchFamily="34" charset="0"/>
                <a:hlinkClick r:id="rId8"/>
              </a:rPr>
              <a:t>www.2.arnes.si</a:t>
            </a:r>
            <a:endParaRPr lang="sl-SI" dirty="0">
              <a:latin typeface="Trebuchet MS" panose="020B0603020202020204" pitchFamily="34" charset="0"/>
            </a:endParaRPr>
          </a:p>
          <a:p>
            <a:r>
              <a:rPr lang="sl-SI" u="sng" dirty="0" smtClean="0">
                <a:latin typeface="Trebuchet MS" panose="020B0603020202020204" pitchFamily="34" charset="0"/>
                <a:hlinkClick r:id="rId9"/>
              </a:rPr>
              <a:t>www.dezela-celjska.si</a:t>
            </a:r>
            <a:endParaRPr lang="sl-SI" dirty="0">
              <a:latin typeface="Trebuchet MS" panose="020B0603020202020204" pitchFamily="34" charset="0"/>
            </a:endParaRPr>
          </a:p>
          <a:p>
            <a:r>
              <a:rPr lang="sl-SI" u="sng" dirty="0" smtClean="0">
                <a:latin typeface="Trebuchet MS" panose="020B0603020202020204" pitchFamily="34" charset="0"/>
                <a:hlinkClick r:id="rId10"/>
              </a:rPr>
              <a:t>www.mojcenter.net</a:t>
            </a:r>
            <a:endParaRPr lang="sl-SI" dirty="0">
              <a:latin typeface="Trebuchet MS" panose="020B0603020202020204" pitchFamily="34" charset="0"/>
            </a:endParaRPr>
          </a:p>
          <a:p>
            <a:r>
              <a:rPr lang="sl-SI" u="sng" dirty="0" smtClean="0">
                <a:latin typeface="Trebuchet MS" panose="020B0603020202020204" pitchFamily="34" charset="0"/>
                <a:hlinkClick r:id="rId11"/>
              </a:rPr>
              <a:t>www.zkds.si</a:t>
            </a:r>
            <a:endParaRPr lang="sl-SI" dirty="0">
              <a:latin typeface="Trebuchet MS" panose="020B0603020202020204" pitchFamily="34" charset="0"/>
            </a:endParaRPr>
          </a:p>
          <a:p>
            <a:r>
              <a:rPr lang="sl-SI" u="sng" dirty="0" smtClean="0">
                <a:latin typeface="Trebuchet MS" panose="020B0603020202020204" pitchFamily="34" charset="0"/>
                <a:hlinkClick r:id="rId12"/>
              </a:rPr>
              <a:t>www.skrina.si</a:t>
            </a:r>
            <a:endParaRPr lang="sl-SI" dirty="0">
              <a:latin typeface="Trebuchet MS" panose="020B0603020202020204" pitchFamily="34" charset="0"/>
            </a:endParaRPr>
          </a:p>
          <a:p>
            <a:r>
              <a:rPr lang="sl-SI" dirty="0" smtClean="0">
                <a:latin typeface="Trebuchet MS" panose="020B0603020202020204" pitchFamily="34" charset="0"/>
                <a:hlinkClick r:id="rId13"/>
              </a:rPr>
              <a:t>www.siol.net</a:t>
            </a:r>
            <a:endParaRPr lang="sl-SI" dirty="0" smtClean="0">
              <a:latin typeface="Trebuchet MS" panose="020B0603020202020204" pitchFamily="34" charset="0"/>
            </a:endParaRPr>
          </a:p>
          <a:p>
            <a:r>
              <a:rPr lang="sl-SI" dirty="0" smtClean="0">
                <a:latin typeface="Trebuchet MS" panose="020B0603020202020204" pitchFamily="34" charset="0"/>
                <a:hlinkClick r:id="rId14"/>
              </a:rPr>
              <a:t>www.turisticna-zveza.si</a:t>
            </a:r>
            <a:endParaRPr lang="sl-SI" dirty="0" smtClean="0">
              <a:latin typeface="Trebuchet MS" panose="020B0603020202020204" pitchFamily="34" charset="0"/>
            </a:endParaRPr>
          </a:p>
          <a:p>
            <a:r>
              <a:rPr lang="sl-SI" dirty="0" smtClean="0">
                <a:latin typeface="Trebuchet MS" panose="020B0603020202020204" pitchFamily="34" charset="0"/>
                <a:hlinkClick r:id="rId15"/>
              </a:rPr>
              <a:t>www.novi.dnevnik.si</a:t>
            </a:r>
            <a:endParaRPr lang="sl-SI" dirty="0" smtClean="0">
              <a:latin typeface="Trebuchet MS" panose="020B0603020202020204" pitchFamily="34" charset="0"/>
            </a:endParaRPr>
          </a:p>
          <a:p>
            <a:endParaRPr lang="sl-SI" dirty="0">
              <a:latin typeface="Trebuchet MS" panose="020B0603020202020204" pitchFamily="34" charset="0"/>
            </a:endParaRPr>
          </a:p>
        </p:txBody>
      </p:sp>
      <p:sp>
        <p:nvSpPr>
          <p:cNvPr id="6" name="Označba mesta vsebine 5"/>
          <p:cNvSpPr>
            <a:spLocks noGrp="1"/>
          </p:cNvSpPr>
          <p:nvPr>
            <p:ph sz="half" idx="2"/>
          </p:nvPr>
        </p:nvSpPr>
        <p:spPr/>
        <p:txBody>
          <a:bodyPr>
            <a:normAutofit fontScale="55000" lnSpcReduction="20000"/>
          </a:bodyPr>
          <a:lstStyle/>
          <a:p>
            <a:r>
              <a:rPr lang="sl-SI" u="sng" dirty="0" smtClean="0">
                <a:latin typeface="Trebuchet MS" panose="020B0603020202020204" pitchFamily="34" charset="0"/>
                <a:hlinkClick r:id="rId16"/>
              </a:rPr>
              <a:t>www.vanda-lapajne.si</a:t>
            </a:r>
            <a:endParaRPr lang="sl-SI" dirty="0">
              <a:latin typeface="Trebuchet MS" panose="020B0603020202020204" pitchFamily="34" charset="0"/>
            </a:endParaRPr>
          </a:p>
          <a:p>
            <a:r>
              <a:rPr lang="sl-SI" u="sng" dirty="0" smtClean="0">
                <a:latin typeface="Trebuchet MS" panose="020B0603020202020204" pitchFamily="34" charset="0"/>
                <a:hlinkClick r:id="rId17"/>
              </a:rPr>
              <a:t>www.slovenijanadlani.si</a:t>
            </a:r>
            <a:endParaRPr lang="sl-SI" dirty="0">
              <a:latin typeface="Trebuchet MS" panose="020B0603020202020204" pitchFamily="34" charset="0"/>
            </a:endParaRPr>
          </a:p>
          <a:p>
            <a:r>
              <a:rPr lang="sl-SI" u="sng" dirty="0" smtClean="0">
                <a:latin typeface="Trebuchet MS" panose="020B0603020202020204" pitchFamily="34" charset="0"/>
                <a:hlinkClick r:id="rId18"/>
              </a:rPr>
              <a:t>www.privoscite.si</a:t>
            </a:r>
            <a:endParaRPr lang="sl-SI" dirty="0">
              <a:latin typeface="Trebuchet MS" panose="020B0603020202020204" pitchFamily="34" charset="0"/>
            </a:endParaRPr>
          </a:p>
          <a:p>
            <a:r>
              <a:rPr lang="sl-SI" u="sng" dirty="0" smtClean="0">
                <a:latin typeface="Trebuchet MS" panose="020B0603020202020204" pitchFamily="34" charset="0"/>
                <a:hlinkClick r:id="rId19"/>
              </a:rPr>
              <a:t>www.tkalstvo.com</a:t>
            </a:r>
            <a:endParaRPr lang="sl-SI" dirty="0">
              <a:latin typeface="Trebuchet MS" panose="020B0603020202020204" pitchFamily="34" charset="0"/>
            </a:endParaRPr>
          </a:p>
          <a:p>
            <a:r>
              <a:rPr lang="sl-SI" u="sng" dirty="0" smtClean="0">
                <a:latin typeface="Trebuchet MS" panose="020B0603020202020204" pitchFamily="34" charset="0"/>
                <a:hlinkClick r:id="rId20"/>
              </a:rPr>
              <a:t>www.ustvarjalna.si</a:t>
            </a:r>
            <a:endParaRPr lang="sl-SI" dirty="0">
              <a:latin typeface="Trebuchet MS" panose="020B0603020202020204" pitchFamily="34" charset="0"/>
            </a:endParaRPr>
          </a:p>
          <a:p>
            <a:r>
              <a:rPr lang="sl-SI" u="sng" dirty="0" smtClean="0">
                <a:latin typeface="Trebuchet MS" panose="020B0603020202020204" pitchFamily="34" charset="0"/>
                <a:hlinkClick r:id="rId21"/>
              </a:rPr>
              <a:t>www.delo.si</a:t>
            </a:r>
            <a:endParaRPr lang="sl-SI" dirty="0">
              <a:latin typeface="Trebuchet MS" panose="020B0603020202020204" pitchFamily="34" charset="0"/>
            </a:endParaRPr>
          </a:p>
          <a:p>
            <a:r>
              <a:rPr lang="sl-SI" u="sng" dirty="0" smtClean="0">
                <a:latin typeface="Trebuchet MS" panose="020B0603020202020204" pitchFamily="34" charset="0"/>
                <a:hlinkClick r:id="rId22"/>
              </a:rPr>
              <a:t>www.samson-kamnik.si</a:t>
            </a:r>
            <a:endParaRPr lang="sl-SI" dirty="0">
              <a:latin typeface="Trebuchet MS" panose="020B0603020202020204" pitchFamily="34" charset="0"/>
            </a:endParaRPr>
          </a:p>
          <a:p>
            <a:r>
              <a:rPr lang="sl-SI" u="sng" dirty="0" smtClean="0">
                <a:latin typeface="Trebuchet MS" panose="020B0603020202020204" pitchFamily="34" charset="0"/>
                <a:hlinkClick r:id="rId23"/>
              </a:rPr>
              <a:t>www.rtvslo.si</a:t>
            </a:r>
            <a:endParaRPr lang="sl-SI" dirty="0">
              <a:latin typeface="Trebuchet MS" panose="020B0603020202020204" pitchFamily="34" charset="0"/>
            </a:endParaRPr>
          </a:p>
          <a:p>
            <a:r>
              <a:rPr lang="sl-SI" u="sng" dirty="0" smtClean="0">
                <a:latin typeface="Trebuchet MS" panose="020B0603020202020204" pitchFamily="34" charset="0"/>
                <a:hlinkClick r:id="rId24"/>
              </a:rPr>
              <a:t>www.slovenian-alps.com</a:t>
            </a:r>
            <a:endParaRPr lang="sl-SI" dirty="0">
              <a:latin typeface="Trebuchet MS" panose="020B0603020202020204" pitchFamily="34" charset="0"/>
            </a:endParaRPr>
          </a:p>
          <a:p>
            <a:r>
              <a:rPr lang="sl-SI" u="sng" dirty="0" smtClean="0">
                <a:latin typeface="Trebuchet MS" panose="020B0603020202020204" pitchFamily="34" charset="0"/>
                <a:hlinkClick r:id="rId25"/>
              </a:rPr>
              <a:t>www.qlandia.si</a:t>
            </a:r>
            <a:endParaRPr lang="sl-SI" dirty="0">
              <a:latin typeface="Trebuchet MS" panose="020B0603020202020204" pitchFamily="34" charset="0"/>
            </a:endParaRPr>
          </a:p>
          <a:p>
            <a:r>
              <a:rPr lang="sl-SI" u="sng" dirty="0">
                <a:latin typeface="Trebuchet MS" panose="020B0603020202020204" pitchFamily="34" charset="0"/>
                <a:hlinkClick r:id="rId26"/>
              </a:rPr>
              <a:t>www.zelenikras.si</a:t>
            </a:r>
            <a:endParaRPr lang="sl-SI" dirty="0">
              <a:latin typeface="Trebuchet MS" panose="020B0603020202020204" pitchFamily="34" charset="0"/>
            </a:endParaRPr>
          </a:p>
          <a:p>
            <a:r>
              <a:rPr lang="sl-SI" dirty="0" smtClean="0">
                <a:hlinkClick r:id="rId27"/>
              </a:rPr>
              <a:t>www.perger1757.si</a:t>
            </a:r>
            <a:endParaRPr lang="sl-SI" dirty="0" smtClean="0"/>
          </a:p>
          <a:p>
            <a:r>
              <a:rPr lang="sl-SI" dirty="0" smtClean="0">
                <a:hlinkClick r:id="rId28"/>
              </a:rPr>
              <a:t>www.bolha.com</a:t>
            </a:r>
            <a:endParaRPr lang="sl-SI" dirty="0" smtClean="0"/>
          </a:p>
          <a:p>
            <a:r>
              <a:rPr lang="sl-SI" dirty="0" smtClean="0">
                <a:hlinkClick r:id="rId29"/>
              </a:rPr>
              <a:t>www.lu-ajdovscina.si</a:t>
            </a:r>
            <a:endParaRPr lang="sl-SI" dirty="0" smtClean="0"/>
          </a:p>
          <a:p>
            <a:endParaRPr lang="sl-SI" dirty="0"/>
          </a:p>
          <a:p>
            <a:endParaRPr lang="sl-SI" dirty="0" smtClean="0"/>
          </a:p>
          <a:p>
            <a:endParaRPr lang="sl-SI" dirty="0"/>
          </a:p>
          <a:p>
            <a:pPr marL="0" indent="0">
              <a:buNone/>
            </a:pPr>
            <a:endParaRPr lang="sl-SI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99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push dir="u"/>
      </p:transition>
    </mc:Choice>
    <mc:Fallback xmlns="">
      <p:transition spd="slow" advTm="10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4294967295"/>
          </p:nvPr>
        </p:nvSpPr>
        <p:spPr>
          <a:xfrm>
            <a:off x="537210" y="705484"/>
            <a:ext cx="7886700" cy="5158105"/>
          </a:xfrm>
        </p:spPr>
        <p:txBody>
          <a:bodyPr>
            <a:noAutofit/>
          </a:bodyPr>
          <a:lstStyle/>
          <a:p>
            <a:r>
              <a:rPr lang="sl-SI" dirty="0" smtClean="0">
                <a:latin typeface="Trebuchet MS" panose="020B0603020202020204" pitchFamily="34" charset="0"/>
              </a:rPr>
              <a:t>Lončarstvo je med najstarejšimi </a:t>
            </a:r>
            <a:r>
              <a:rPr lang="sl-SI" dirty="0" smtClean="0">
                <a:latin typeface="Trebuchet MS" panose="020B0603020202020204" pitchFamily="34" charset="0"/>
                <a:hlinkClick r:id="rId3" tooltip="Obrt"/>
              </a:rPr>
              <a:t>obrtmi</a:t>
            </a:r>
            <a:r>
              <a:rPr lang="sl-SI" dirty="0" smtClean="0">
                <a:latin typeface="Trebuchet MS" panose="020B0603020202020204" pitchFamily="34" charset="0"/>
              </a:rPr>
              <a:t>, razvijalo se je zlasti v lončarskih središčih:</a:t>
            </a:r>
          </a:p>
          <a:p>
            <a:pPr marL="457200" lvl="1" indent="0">
              <a:buNone/>
            </a:pPr>
            <a:r>
              <a:rPr lang="sl-SI" sz="2800" dirty="0" smtClean="0">
                <a:latin typeface="Trebuchet MS" panose="020B0603020202020204" pitchFamily="34" charset="0"/>
                <a:hlinkClick r:id="rId4" tooltip="Ljubno"/>
              </a:rPr>
              <a:t>Ljubno</a:t>
            </a:r>
            <a:r>
              <a:rPr lang="sl-SI" sz="2800" dirty="0" smtClean="0">
                <a:latin typeface="Trebuchet MS" panose="020B0603020202020204" pitchFamily="34" charset="0"/>
              </a:rPr>
              <a:t> na Gorenjskem, </a:t>
            </a:r>
            <a:r>
              <a:rPr lang="sl-SI" sz="2800" dirty="0" smtClean="0">
                <a:latin typeface="Trebuchet MS" panose="020B0603020202020204" pitchFamily="34" charset="0"/>
                <a:hlinkClick r:id="rId5" tooltip="Komenda"/>
              </a:rPr>
              <a:t>Komenda</a:t>
            </a:r>
            <a:r>
              <a:rPr lang="sl-SI" sz="2800" dirty="0" smtClean="0">
                <a:latin typeface="Trebuchet MS" panose="020B0603020202020204" pitchFamily="34" charset="0"/>
              </a:rPr>
              <a:t>, </a:t>
            </a:r>
          </a:p>
          <a:p>
            <a:pPr marL="457200" lvl="1" indent="0">
              <a:buNone/>
            </a:pPr>
            <a:r>
              <a:rPr lang="sl-SI" sz="2800" dirty="0" smtClean="0">
                <a:latin typeface="Trebuchet MS" panose="020B0603020202020204" pitchFamily="34" charset="0"/>
                <a:hlinkClick r:id="rId6" tooltip="Ribniška dolina"/>
              </a:rPr>
              <a:t>Ribniška  dolina</a:t>
            </a:r>
            <a:r>
              <a:rPr lang="sl-SI" sz="2800" dirty="0" smtClean="0">
                <a:latin typeface="Trebuchet MS" panose="020B0603020202020204" pitchFamily="34" charset="0"/>
              </a:rPr>
              <a:t>, </a:t>
            </a:r>
            <a:r>
              <a:rPr lang="sl-SI" sz="2800" dirty="0" smtClean="0">
                <a:latin typeface="Trebuchet MS" panose="020B0603020202020204" pitchFamily="34" charset="0"/>
                <a:hlinkClick r:id="rId7" tooltip="Šentjernej"/>
              </a:rPr>
              <a:t>Šentjernejsko</a:t>
            </a:r>
            <a:r>
              <a:rPr lang="sl-SI" sz="2800" dirty="0" smtClean="0">
                <a:latin typeface="Trebuchet MS" panose="020B0603020202020204" pitchFamily="34" charset="0"/>
              </a:rPr>
              <a:t> in </a:t>
            </a:r>
            <a:r>
              <a:rPr lang="sl-SI" sz="2800" dirty="0" smtClean="0">
                <a:latin typeface="Trebuchet MS" panose="020B0603020202020204" pitchFamily="34" charset="0"/>
                <a:hlinkClick r:id="rId8" tooltip="Krško polje (stran ne obstaja)"/>
              </a:rPr>
              <a:t>Krško polje</a:t>
            </a:r>
            <a:r>
              <a:rPr lang="sl-SI" sz="2800" dirty="0" smtClean="0">
                <a:latin typeface="Trebuchet MS" panose="020B0603020202020204" pitchFamily="34" charset="0"/>
              </a:rPr>
              <a:t>, okolica Cerknice, </a:t>
            </a:r>
            <a:r>
              <a:rPr lang="sl-SI" sz="2800" dirty="0" smtClean="0">
                <a:latin typeface="Trebuchet MS" panose="020B0603020202020204" pitchFamily="34" charset="0"/>
                <a:hlinkClick r:id="rId9" tooltip="Dravsko polje"/>
              </a:rPr>
              <a:t>Dravsko</a:t>
            </a:r>
            <a:r>
              <a:rPr lang="sl-SI" sz="2800" dirty="0" smtClean="0">
                <a:latin typeface="Trebuchet MS" panose="020B0603020202020204" pitchFamily="34" charset="0"/>
              </a:rPr>
              <a:t> in </a:t>
            </a:r>
            <a:r>
              <a:rPr lang="sl-SI" sz="2800" dirty="0" smtClean="0">
                <a:latin typeface="Trebuchet MS" panose="020B0603020202020204" pitchFamily="34" charset="0"/>
                <a:hlinkClick r:id="rId10" tooltip="Ptujsko polje"/>
              </a:rPr>
              <a:t>Ptujsko polje</a:t>
            </a:r>
            <a:r>
              <a:rPr lang="sl-SI" sz="2800" dirty="0" smtClean="0">
                <a:latin typeface="Trebuchet MS" panose="020B0603020202020204" pitchFamily="34" charset="0"/>
              </a:rPr>
              <a:t>,</a:t>
            </a:r>
            <a:r>
              <a:rPr lang="sl-SI" sz="2800" smtClean="0">
                <a:latin typeface="Trebuchet MS" panose="020B0603020202020204" pitchFamily="34" charset="0"/>
              </a:rPr>
              <a:t> </a:t>
            </a:r>
            <a:r>
              <a:rPr lang="sl-SI" sz="2800" smtClean="0">
                <a:latin typeface="Trebuchet MS" panose="020B0603020202020204" pitchFamily="34" charset="0"/>
                <a:hlinkClick r:id="rId11" tooltip="Prekmurje"/>
              </a:rPr>
              <a:t>Prekmurje</a:t>
            </a:r>
            <a:r>
              <a:rPr lang="sl-SI" sz="2800" smtClean="0">
                <a:latin typeface="Trebuchet MS" panose="020B0603020202020204" pitchFamily="34" charset="0"/>
              </a:rPr>
              <a:t>.</a:t>
            </a:r>
            <a:endParaRPr lang="sl-SI" sz="2800" dirty="0" smtClean="0">
              <a:latin typeface="Trebuchet MS" panose="020B0603020202020204" pitchFamily="34" charset="0"/>
            </a:endParaRPr>
          </a:p>
          <a:p>
            <a:pPr marL="0" indent="0">
              <a:buNone/>
            </a:pPr>
            <a:endParaRPr lang="sl-SI" dirty="0" smtClean="0">
              <a:latin typeface="Trebuchet MS" panose="020B0603020202020204" pitchFamily="34" charset="0"/>
            </a:endParaRPr>
          </a:p>
          <a:p>
            <a:r>
              <a:rPr lang="sl-SI" dirty="0" smtClean="0">
                <a:latin typeface="Trebuchet MS" panose="020B0603020202020204" pitchFamily="34" charset="0"/>
              </a:rPr>
              <a:t>Lončarstvo je </a:t>
            </a:r>
            <a:r>
              <a:rPr lang="sl-SI" dirty="0" smtClean="0">
                <a:latin typeface="Trebuchet MS" panose="020B0603020202020204" pitchFamily="34" charset="0"/>
                <a:hlinkClick r:id="rId3" tooltip="Obrt"/>
              </a:rPr>
              <a:t>obrt</a:t>
            </a:r>
            <a:r>
              <a:rPr lang="sl-SI" dirty="0" smtClean="0">
                <a:latin typeface="Trebuchet MS" panose="020B0603020202020204" pitchFamily="34" charset="0"/>
              </a:rPr>
              <a:t> izdelovanja posode in drugih izdelkov iz </a:t>
            </a:r>
            <a:r>
              <a:rPr lang="sl-SI" dirty="0" smtClean="0">
                <a:latin typeface="Trebuchet MS" panose="020B0603020202020204" pitchFamily="34" charset="0"/>
                <a:hlinkClick r:id="rId12" tooltip="Glina"/>
              </a:rPr>
              <a:t>gline</a:t>
            </a:r>
            <a:r>
              <a:rPr lang="sl-SI" dirty="0" smtClean="0">
                <a:latin typeface="Trebuchet MS" panose="020B0603020202020204" pitchFamily="34" charset="0"/>
              </a:rPr>
              <a:t>, ročno ali na </a:t>
            </a:r>
            <a:r>
              <a:rPr lang="sl-SI" dirty="0" smtClean="0">
                <a:latin typeface="Trebuchet MS" panose="020B0603020202020204" pitchFamily="34" charset="0"/>
                <a:hlinkClick r:id="rId13" tooltip="Lončarsko vreteno (stran ne obstaja)"/>
              </a:rPr>
              <a:t>lončarskem vretenu</a:t>
            </a:r>
            <a:r>
              <a:rPr lang="sl-SI" dirty="0" smtClean="0">
                <a:latin typeface="Trebuchet MS" panose="020B0603020202020204" pitchFamily="34" charset="0"/>
              </a:rPr>
              <a:t>. Posušene izdelke žgejo v pečeh in po potrebi tudi loščijo ter okrašujejo.</a:t>
            </a:r>
            <a:endParaRPr lang="sl-SI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45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split orient="vert"/>
      </p:transition>
    </mc:Choice>
    <mc:Fallback xmlns="">
      <p:transition spd="slow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latin typeface="Trebuchet MS" panose="020B0603020202020204" pitchFamily="34" charset="0"/>
              </a:rPr>
              <a:t>k</a:t>
            </a:r>
            <a:r>
              <a:rPr lang="sl-SI" dirty="0" smtClean="0">
                <a:latin typeface="Trebuchet MS" panose="020B0603020202020204" pitchFamily="34" charset="0"/>
              </a:rPr>
              <a:t>ovaštvo </a:t>
            </a:r>
            <a:endParaRPr lang="sl-SI" dirty="0">
              <a:latin typeface="Trebuchet MS" panose="020B0603020202020204" pitchFamily="34" charset="0"/>
            </a:endParaRPr>
          </a:p>
        </p:txBody>
      </p:sp>
      <p:pic>
        <p:nvPicPr>
          <p:cNvPr id="14338" name="Picture 2" descr="http://www.slovenskenovice.si/sites/slovenskenovice.si/files/styles/s_1280_1024/public/dti_import/2013/04/22/image_8170761_1.jpg?itok=hlWuZ1tj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22" y="1909424"/>
            <a:ext cx="4032000" cy="279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www.slovenskenovice.si/sites/slovenskenovice.si/files/styles/s_1280_1024/public/dti_import/2013/04/22/image_8170761_6.jpg?itok=uUsAYHc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646" y="1909422"/>
            <a:ext cx="3771145" cy="27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324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split orient="vert"/>
        <p:sndAc>
          <p:stSnd>
            <p:snd r:embed="rId3" name="hammer.wav"/>
          </p:stSnd>
        </p:sndAc>
      </p:transition>
    </mc:Choice>
    <mc:Fallback xmlns="">
      <p:transition spd="slow" advTm="10000">
        <p:split orient="vert"/>
        <p:sndAc>
          <p:stSnd>
            <p:snd r:embed="rId6" name="hamm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465" y="457200"/>
            <a:ext cx="8561070" cy="622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34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split orient="vert"/>
      </p:transition>
    </mc:Choice>
    <mc:Fallback xmlns="">
      <p:transition spd="slow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28650" y="708660"/>
            <a:ext cx="7886700" cy="546830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sl-SI" sz="3200" dirty="0" smtClean="0">
                <a:latin typeface="Trebuchet MS" panose="020B0603020202020204" pitchFamily="34" charset="0"/>
              </a:rPr>
              <a:t>Kovaštvo je </a:t>
            </a:r>
            <a:r>
              <a:rPr lang="sl-SI" sz="3200" dirty="0" smtClean="0">
                <a:latin typeface="Trebuchet MS" panose="020B0603020202020204" pitchFamily="34" charset="0"/>
                <a:hlinkClick r:id="rId3" tooltip="Obrt"/>
              </a:rPr>
              <a:t>obrtno</a:t>
            </a:r>
            <a:r>
              <a:rPr lang="sl-SI" sz="3200" dirty="0" smtClean="0">
                <a:latin typeface="Trebuchet MS" panose="020B0603020202020204" pitchFamily="34" charset="0"/>
              </a:rPr>
              <a:t> obdelovanje </a:t>
            </a:r>
            <a:r>
              <a:rPr lang="sl-SI" sz="3200" dirty="0" smtClean="0">
                <a:latin typeface="Trebuchet MS" panose="020B0603020202020204" pitchFamily="34" charset="0"/>
                <a:hlinkClick r:id="rId4" tooltip="Kovin"/>
              </a:rPr>
              <a:t>kovin</a:t>
            </a:r>
            <a:r>
              <a:rPr lang="sl-SI" sz="3200" dirty="0" smtClean="0">
                <a:latin typeface="Trebuchet MS" panose="020B0603020202020204" pitchFamily="34" charset="0"/>
              </a:rPr>
              <a:t>, (zlasti </a:t>
            </a:r>
            <a:r>
              <a:rPr lang="sl-SI" sz="3200" dirty="0" smtClean="0">
                <a:latin typeface="Trebuchet MS" panose="020B0603020202020204" pitchFamily="34" charset="0"/>
                <a:hlinkClick r:id="rId5" tooltip="Železo"/>
              </a:rPr>
              <a:t>železa</a:t>
            </a:r>
            <a:r>
              <a:rPr lang="sl-SI" sz="3200" dirty="0" smtClean="0">
                <a:latin typeface="Trebuchet MS" panose="020B0603020202020204" pitchFamily="34" charset="0"/>
              </a:rPr>
              <a:t> in </a:t>
            </a:r>
            <a:r>
              <a:rPr lang="sl-SI" sz="3200" dirty="0" smtClean="0">
                <a:latin typeface="Trebuchet MS" panose="020B0603020202020204" pitchFamily="34" charset="0"/>
                <a:hlinkClick r:id="rId6" tooltip="Jeklo"/>
              </a:rPr>
              <a:t>jekla</a:t>
            </a:r>
            <a:r>
              <a:rPr lang="sl-SI" sz="3200" dirty="0" smtClean="0">
                <a:latin typeface="Trebuchet MS" panose="020B0603020202020204" pitchFamily="34" charset="0"/>
              </a:rPr>
              <a:t>) s pomočjo ognja, nakovala in raznih kladiv.</a:t>
            </a:r>
          </a:p>
          <a:p>
            <a:pPr marL="0" indent="0">
              <a:buNone/>
            </a:pPr>
            <a:r>
              <a:rPr lang="sl-SI" sz="3200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Izdelki</a:t>
            </a:r>
          </a:p>
          <a:p>
            <a:pPr marL="0" indent="0">
              <a:buNone/>
            </a:pPr>
            <a:r>
              <a:rPr lang="sl-SI" sz="3200" dirty="0" smtClean="0">
                <a:latin typeface="Trebuchet MS" panose="020B0603020202020204" pitchFamily="34" charset="0"/>
              </a:rPr>
              <a:t>vrata, okenske mreže,</a:t>
            </a:r>
          </a:p>
          <a:p>
            <a:pPr marL="0" indent="0">
              <a:buNone/>
            </a:pPr>
            <a:r>
              <a:rPr lang="sl-SI" sz="3200" dirty="0" smtClean="0">
                <a:latin typeface="Trebuchet MS" panose="020B0603020202020204" pitchFamily="34" charset="0"/>
              </a:rPr>
              <a:t>vrtne, balkonske, dvoriščne in stopniščne ograje, </a:t>
            </a:r>
          </a:p>
          <a:p>
            <a:pPr marL="0" indent="0">
              <a:buNone/>
            </a:pPr>
            <a:r>
              <a:rPr lang="sl-SI" sz="3200" dirty="0" smtClean="0">
                <a:latin typeface="Trebuchet MS" panose="020B0603020202020204" pitchFamily="34" charset="0"/>
              </a:rPr>
              <a:t>kovano pohištvo. </a:t>
            </a:r>
            <a:endParaRPr lang="sl-SI" sz="32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23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split orient="vert"/>
      </p:transition>
    </mc:Choice>
    <mc:Fallback xmlns="">
      <p:transition spd="slow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latin typeface="Trebuchet MS" panose="020B0603020202020204" pitchFamily="34" charset="0"/>
              </a:rPr>
              <a:t>Kovaštvo delimo na:</a:t>
            </a:r>
            <a:endParaRPr lang="sl-SI" dirty="0">
              <a:latin typeface="Trebuchet MS" panose="020B0603020202020204" pitchFamily="34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28650" y="1599247"/>
            <a:ext cx="7886700" cy="4577716"/>
          </a:xfrm>
        </p:spPr>
        <p:txBody>
          <a:bodyPr>
            <a:normAutofit/>
          </a:bodyPr>
          <a:lstStyle/>
          <a:p>
            <a:r>
              <a:rPr lang="sl-SI" sz="3200" dirty="0">
                <a:latin typeface="Trebuchet MS" panose="020B0603020202020204" pitchFamily="34" charset="0"/>
              </a:rPr>
              <a:t>ž</a:t>
            </a:r>
            <a:r>
              <a:rPr lang="sl-SI" sz="3200" dirty="0" smtClean="0">
                <a:latin typeface="Trebuchet MS" panose="020B0603020202020204" pitchFamily="34" charset="0"/>
              </a:rPr>
              <a:t>ebljarstvo</a:t>
            </a:r>
          </a:p>
          <a:p>
            <a:r>
              <a:rPr lang="sl-SI" sz="3200" dirty="0" smtClean="0">
                <a:latin typeface="Trebuchet MS" panose="020B0603020202020204" pitchFamily="34" charset="0"/>
              </a:rPr>
              <a:t>podkovno kovaštvo</a:t>
            </a:r>
          </a:p>
          <a:p>
            <a:r>
              <a:rPr lang="sl-SI" sz="3200" dirty="0">
                <a:latin typeface="Trebuchet MS" panose="020B0603020202020204" pitchFamily="34" charset="0"/>
              </a:rPr>
              <a:t>v</a:t>
            </a:r>
            <a:r>
              <a:rPr lang="sl-SI" sz="3200" dirty="0" smtClean="0">
                <a:latin typeface="Trebuchet MS" panose="020B0603020202020204" pitchFamily="34" charset="0"/>
              </a:rPr>
              <a:t>ozovno kovaštvo</a:t>
            </a:r>
          </a:p>
          <a:p>
            <a:r>
              <a:rPr lang="sl-SI" sz="3200" dirty="0">
                <a:latin typeface="Trebuchet MS" panose="020B0603020202020204" pitchFamily="34" charset="0"/>
              </a:rPr>
              <a:t>o</a:t>
            </a:r>
            <a:r>
              <a:rPr lang="sl-SI" sz="3200" dirty="0" smtClean="0">
                <a:latin typeface="Trebuchet MS" panose="020B0603020202020204" pitchFamily="34" charset="0"/>
              </a:rPr>
              <a:t>rodno kovaštvo</a:t>
            </a:r>
          </a:p>
          <a:p>
            <a:r>
              <a:rPr lang="sl-SI" sz="3200" dirty="0">
                <a:latin typeface="Trebuchet MS" panose="020B0603020202020204" pitchFamily="34" charset="0"/>
              </a:rPr>
              <a:t>p</a:t>
            </a:r>
            <a:r>
              <a:rPr lang="sl-SI" sz="3200" dirty="0" smtClean="0">
                <a:latin typeface="Trebuchet MS" panose="020B0603020202020204" pitchFamily="34" charset="0"/>
              </a:rPr>
              <a:t>uškarstvo</a:t>
            </a:r>
          </a:p>
          <a:p>
            <a:r>
              <a:rPr lang="sl-SI" sz="3200" dirty="0" smtClean="0">
                <a:latin typeface="Trebuchet MS" panose="020B0603020202020204" pitchFamily="34" charset="0"/>
              </a:rPr>
              <a:t>ključavničarstvo</a:t>
            </a:r>
            <a:endParaRPr lang="sl-SI" sz="3200" dirty="0">
              <a:latin typeface="Trebuchet MS" panose="020B0603020202020204" pitchFamily="34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4574" y="1599247"/>
            <a:ext cx="2390775" cy="153352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4575" y="3132772"/>
            <a:ext cx="2390775" cy="191452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1850" y="5189220"/>
            <a:ext cx="5143500" cy="1552576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875" y="5189220"/>
            <a:ext cx="2466975" cy="1552576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2474" y="3485197"/>
            <a:ext cx="1562100" cy="1562100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2474" y="1599247"/>
            <a:ext cx="1562098" cy="163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8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split orient="vert"/>
      </p:transition>
    </mc:Choice>
    <mc:Fallback xmlns="">
      <p:transition spd="slow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422911"/>
            <a:ext cx="7772400" cy="899502"/>
          </a:xfrm>
        </p:spPr>
        <p:txBody>
          <a:bodyPr>
            <a:normAutofit/>
          </a:bodyPr>
          <a:lstStyle/>
          <a:p>
            <a:r>
              <a:rPr lang="sl-SI" sz="4400" dirty="0" smtClean="0">
                <a:latin typeface="Trebuchet MS" panose="020B0603020202020204" pitchFamily="34" charset="0"/>
              </a:rPr>
              <a:t>tkalstvo</a:t>
            </a:r>
            <a:endParaRPr lang="sl-SI" sz="4400" dirty="0">
              <a:latin typeface="Trebuchet MS" panose="020B0603020202020204" pitchFamily="34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050" y="1931670"/>
            <a:ext cx="5657578" cy="3962743"/>
          </a:xfrm>
          <a:prstGeom prst="rect">
            <a:avLst/>
          </a:prstGeom>
        </p:spPr>
      </p:pic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143000" y="1322413"/>
            <a:ext cx="6858000" cy="4572000"/>
          </a:xfrm>
        </p:spPr>
        <p:txBody>
          <a:bodyPr>
            <a:normAutofit/>
          </a:bodyPr>
          <a:lstStyle/>
          <a:p>
            <a:r>
              <a:rPr lang="sl-SI" sz="2800" dirty="0" smtClean="0">
                <a:latin typeface="Trebuchet MS" panose="020B0603020202020204" pitchFamily="34" charset="0"/>
              </a:rPr>
              <a:t>statve</a:t>
            </a:r>
            <a:endParaRPr lang="sl-SI" sz="28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26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split orient="vert"/>
      </p:transition>
    </mc:Choice>
    <mc:Fallback xmlns="">
      <p:transition spd="slow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ova tema">
  <a:themeElements>
    <a:clrScheme name="Officeova 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ova te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ova 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2425</TotalTime>
  <Words>214</Words>
  <Application>Microsoft Office PowerPoint</Application>
  <PresentationFormat>Diaprojekcija na zaslonu (4:3)</PresentationFormat>
  <Paragraphs>157</Paragraphs>
  <Slides>34</Slides>
  <Notes>20</Notes>
  <HiddenSlides>0</HiddenSlides>
  <MMClips>1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Trebuchet MS</vt:lpstr>
      <vt:lpstr>Officeova tema</vt:lpstr>
      <vt:lpstr>OBRTI NA SLOVENSKEM</vt:lpstr>
      <vt:lpstr>lončarstvo</vt:lpstr>
      <vt:lpstr>glineni lonci, solnice, sklede, posode za peko</vt:lpstr>
      <vt:lpstr>PowerPointova predstavitev</vt:lpstr>
      <vt:lpstr>kovaštvo </vt:lpstr>
      <vt:lpstr>PowerPointova predstavitev</vt:lpstr>
      <vt:lpstr>PowerPointova predstavitev</vt:lpstr>
      <vt:lpstr>Kovaštvo delimo na:</vt:lpstr>
      <vt:lpstr>tkalstvo</vt:lpstr>
      <vt:lpstr>izdelava platna</vt:lpstr>
      <vt:lpstr>šivanje</vt:lpstr>
      <vt:lpstr>klekljanje</vt:lpstr>
      <vt:lpstr>idrijska čipka</vt:lpstr>
      <vt:lpstr>vezenine</vt:lpstr>
      <vt:lpstr>izdelki iz naravne ovčje volne</vt:lpstr>
      <vt:lpstr>čebelarstvo</vt:lpstr>
      <vt:lpstr>Lectova srca - Radovljica</vt:lpstr>
      <vt:lpstr>medičarstvo</vt:lpstr>
      <vt:lpstr>okraševanje </vt:lpstr>
      <vt:lpstr>svečarstvo</vt:lpstr>
      <vt:lpstr>pisanice</vt:lpstr>
      <vt:lpstr>suha roba – Ribnica, Kočevje</vt:lpstr>
      <vt:lpstr>PowerPointova predstavitev</vt:lpstr>
      <vt:lpstr>PowerPointova predstavitev</vt:lpstr>
      <vt:lpstr>             izdelki</vt:lpstr>
      <vt:lpstr>jerbas</vt:lpstr>
      <vt:lpstr>košara, cekar</vt:lpstr>
      <vt:lpstr>slamnikarstvo</vt:lpstr>
      <vt:lpstr>punčka iz koruznega ličja</vt:lpstr>
      <vt:lpstr>PowerPointova predstavitev</vt:lpstr>
      <vt:lpstr>čevljarstvo v Tržiču</vt:lpstr>
      <vt:lpstr>porcelan</vt:lpstr>
      <vt:lpstr>steklarstvo</vt:lpstr>
      <vt:lpstr>VIRI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OBRTI NA SLOVENSKEM</dc:title>
  <dc:creator>Andreja Fink</dc:creator>
  <cp:lastModifiedBy>OŠ Pivka</cp:lastModifiedBy>
  <cp:revision>175</cp:revision>
  <dcterms:created xsi:type="dcterms:W3CDTF">2015-04-17T15:15:35Z</dcterms:created>
  <dcterms:modified xsi:type="dcterms:W3CDTF">2020-05-05T12:06:28Z</dcterms:modified>
</cp:coreProperties>
</file>