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9933FF"/>
    <a:srgbClr val="FF33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DF1B-9114-4CB6-8A3F-91E0E992F6F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8FA5B-E880-4C69-AC7B-F960900E93C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18441-7874-46DB-BB74-CADCBCCEA81A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1080-CB2B-441A-A872-F74C427F04F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1080-CB2B-441A-A872-F74C427F04FD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4124C3-1897-4B9A-8A30-F5B5AE90CB3B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15ECD-2E3A-45A2-8600-61379EF4275B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url?sa=i&amp;rct=j&amp;q=mile+klop%C4%8Di%C4%8D&amp;source=images&amp;cd=&amp;cad=rja&amp;docid=TyJA8E3KkB7TBM&amp;tbnid=QPniYycj_yp7kM:&amp;ved=0CAUQjRw&amp;url=http://www.v3krasne.si/mile-klopcic-118&amp;ei=eAtnUc7eDMeuPKLbgcAK&amp;bvm=bv.45107431,d.ZWU&amp;psig=AFQjCNFDqUs13DiMWhfxf0cPW48cU3vaRg&amp;ust=13657940301610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url?sa=i&amp;rct=j&amp;q=detroit+konec+19.+stoletja&amp;source=images&amp;cd=&amp;cad=rja&amp;docid=h9d_p-IMXhVFaM&amp;tbnid=9kDNVJwtqoMMuM:&amp;ved=0CAUQjRw&amp;url=http://www.mladina.si/117266/propad-zahoda-detroit-kmalu-mesto-duhov/&amp;ei=UAxnUeL8CsnBOIeygNgN&amp;psig=AFQjCNEnYnc0_erIEPhCg1L5cyViz2L0cg&amp;ust=13657941940763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url?sa=i&amp;rct=j&amp;q=vodenka+ro%C5%BEa&amp;source=images&amp;cd=&amp;cad=rja&amp;docid=4GSoCoE-NhD-QM&amp;tbnid=VV-NM1JqoPUr8M:&amp;ved=0CAUQjRw&amp;url=http://rastline.mojforum.si/rastline-about2689.html&amp;ei=Dg1nUfiVDMTxOs_dgfAD&amp;psig=AFQjCNF4lq_UUX0P0mdPmFdvzuRj9dNl4g&amp;ust=136579441721286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url?sa=i&amp;rct=j&amp;q=nageljni&amp;source=images&amp;cd=&amp;cad=rja&amp;docid=UgeF4y2jvOVHoM&amp;tbnid=yoV3GS3fxf1UvM:&amp;ved=0CAUQjRw&amp;url=http://www.dominvrt.si/clanek/rubrika/dobro-je-vedeti/nagelj-vec-kot-roza.html&amp;ei=mg1nUeXkCcG-PPzngZgC&amp;psig=AFQjCNG1IAOkrnkHuletqPC-g3zRzqVz6g&amp;ust=1365794491835881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si/url?sa=i&amp;rct=j&amp;q=fajgelj+rastlina&amp;source=images&amp;cd=&amp;cad=rja&amp;docid=OIGPyQRgp8IV6M&amp;tbnid=jq1Ik4TsD9RMBM:&amp;ved=0CAUQjRw&amp;url=http://rastline.mojforum.si/rastline-about8647.html&amp;ei=_Q1nUaDzE4nSPIrvgPAD&amp;psig=AFQjCNE2bz_J3bHOf4DvCHpVrkvtnthJow&amp;ust=1365794668335688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url?sa=i&amp;rct=j&amp;q=pasijonka+ro%C5%BEa&amp;source=images&amp;cd=&amp;cad=rja&amp;docid=l0WJB0qS2euMOM&amp;tbnid=m2NXltOMeyplUM:&amp;ved=0CAUQjRw&amp;url=http://breakawaystella.blogspot.com/2010/07/jadore.html&amp;ei=Rg5nUfmwKMWsO9i_gMgN&amp;psig=AFQjCNHKBvYvgUanKooa-Pbaaby_SvnRPQ&amp;ust=1365794740163554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si/url?sa=i&amp;rct=j&amp;q=gartro%C5%BEa&amp;source=images&amp;cd=&amp;cad=rja&amp;docid=KsbOjRuj94cJbM&amp;tbnid=k8wl3gZTqQwYTM:&amp;ved=0CAUQjRw&amp;url=http://www.slomedia.it/rasi-in-lubi-me-luba-moja-gartroza-rumena-v-novi-gorici-so-odprli-5-festival-vrtnic&amp;ei=fw5nUajFA8HAPPiDgIgF&amp;psig=AFQjCNFCIcOhWRmlOyscK0_Axr0kEYkcZQ&amp;ust=1365794803319746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url?sa=i&amp;rct=j&amp;q=pu%C5%A1pan&amp;source=images&amp;cd=&amp;cad=rja&amp;docid=tFu59XBbKpZWYM&amp;tbnid=an54rSBrzXP-yM:&amp;ved=0CAUQjRw&amp;url=http://sl.wikipedia.org/wiki/Navadni_pu%C5%A1pan&amp;ei=Yg9nUfDrOIbJPauIgegK&amp;bvm=bv.45107431,d.ZWU&amp;psig=AFQjCNG5c3mrC9-eQO6uOlYc9LML_CTz1g&amp;ust=1365794882030094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si/url?sa=i&amp;rct=j&amp;q=potonke&amp;source=images&amp;cd=&amp;cad=rja&amp;docid=ZFReQh4_fuVbzM&amp;tbnid=WUSD-9rkA20CNM:&amp;ved=0CAUQjRw&amp;url=http://www.klubgaia.com/Vrtni-vseved/14/Okrasni-vrt/Trajnice/Seznam-rastlin/Potonka&amp;ei=lQ9nUbqUL8auPNi7gNAI&amp;bvm=bv.45107431,d.ZWU&amp;psig=AFQjCNHBrhEJR0ubaiuEhIEIL1zzyo3dpw&amp;ust=1365795072801615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url?sa=i&amp;rct=j&amp;q=rezeda&amp;source=images&amp;cd=&amp;cad=rja&amp;docid=tvTu09TpzpRDWM&amp;tbnid=QV-LS9aP_srjUM:&amp;ved=0CAUQjRw&amp;url=http://www.apiflora.pl/jupgrade/index.php/rosliny-rodzime/170-rezeda-pachnca-reseda-odorata-l&amp;ei=2A9nUf6VKYa0PJmVgfgG&amp;bvm=bv.45107431,d.ZWU&amp;psig=AFQjCNGMc17mBXeHOcRBYc3ONjCMB1uTuA&amp;ust=136579513200157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Mile  Klopčič:  </a:t>
            </a:r>
            <a:br>
              <a:rPr lang="sl-SI" b="1" dirty="0" smtClean="0"/>
            </a:br>
            <a:r>
              <a:rPr lang="sl-SI" b="1" dirty="0" smtClean="0"/>
              <a:t>Mary  se  predstavi</a:t>
            </a:r>
            <a:endParaRPr lang="sl-SI" b="1" dirty="0"/>
          </a:p>
        </p:txBody>
      </p:sp>
      <p:pic>
        <p:nvPicPr>
          <p:cNvPr id="4" name="irc_mi" descr="http://www.v3krasne.si/assets/img/upload/image-original-p1782br58tfd7h4dgsj1sun1og01.jpg?1348700487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92896"/>
            <a:ext cx="2808605" cy="3743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Travel Baggage 500*567 transprent Png Free Download - Box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3600400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just">
              <a:buNone/>
            </a:pPr>
            <a:r>
              <a:rPr lang="sl-SI" sz="3200" b="1" dirty="0" smtClean="0">
                <a:solidFill>
                  <a:srgbClr val="009900"/>
                </a:solidFill>
                <a:latin typeface="+mj-lt"/>
              </a:rPr>
              <a:t>ZUNANJA  ZGRADBA  PESMI: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+mj-lt"/>
              </a:rPr>
              <a:t>6  kitic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+mj-lt"/>
              </a:rPr>
              <a:t>vsaka  kitica  ima  </a:t>
            </a:r>
            <a:r>
              <a:rPr lang="sl-SI" b="1" dirty="0" smtClean="0">
                <a:latin typeface="+mj-lt"/>
              </a:rPr>
              <a:t>6  verzov/vrstic</a:t>
            </a:r>
          </a:p>
          <a:p>
            <a:pPr algn="just">
              <a:buFont typeface="Arial" pitchFamily="34" charset="0"/>
              <a:buChar char="•"/>
            </a:pPr>
            <a:r>
              <a:rPr lang="sl-SI" dirty="0" smtClean="0">
                <a:latin typeface="+mj-lt"/>
              </a:rPr>
              <a:t>rima  se  ponavlja,  vendar  ne  gre  za  katero  od  stalnih  oblik</a:t>
            </a:r>
          </a:p>
          <a:p>
            <a:pPr algn="just">
              <a:buFont typeface="Arial" pitchFamily="34" charset="0"/>
              <a:buChar char="•"/>
            </a:pPr>
            <a:r>
              <a:rPr lang="sl-SI" b="1" dirty="0" smtClean="0">
                <a:solidFill>
                  <a:srgbClr val="FF33CC"/>
                </a:solidFill>
                <a:latin typeface="+mj-lt"/>
              </a:rPr>
              <a:t>RIMA:  </a:t>
            </a:r>
          </a:p>
          <a:p>
            <a:pPr marL="514350" indent="-514350" algn="just">
              <a:buAutoNum type="arabicPeriod"/>
            </a:pPr>
            <a:r>
              <a:rPr lang="sl-SI" dirty="0" smtClean="0">
                <a:latin typeface="+mj-lt"/>
              </a:rPr>
              <a:t>kitica:  </a:t>
            </a:r>
            <a:r>
              <a:rPr lang="sl-SI" i="1" dirty="0" smtClean="0">
                <a:latin typeface="+mj-lt"/>
              </a:rPr>
              <a:t>stara – vara,  Savi – pravi,  izprašuj – tuj</a:t>
            </a:r>
          </a:p>
          <a:p>
            <a:pPr marL="514350" indent="-514350" algn="just">
              <a:buAutoNum type="arabicPeriod"/>
            </a:pPr>
            <a:r>
              <a:rPr lang="sl-SI" dirty="0" smtClean="0">
                <a:latin typeface="+mj-lt"/>
              </a:rPr>
              <a:t>kitica:  </a:t>
            </a:r>
            <a:r>
              <a:rPr lang="sl-SI" i="1" dirty="0" smtClean="0">
                <a:latin typeface="+mj-lt"/>
              </a:rPr>
              <a:t>zapustili – pozabili,  priznam – poznam</a:t>
            </a:r>
          </a:p>
          <a:p>
            <a:pPr marL="514350" indent="-514350" algn="just">
              <a:buAutoNum type="arabicPeriod"/>
            </a:pPr>
            <a:r>
              <a:rPr lang="sl-SI" dirty="0" smtClean="0">
                <a:latin typeface="+mj-lt"/>
              </a:rPr>
              <a:t>kitica:  </a:t>
            </a:r>
            <a:r>
              <a:rPr lang="sl-SI" i="1" dirty="0" smtClean="0">
                <a:latin typeface="+mj-lt"/>
              </a:rPr>
              <a:t>lepo – goro,  dolini – mlini,  ležale – topotale …</a:t>
            </a:r>
            <a:endParaRPr lang="sl-SI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b="1" dirty="0" smtClean="0"/>
              <a:t>PESNIŠKA  SREDSTVA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328592"/>
          </a:xfrm>
        </p:spPr>
        <p:txBody>
          <a:bodyPr/>
          <a:lstStyle/>
          <a:p>
            <a:pPr algn="just"/>
            <a:r>
              <a:rPr lang="sl-SI" b="1" dirty="0" smtClean="0">
                <a:solidFill>
                  <a:srgbClr val="0070C0"/>
                </a:solidFill>
                <a:latin typeface="+mj-lt"/>
              </a:rPr>
              <a:t>STALNA  BESEDNA  ZVEZA:</a:t>
            </a:r>
            <a:r>
              <a:rPr lang="sl-SI" dirty="0" smtClean="0">
                <a:latin typeface="+mj-lt"/>
              </a:rPr>
              <a:t>  </a:t>
            </a:r>
            <a:r>
              <a:rPr lang="sl-SI" i="1" dirty="0" smtClean="0">
                <a:solidFill>
                  <a:srgbClr val="0070C0"/>
                </a:solidFill>
                <a:latin typeface="+mj-lt"/>
              </a:rPr>
              <a:t>… </a:t>
            </a:r>
            <a:r>
              <a:rPr lang="sl-SI" b="1" i="1" dirty="0" smtClean="0">
                <a:solidFill>
                  <a:srgbClr val="0070C0"/>
                </a:solidFill>
                <a:latin typeface="+mj-lt"/>
              </a:rPr>
              <a:t>odšel  čez  morje  v  svet </a:t>
            </a:r>
            <a:r>
              <a:rPr lang="sl-SI" i="1" dirty="0" smtClean="0">
                <a:solidFill>
                  <a:srgbClr val="0070C0"/>
                </a:solidFill>
                <a:latin typeface="+mj-lt"/>
              </a:rPr>
              <a:t>… </a:t>
            </a:r>
            <a:r>
              <a:rPr lang="sl-SI" dirty="0" smtClean="0">
                <a:latin typeface="+mj-lt"/>
              </a:rPr>
              <a:t>– oditi  v  Ameriko</a:t>
            </a:r>
          </a:p>
          <a:p>
            <a:pPr algn="just"/>
            <a:r>
              <a:rPr lang="sl-SI" b="1" dirty="0" smtClean="0">
                <a:solidFill>
                  <a:srgbClr val="FF33CC"/>
                </a:solidFill>
                <a:latin typeface="+mj-lt"/>
              </a:rPr>
              <a:t>OKRASNI  PRIDEVEK:  </a:t>
            </a:r>
          </a:p>
          <a:p>
            <a:pPr algn="just">
              <a:buNone/>
            </a:pPr>
            <a:r>
              <a:rPr lang="sl-SI" b="1" i="1" dirty="0" smtClean="0">
                <a:solidFill>
                  <a:srgbClr val="FF33CC"/>
                </a:solidFill>
                <a:latin typeface="+mj-lt"/>
              </a:rPr>
              <a:t>    rodnih</a:t>
            </a:r>
            <a:r>
              <a:rPr lang="sl-SI" dirty="0" smtClean="0">
                <a:latin typeface="+mj-lt"/>
              </a:rPr>
              <a:t>  krajev,  naselju  </a:t>
            </a:r>
            <a:r>
              <a:rPr lang="sl-SI" b="1" i="1" dirty="0" smtClean="0">
                <a:solidFill>
                  <a:srgbClr val="FF33CC"/>
                </a:solidFill>
                <a:latin typeface="+mj-lt"/>
              </a:rPr>
              <a:t>majhnem</a:t>
            </a:r>
            <a:r>
              <a:rPr lang="sl-SI" dirty="0" smtClean="0">
                <a:latin typeface="+mj-lt"/>
              </a:rPr>
              <a:t>,  </a:t>
            </a:r>
            <a:r>
              <a:rPr lang="sl-SI" b="1" i="1" dirty="0" smtClean="0">
                <a:solidFill>
                  <a:srgbClr val="FF33CC"/>
                </a:solidFill>
                <a:latin typeface="+mj-lt"/>
              </a:rPr>
              <a:t>majhnih</a:t>
            </a:r>
            <a:r>
              <a:rPr lang="sl-SI" dirty="0" smtClean="0">
                <a:latin typeface="+mj-lt"/>
              </a:rPr>
              <a:t>  oknih</a:t>
            </a:r>
          </a:p>
          <a:p>
            <a:pPr algn="just"/>
            <a:r>
              <a:rPr lang="sl-SI" b="1" dirty="0" smtClean="0">
                <a:solidFill>
                  <a:srgbClr val="9933FF"/>
                </a:solidFill>
                <a:latin typeface="+mj-lt"/>
              </a:rPr>
              <a:t>POOSEBITEV/PERSONIFIKACIJA</a:t>
            </a:r>
            <a:r>
              <a:rPr lang="sl-SI" b="1" dirty="0" smtClean="0">
                <a:solidFill>
                  <a:srgbClr val="9933FF"/>
                </a:solidFill>
                <a:latin typeface="+mj-lt"/>
              </a:rPr>
              <a:t>:</a:t>
            </a:r>
            <a:r>
              <a:rPr lang="sl-SI" dirty="0" smtClean="0">
                <a:latin typeface="+mj-lt"/>
              </a:rPr>
              <a:t>  </a:t>
            </a:r>
            <a:r>
              <a:rPr lang="sl-SI" b="1" i="1" dirty="0" smtClean="0">
                <a:solidFill>
                  <a:srgbClr val="9933FF"/>
                </a:solidFill>
                <a:latin typeface="+mj-lt"/>
              </a:rPr>
              <a:t>je  vabil  </a:t>
            </a:r>
            <a:r>
              <a:rPr lang="sl-SI" i="1" dirty="0" smtClean="0">
                <a:latin typeface="+mj-lt"/>
              </a:rPr>
              <a:t>vonj  rezede</a:t>
            </a:r>
            <a:r>
              <a:rPr lang="sl-SI" dirty="0" smtClean="0">
                <a:latin typeface="+mj-lt"/>
              </a:rPr>
              <a:t>,  spomin  </a:t>
            </a:r>
            <a:r>
              <a:rPr lang="sl-SI" b="1" i="1" dirty="0" smtClean="0">
                <a:solidFill>
                  <a:srgbClr val="9933FF"/>
                </a:solidFill>
                <a:latin typeface="+mj-lt"/>
              </a:rPr>
              <a:t>ne  vara </a:t>
            </a:r>
            <a:r>
              <a:rPr lang="sl-SI" dirty="0" smtClean="0">
                <a:latin typeface="+mj-lt"/>
              </a:rPr>
              <a:t>…</a:t>
            </a:r>
            <a:endParaRPr lang="sl-SI" dirty="0" smtClean="0">
              <a:latin typeface="+mj-lt"/>
            </a:endParaRPr>
          </a:p>
        </p:txBody>
      </p:sp>
      <p:pic>
        <p:nvPicPr>
          <p:cNvPr id="4" name="Slika 3" descr="Summer nature background with open window and green trees vector ..."/>
          <p:cNvPicPr/>
          <p:nvPr/>
        </p:nvPicPr>
        <p:blipFill>
          <a:blip r:embed="rId3" cstate="print"/>
          <a:srcRect l="1684" t="919"/>
          <a:stretch>
            <a:fillRect/>
          </a:stretch>
        </p:blipFill>
        <p:spPr bwMode="auto">
          <a:xfrm>
            <a:off x="3635896" y="3861048"/>
            <a:ext cx="36004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Detroit</a:t>
            </a:r>
            <a:endParaRPr lang="sl-SI" dirty="0"/>
          </a:p>
        </p:txBody>
      </p:sp>
      <p:pic>
        <p:nvPicPr>
          <p:cNvPr id="4" name="irc_mi" descr="http://www.mladina.si/media/www/slike/dnevne/2012/10/__610/detroit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060848"/>
            <a:ext cx="5810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vodenke</a:t>
            </a:r>
            <a:endParaRPr lang="sl-SI" dirty="0"/>
          </a:p>
        </p:txBody>
      </p:sp>
      <p:pic>
        <p:nvPicPr>
          <p:cNvPr id="4" name="irc_mi" descr="http://www4.slikomat.com/10/0630/ain-MOJE-R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07704" y="1556792"/>
            <a:ext cx="58326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ld empty open chest Royalty Free Vector Image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2"/>
          <a:stretch>
            <a:fillRect/>
          </a:stretch>
        </p:blipFill>
        <p:spPr bwMode="auto">
          <a:xfrm>
            <a:off x="179512" y="4553745"/>
            <a:ext cx="259228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755576" y="5157192"/>
            <a:ext cx="147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Imprint MT Shadow" pitchFamily="82" charset="0"/>
              </a:rPr>
              <a:t>SPOMINI </a:t>
            </a:r>
            <a:r>
              <a:rPr lang="sl-SI" dirty="0" smtClean="0">
                <a:solidFill>
                  <a:schemeClr val="bg1"/>
                </a:solidFill>
              </a:rPr>
              <a:t>…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nageljni               fajgelj</a:t>
            </a:r>
            <a:endParaRPr lang="sl-SI" dirty="0"/>
          </a:p>
        </p:txBody>
      </p:sp>
      <p:pic>
        <p:nvPicPr>
          <p:cNvPr id="4" name="irc_mi" descr="http://images.24ur.com/media/images/600xX/May2010/60450392.jpg?d41d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hrani.si/f/3j/gI/2KUDmAII/img166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132856"/>
            <a:ext cx="3982988" cy="32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Old empty open chest Royalty Free Vector Image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2"/>
          <a:stretch>
            <a:fillRect/>
          </a:stretch>
        </p:blipFill>
        <p:spPr bwMode="auto">
          <a:xfrm>
            <a:off x="107504" y="4553745"/>
            <a:ext cx="259228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755576" y="5157192"/>
            <a:ext cx="147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Imprint MT Shadow" pitchFamily="82" charset="0"/>
              </a:rPr>
              <a:t>SPOMINI </a:t>
            </a:r>
            <a:r>
              <a:rPr lang="sl-SI" dirty="0" smtClean="0">
                <a:solidFill>
                  <a:schemeClr val="bg1"/>
                </a:solidFill>
              </a:rPr>
              <a:t>…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712968" cy="996720"/>
          </a:xfrm>
        </p:spPr>
        <p:txBody>
          <a:bodyPr>
            <a:normAutofit fontScale="90000"/>
          </a:bodyPr>
          <a:lstStyle/>
          <a:p>
            <a:pPr algn="just"/>
            <a:r>
              <a:rPr lang="sl-SI" dirty="0" smtClean="0"/>
              <a:t>      </a:t>
            </a:r>
            <a:br>
              <a:rPr lang="sl-SI" dirty="0" smtClean="0"/>
            </a:br>
            <a:r>
              <a:rPr lang="sl-SI" dirty="0" smtClean="0"/>
              <a:t> pasijonka                  </a:t>
            </a:r>
            <a:r>
              <a:rPr lang="sl-SI" dirty="0" err="1" smtClean="0"/>
              <a:t>gartroža</a:t>
            </a:r>
            <a:r>
              <a:rPr lang="sl-SI" dirty="0" smtClean="0"/>
              <a:t>/vrtnica</a:t>
            </a:r>
            <a:endParaRPr lang="sl-SI" dirty="0"/>
          </a:p>
        </p:txBody>
      </p:sp>
      <p:pic>
        <p:nvPicPr>
          <p:cNvPr id="4" name="irc_mi" descr="http://t3.gstatic.com/images?q=tbn:ANd9GcSSv6xRi8y4F3t-ihdemWBcfbbep6kAhZsFXonyRCg6drW6qEYJ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tatic.slomedia.it/modules/gallery/uploads/IMG_0554.JPG?11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132856"/>
            <a:ext cx="4569212" cy="331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Old empty open chest Royalty Free Vector Image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2"/>
          <a:stretch>
            <a:fillRect/>
          </a:stretch>
        </p:blipFill>
        <p:spPr bwMode="auto">
          <a:xfrm>
            <a:off x="107504" y="4553745"/>
            <a:ext cx="259228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683568" y="5157192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Imprint MT Shadow" pitchFamily="82" charset="0"/>
              </a:rPr>
              <a:t>SPOMINI </a:t>
            </a:r>
            <a:r>
              <a:rPr lang="sl-SI" dirty="0" smtClean="0">
                <a:solidFill>
                  <a:schemeClr val="bg1"/>
                </a:solidFill>
              </a:rPr>
              <a:t>…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dirty="0" smtClean="0"/>
              <a:t>        pušpan                 </a:t>
            </a:r>
            <a:r>
              <a:rPr lang="sl-SI" dirty="0" err="1" smtClean="0"/>
              <a:t>potonka</a:t>
            </a:r>
            <a:endParaRPr lang="sl-SI" dirty="0"/>
          </a:p>
        </p:txBody>
      </p:sp>
      <p:pic>
        <p:nvPicPr>
          <p:cNvPr id="4" name="irc_mi" descr="http://upload.wikimedia.org/wikipedia/commons/thumb/a/a8/Buxus_vdg.jpg/240px-Buxus_vdg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klubgaia.com/img/1234167002.jpg">
            <a:hlinkClick r:id="rId5"/>
          </p:cNvPr>
          <p:cNvPicPr/>
          <p:nvPr/>
        </p:nvPicPr>
        <p:blipFill>
          <a:blip r:embed="rId6" cstate="print"/>
          <a:srcRect l="10027"/>
          <a:stretch>
            <a:fillRect/>
          </a:stretch>
        </p:blipFill>
        <p:spPr bwMode="auto">
          <a:xfrm>
            <a:off x="5004048" y="1916832"/>
            <a:ext cx="38769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Old empty open chest Royalty Free Vector Image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2"/>
          <a:stretch>
            <a:fillRect/>
          </a:stretch>
        </p:blipFill>
        <p:spPr bwMode="auto">
          <a:xfrm>
            <a:off x="0" y="4553745"/>
            <a:ext cx="259228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611560" y="5229200"/>
            <a:ext cx="147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Imprint MT Shadow" pitchFamily="82" charset="0"/>
              </a:rPr>
              <a:t>SPOMINI </a:t>
            </a:r>
            <a:r>
              <a:rPr lang="sl-SI" dirty="0" smtClean="0">
                <a:solidFill>
                  <a:schemeClr val="bg1"/>
                </a:solidFill>
              </a:rPr>
              <a:t>…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rezeda</a:t>
            </a:r>
            <a:endParaRPr lang="sl-SI" dirty="0"/>
          </a:p>
        </p:txBody>
      </p:sp>
      <p:pic>
        <p:nvPicPr>
          <p:cNvPr id="4" name="irc_mi" descr="http://www.apiflora.pl/jupgrade/foto/rezeda_pachnaca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16832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ld empty open chest Royalty Free Vector Image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2"/>
          <a:stretch>
            <a:fillRect/>
          </a:stretch>
        </p:blipFill>
        <p:spPr bwMode="auto">
          <a:xfrm>
            <a:off x="0" y="4553745"/>
            <a:ext cx="259228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611560" y="5229200"/>
            <a:ext cx="147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Imprint MT Shadow" pitchFamily="82" charset="0"/>
              </a:rPr>
              <a:t>SPOMINI </a:t>
            </a:r>
            <a:r>
              <a:rPr lang="sl-SI" dirty="0" smtClean="0">
                <a:solidFill>
                  <a:schemeClr val="bg1"/>
                </a:solidFill>
              </a:rPr>
              <a:t>…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sl-SI" sz="3200" b="1" dirty="0" smtClean="0">
                <a:solidFill>
                  <a:srgbClr val="FF0000"/>
                </a:solidFill>
              </a:rPr>
              <a:t>Analiza  besedila – vsebina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/>
          </a:bodyPr>
          <a:lstStyle/>
          <a:p>
            <a:pPr algn="just"/>
            <a:r>
              <a:rPr lang="sl-SI" sz="2500" b="1" dirty="0" smtClean="0">
                <a:latin typeface="+mj-lt"/>
              </a:rPr>
              <a:t>1.  kitica</a:t>
            </a:r>
            <a:r>
              <a:rPr lang="sl-SI" sz="2500" dirty="0" smtClean="0">
                <a:latin typeface="+mj-lt"/>
              </a:rPr>
              <a:t>:  Mary  pove  nekaj splošnih  podatkov  o  sebi:  stara  je 14  let  in  živi  v  Detroitu,  a  rojena  je  nekje  ob  Savi;</a:t>
            </a:r>
          </a:p>
          <a:p>
            <a:pPr algn="just"/>
            <a:r>
              <a:rPr lang="sl-SI" sz="2500" b="1" dirty="0" smtClean="0">
                <a:latin typeface="+mj-lt"/>
              </a:rPr>
              <a:t>2.  kitica</a:t>
            </a:r>
            <a:r>
              <a:rPr lang="sl-SI" sz="2500" dirty="0" smtClean="0">
                <a:latin typeface="+mj-lt"/>
              </a:rPr>
              <a:t>: v nadaljevanju pove,  da  se  svojega  rojstnega  kraja  ne  spominja;</a:t>
            </a:r>
          </a:p>
          <a:p>
            <a:pPr algn="just"/>
            <a:r>
              <a:rPr lang="sl-SI" sz="2500" b="1" dirty="0" smtClean="0">
                <a:latin typeface="+mj-lt"/>
              </a:rPr>
              <a:t>3.  in  4.  kitica</a:t>
            </a:r>
            <a:r>
              <a:rPr lang="sl-SI" sz="2500" dirty="0" smtClean="0">
                <a:latin typeface="+mj-lt"/>
              </a:rPr>
              <a:t>:  Mary  pripoveduje  o  materinem  opisovanju  domovine in rojstnega  kraja,  ki  je  idilično:  dolina,  majhno  naselje  pod  goro,  njive,  mlini,  lepota  domačega  cvetja;</a:t>
            </a:r>
          </a:p>
          <a:p>
            <a:pPr algn="just"/>
            <a:r>
              <a:rPr lang="sl-SI" sz="2500" b="1" dirty="0" smtClean="0">
                <a:latin typeface="+mj-lt"/>
              </a:rPr>
              <a:t>5.  kitica</a:t>
            </a:r>
            <a:r>
              <a:rPr lang="sl-SI" sz="2500" dirty="0" smtClean="0">
                <a:latin typeface="+mj-lt"/>
              </a:rPr>
              <a:t>:  morali  so  zapustiti  domovino,  da  so  se  lahko  preživeli = </a:t>
            </a:r>
            <a:r>
              <a:rPr lang="sl-SI" sz="2500" i="1" dirty="0" smtClean="0">
                <a:latin typeface="+mj-lt"/>
              </a:rPr>
              <a:t>polje bilo je premajhno</a:t>
            </a:r>
            <a:r>
              <a:rPr lang="sl-SI" sz="2500" dirty="0" smtClean="0">
                <a:latin typeface="+mj-lt"/>
              </a:rPr>
              <a:t>;</a:t>
            </a:r>
          </a:p>
          <a:p>
            <a:pPr algn="just"/>
            <a:r>
              <a:rPr lang="sl-SI" sz="2500" b="1" dirty="0" smtClean="0">
                <a:latin typeface="+mj-lt"/>
              </a:rPr>
              <a:t>6.  kitica</a:t>
            </a:r>
            <a:r>
              <a:rPr lang="sl-SI" sz="2500" dirty="0" smtClean="0">
                <a:latin typeface="+mj-lt"/>
              </a:rPr>
              <a:t>:  oče  ne  govori  rad  o  svoji  domovini,  saj mu je težko pri srcu,  Mary  pa  se  spominja  le  tega,  da  so  jo  v  domovini  klicali  Marica.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616624"/>
          </a:xfrm>
        </p:spPr>
        <p:txBody>
          <a:bodyPr>
            <a:normAutofit/>
          </a:bodyPr>
          <a:lstStyle/>
          <a:p>
            <a:pPr algn="just"/>
            <a:r>
              <a:rPr lang="sl-SI" b="1" dirty="0" smtClean="0">
                <a:solidFill>
                  <a:srgbClr val="FF0000"/>
                </a:solidFill>
                <a:latin typeface="+mj-lt"/>
              </a:rPr>
              <a:t>TEMA:</a:t>
            </a:r>
            <a:r>
              <a:rPr lang="sl-SI" b="1" dirty="0" smtClean="0">
                <a:latin typeface="+mj-lt"/>
              </a:rPr>
              <a:t>  </a:t>
            </a:r>
            <a:r>
              <a:rPr lang="sl-SI" b="1" dirty="0" smtClean="0">
                <a:solidFill>
                  <a:srgbClr val="0066FF"/>
                </a:solidFill>
                <a:latin typeface="+mj-lt"/>
              </a:rPr>
              <a:t>izseljenstvo</a:t>
            </a:r>
          </a:p>
          <a:p>
            <a:pPr algn="just"/>
            <a:r>
              <a:rPr lang="sl-SI" b="1" dirty="0" smtClean="0">
                <a:solidFill>
                  <a:srgbClr val="9933FF"/>
                </a:solidFill>
                <a:latin typeface="+mj-lt"/>
              </a:rPr>
              <a:t>MOTIVI:</a:t>
            </a:r>
            <a:r>
              <a:rPr lang="sl-SI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l-SI" b="1" dirty="0" smtClean="0">
                <a:solidFill>
                  <a:srgbClr val="9933FF"/>
                </a:solidFill>
                <a:latin typeface="+mj-lt"/>
              </a:rPr>
              <a:t>domotožje, spomin na rojstni kraj – idealizirana podoba  domačega  kraja</a:t>
            </a:r>
          </a:p>
          <a:p>
            <a:pPr algn="just"/>
            <a:r>
              <a:rPr lang="sl-SI" b="1" dirty="0" smtClean="0">
                <a:solidFill>
                  <a:srgbClr val="FF0066"/>
                </a:solidFill>
                <a:latin typeface="+mj-lt"/>
              </a:rPr>
              <a:t>Gre  za  lirsko/izpovedno pesem – izpoveduje  svoja čustva, spomine.</a:t>
            </a:r>
          </a:p>
          <a:p>
            <a:pPr algn="just"/>
            <a:r>
              <a:rPr lang="sl-SI" b="1" dirty="0" smtClean="0">
                <a:solidFill>
                  <a:srgbClr val="009900"/>
                </a:solidFill>
                <a:latin typeface="+mj-lt"/>
              </a:rPr>
              <a:t>Prvoosebna  izpovedovalka  je  Mary/Marica,  saj  pripoveduje  o  svojih  spominih.</a:t>
            </a:r>
            <a:endParaRPr lang="sl-SI" b="1" dirty="0">
              <a:solidFill>
                <a:srgbClr val="009900"/>
              </a:solidFill>
              <a:latin typeface="+mj-lt"/>
            </a:endParaRPr>
          </a:p>
          <a:p>
            <a:pPr algn="just">
              <a:buNone/>
            </a:pPr>
            <a:endParaRPr lang="sl-SI" i="1" dirty="0" smtClean="0">
              <a:latin typeface="+mj-lt"/>
            </a:endParaRPr>
          </a:p>
          <a:p>
            <a:pPr algn="just">
              <a:buFontTx/>
              <a:buChar char="-"/>
            </a:pPr>
            <a:endParaRPr lang="sl-SI" dirty="0"/>
          </a:p>
        </p:txBody>
      </p:sp>
      <p:pic>
        <p:nvPicPr>
          <p:cNvPr id="4" name="Slika 3" descr="Luggage clipart old fashioned, Picture #1577084 luggage clipart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0912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310</Words>
  <Application>Microsoft Office PowerPoint</Application>
  <PresentationFormat>Diaprojekcija na zaslonu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Potek</vt:lpstr>
      <vt:lpstr>Mile  Klopčič:   Mary  se  predstavi</vt:lpstr>
      <vt:lpstr>Detroit</vt:lpstr>
      <vt:lpstr>vodenke</vt:lpstr>
      <vt:lpstr>nageljni               fajgelj</vt:lpstr>
      <vt:lpstr>        pasijonka                  gartroža/vrtnica</vt:lpstr>
      <vt:lpstr>        pušpan                 potonka</vt:lpstr>
      <vt:lpstr>rezeda</vt:lpstr>
      <vt:lpstr>Analiza  besedila – vsebina</vt:lpstr>
      <vt:lpstr>Diapozitiv 9</vt:lpstr>
      <vt:lpstr>Diapozitiv 10</vt:lpstr>
      <vt:lpstr>PESNIŠKA  SREDSTVA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  Klopčič:   Mary  se  predstavi</dc:title>
  <dc:creator>Irena</dc:creator>
  <cp:lastModifiedBy>Irena</cp:lastModifiedBy>
  <cp:revision>23</cp:revision>
  <dcterms:created xsi:type="dcterms:W3CDTF">2013-04-11T19:37:27Z</dcterms:created>
  <dcterms:modified xsi:type="dcterms:W3CDTF">2020-05-07T11:33:36Z</dcterms:modified>
</cp:coreProperties>
</file>