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verage" panose="020B0604020202020204" charset="0"/>
      <p:regular r:id="rId12"/>
    </p:embeddedFont>
    <p:embeddedFont>
      <p:font typeface="Oswald" panose="020B0604020202020204" charset="-18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79273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45e4eed0c_0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45e4eed0c_0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45e4eed0c_0_3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45e4eed0c_0_3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45e4eed0c_0_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45e4eed0c_0_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45e4eed0c_0_3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45e4eed0c_0_3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45e4eed0c_0_4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45e4eed0c_0_4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45e4eed0c_0_4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45e4eed0c_0_48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45e4eed0c_0_5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45e4eed0c_0_5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tavitev po meri">
  <p:cSld name="AUTOLAYOUT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 t="9" b="19"/>
          <a:stretch/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942975" y="933525"/>
            <a:ext cx="5324100" cy="237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942975" y="3481575"/>
            <a:ext cx="5324100" cy="49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tavitev po meri 3">
  <p:cSld name="AUTOLAYOUT_3"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0" y="2840950"/>
            <a:ext cx="6724500" cy="57000"/>
          </a:xfrm>
          <a:prstGeom prst="rect">
            <a:avLst/>
          </a:prstGeom>
          <a:solidFill>
            <a:srgbClr val="C6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415775" y="2840950"/>
            <a:ext cx="5236800" cy="57000"/>
          </a:xfrm>
          <a:prstGeom prst="rect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5652500" y="2840950"/>
            <a:ext cx="548700" cy="570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2849" y="3015750"/>
            <a:ext cx="6411600" cy="64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000"/>
              <a:buNone/>
              <a:defRPr sz="30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312850" y="3687875"/>
            <a:ext cx="6411600" cy="47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None/>
              <a:defRPr sz="1600"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None/>
              <a:defRPr sz="1600"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None/>
              <a:defRPr sz="1600"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None/>
              <a:defRPr sz="1600"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None/>
              <a:defRPr sz="1600"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None/>
              <a:defRPr sz="1600"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None/>
              <a:defRPr sz="1600"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None/>
              <a:defRPr sz="1600"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None/>
              <a:defRPr sz="16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tavitev po meri 4">
  <p:cSld name="AUTOLAYOUT_4"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0" y="1057700"/>
            <a:ext cx="9144000" cy="7164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345650" y="1057700"/>
            <a:ext cx="7172100" cy="71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345650" y="1925025"/>
            <a:ext cx="7172100" cy="19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tavitev po meri 5">
  <p:cSld name="AUTOLAYOUT_5">
    <p:bg>
      <p:bgPr>
        <a:solidFill>
          <a:srgbClr val="FFFF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335100" y="3066963"/>
            <a:ext cx="8473800" cy="36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ctrTitle"/>
          </p:nvPr>
        </p:nvSpPr>
        <p:spPr>
          <a:xfrm>
            <a:off x="335100" y="1714563"/>
            <a:ext cx="8473800" cy="127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tavitev po meri 1">
  <p:cSld name="AUTOLAYOUT_6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7500" y="0"/>
            <a:ext cx="9132300" cy="5143500"/>
          </a:xfrm>
          <a:prstGeom prst="rect">
            <a:avLst/>
          </a:prstGeom>
          <a:solidFill>
            <a:srgbClr val="C6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" name="Google Shape;81;p17"/>
          <p:cNvCxnSpPr/>
          <p:nvPr/>
        </p:nvCxnSpPr>
        <p:spPr>
          <a:xfrm>
            <a:off x="841350" y="460903"/>
            <a:ext cx="0" cy="4261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17"/>
          <p:cNvCxnSpPr/>
          <p:nvPr/>
        </p:nvCxnSpPr>
        <p:spPr>
          <a:xfrm>
            <a:off x="8337675" y="460903"/>
            <a:ext cx="0" cy="4261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p17"/>
          <p:cNvSpPr/>
          <p:nvPr/>
        </p:nvSpPr>
        <p:spPr>
          <a:xfrm rot="-5400000">
            <a:off x="4327200" y="853550"/>
            <a:ext cx="483000" cy="427200"/>
          </a:xfrm>
          <a:prstGeom prst="hexagon">
            <a:avLst>
              <a:gd name="adj" fmla="val 28666"/>
              <a:gd name="vf" fmla="val 11547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ctrTitle"/>
          </p:nvPr>
        </p:nvSpPr>
        <p:spPr>
          <a:xfrm>
            <a:off x="1883125" y="1447250"/>
            <a:ext cx="5400900" cy="197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1"/>
          </p:nvPr>
        </p:nvSpPr>
        <p:spPr>
          <a:xfrm>
            <a:off x="2429850" y="3493650"/>
            <a:ext cx="4287600" cy="78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%C5%A0tafeta_mladost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hyperlink" Target="https://sl.wikipedia.org/wiki/Socialisti%C4%8Dna_federativna_republika_Jugoslavija" TargetMode="External"/><Relationship Id="rId4" Type="http://schemas.openxmlformats.org/officeDocument/2006/relationships/hyperlink" Target="https://sl.wikipedia.org/wiki/Beogra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942975" y="933525"/>
            <a:ext cx="5324100" cy="237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3600"/>
              <a:t>Leta pomanjkanja in revolucionarnih sprememb</a:t>
            </a:r>
            <a:endParaRPr sz="3600"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1"/>
          </p:nvPr>
        </p:nvSpPr>
        <p:spPr>
          <a:xfrm>
            <a:off x="942975" y="3481575"/>
            <a:ext cx="53241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500"/>
              <a:t>Učbenik 123 - 125</a:t>
            </a:r>
            <a:endParaRPr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ctrTitle"/>
          </p:nvPr>
        </p:nvSpPr>
        <p:spPr>
          <a:xfrm>
            <a:off x="345650" y="1057700"/>
            <a:ext cx="7172100" cy="7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sl" sz="2900" b="0"/>
              <a:t>Od pomanjkanja do samopostrežnih trgovin</a:t>
            </a:r>
            <a:endParaRPr sz="2900"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1"/>
          </p:nvPr>
        </p:nvSpPr>
        <p:spPr>
          <a:xfrm>
            <a:off x="236975" y="1979325"/>
            <a:ext cx="8502900" cy="26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l" sz="2100">
                <a:latin typeface="Oswald"/>
                <a:ea typeface="Oswald"/>
                <a:cs typeface="Oswald"/>
                <a:sym typeface="Oswald"/>
              </a:rPr>
              <a:t>Zaradi splošnega pomanjkanja po vojni oblast uvede </a:t>
            </a:r>
            <a:r>
              <a:rPr lang="sl" sz="2100" b="1">
                <a:latin typeface="Oswald"/>
                <a:ea typeface="Oswald"/>
                <a:cs typeface="Oswald"/>
                <a:sym typeface="Oswald"/>
              </a:rPr>
              <a:t>SISTEM RACIONIRANE PRESKRBE</a:t>
            </a:r>
            <a:r>
              <a:rPr lang="sl" sz="2100">
                <a:latin typeface="Oswald"/>
                <a:ea typeface="Oswald"/>
                <a:cs typeface="Oswald"/>
                <a:sym typeface="Oswald"/>
              </a:rPr>
              <a:t> - živila in izdelke so prebivalcem mesečno delili na živilske izkaznice.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l" sz="2100">
                <a:latin typeface="Oswald"/>
                <a:ea typeface="Oswald"/>
                <a:cs typeface="Oswald"/>
                <a:sym typeface="Oswald"/>
              </a:rPr>
              <a:t>Da bi oblast zagotovila hrano za prebivalce je uvedla </a:t>
            </a:r>
            <a:r>
              <a:rPr lang="sl" sz="2100" b="1">
                <a:latin typeface="Oswald"/>
                <a:ea typeface="Oswald"/>
                <a:cs typeface="Oswald"/>
                <a:sym typeface="Oswald"/>
              </a:rPr>
              <a:t>OBVEZNI ODKUP</a:t>
            </a:r>
            <a:r>
              <a:rPr lang="sl" sz="2100">
                <a:latin typeface="Oswald"/>
                <a:ea typeface="Oswald"/>
                <a:cs typeface="Oswald"/>
                <a:sym typeface="Oswald"/>
              </a:rPr>
              <a:t> - kmetje so svoje pridelke morali oddajati državi.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Oswald"/>
              <a:buChar char="-"/>
            </a:pPr>
            <a:r>
              <a:rPr lang="sl" sz="2100">
                <a:latin typeface="Oswald"/>
                <a:ea typeface="Oswald"/>
                <a:cs typeface="Oswald"/>
                <a:sym typeface="Oswald"/>
              </a:rPr>
              <a:t>Obvezni odkup sproži odpor - v 50. letih ga ukinejo, ker se je preskrba izboljšala.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swald"/>
              <a:buChar char="-"/>
            </a:pPr>
            <a:r>
              <a:rPr lang="sl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Industrijska proizvodnja se obnovi - poveča se ponudba industrijskega blaga - </a:t>
            </a:r>
            <a:r>
              <a:rPr lang="sl" sz="22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DVIGNE SE ŽIVLJENJSKA RAVEN PREBIVALSTVA</a:t>
            </a:r>
            <a:r>
              <a:rPr lang="sl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sz="21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subTitle" idx="1"/>
          </p:nvPr>
        </p:nvSpPr>
        <p:spPr>
          <a:xfrm>
            <a:off x="312850" y="3306875"/>
            <a:ext cx="3924600" cy="8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>
                <a:solidFill>
                  <a:schemeClr val="lt1"/>
                </a:solidFill>
              </a:rPr>
              <a:t>Zastava oz. Fičo - ko se dvigne življenjski standard.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850" y="234675"/>
            <a:ext cx="4701301" cy="30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1100" y="2378125"/>
            <a:ext cx="4542250" cy="25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5014150" y="1647675"/>
            <a:ext cx="38493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>
                <a:solidFill>
                  <a:srgbClr val="616161"/>
                </a:solidFill>
                <a:latin typeface="Average"/>
                <a:ea typeface="Average"/>
                <a:cs typeface="Average"/>
                <a:sym typeface="Average"/>
              </a:rPr>
              <a:t>Trgovine takoj po vojni - niso še samopostrežne.</a:t>
            </a:r>
            <a:endParaRPr sz="2000">
              <a:solidFill>
                <a:srgbClr val="61616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subTitle" idx="1"/>
          </p:nvPr>
        </p:nvSpPr>
        <p:spPr>
          <a:xfrm>
            <a:off x="529675" y="696950"/>
            <a:ext cx="8126400" cy="41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700" b="1" dirty="0">
                <a:solidFill>
                  <a:srgbClr val="C62828"/>
                </a:solidFill>
                <a:latin typeface="Oswald"/>
                <a:ea typeface="Oswald"/>
                <a:cs typeface="Oswald"/>
                <a:sym typeface="Oswald"/>
              </a:rPr>
              <a:t>2. OD AGRARNE REFORME DO NACIONALIZACIJE</a:t>
            </a:r>
            <a:endParaRPr sz="2700" b="1" dirty="0">
              <a:solidFill>
                <a:srgbClr val="C62828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-"/>
            </a:pPr>
            <a:r>
              <a:rPr lang="sl" sz="2200" b="1" dirty="0">
                <a:latin typeface="Oswald"/>
                <a:ea typeface="Oswald"/>
                <a:cs typeface="Oswald"/>
                <a:sym typeface="Oswald"/>
              </a:rPr>
              <a:t>PATRIOTIČNA NACIONALIZACIJA </a:t>
            </a:r>
            <a:r>
              <a:rPr lang="sl" sz="2200" dirty="0">
                <a:latin typeface="Oswald"/>
                <a:ea typeface="Oswald"/>
                <a:cs typeface="Oswald"/>
                <a:sym typeface="Oswald"/>
              </a:rPr>
              <a:t>= zaplemba zemlje, gozdov, tovarn in bank v korist države, tistim, ki so bili sovražniki naroda. Država s tem pridobi lastnino in premoženje za gospodarski razvoj.</a:t>
            </a:r>
            <a:endParaRPr sz="2200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-"/>
            </a:pPr>
            <a:r>
              <a:rPr lang="sl" sz="2200" b="1" dirty="0">
                <a:latin typeface="Oswald"/>
                <a:ea typeface="Oswald"/>
                <a:cs typeface="Oswald"/>
                <a:sym typeface="Oswald"/>
              </a:rPr>
              <a:t>AGRARNA REFORMA</a:t>
            </a:r>
            <a:r>
              <a:rPr lang="sl" sz="2200" dirty="0">
                <a:latin typeface="Oswald"/>
                <a:ea typeface="Oswald"/>
                <a:cs typeface="Oswald"/>
                <a:sym typeface="Oswald"/>
              </a:rPr>
              <a:t> = zemljo odvzamejo veleposestnikom in jo razdelijo kmetom.</a:t>
            </a:r>
            <a:endParaRPr sz="2200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-"/>
            </a:pPr>
            <a:r>
              <a:rPr lang="sl" sz="2200" dirty="0">
                <a:latin typeface="Oswald"/>
                <a:ea typeface="Oswald"/>
                <a:cs typeface="Oswald"/>
                <a:sym typeface="Oswald"/>
              </a:rPr>
              <a:t>Leta 1949 </a:t>
            </a:r>
            <a:r>
              <a:rPr lang="sl" sz="2200" b="1" dirty="0">
                <a:latin typeface="Oswald"/>
                <a:ea typeface="Oswald"/>
                <a:cs typeface="Oswald"/>
                <a:sym typeface="Oswald"/>
              </a:rPr>
              <a:t>ZAKON O NACIONALIZACIJI = </a:t>
            </a:r>
            <a:r>
              <a:rPr lang="sl" sz="2200" u="sng" dirty="0">
                <a:latin typeface="Oswald"/>
                <a:ea typeface="Oswald"/>
                <a:cs typeface="Oswald"/>
                <a:sym typeface="Oswald"/>
              </a:rPr>
              <a:t>v državno last </a:t>
            </a:r>
            <a:r>
              <a:rPr lang="sl" sz="2200" dirty="0">
                <a:latin typeface="Oswald"/>
                <a:ea typeface="Oswald"/>
                <a:cs typeface="Oswald"/>
                <a:sym typeface="Oswald"/>
              </a:rPr>
              <a:t>pridejo preostala zasebna podjetja, trgovine, … Nato še mala zasebna podjetja in </a:t>
            </a:r>
            <a:r>
              <a:rPr lang="sl" sz="2200" dirty="0" smtClean="0">
                <a:latin typeface="Oswald"/>
                <a:ea typeface="Oswald"/>
                <a:cs typeface="Oswald"/>
                <a:sym typeface="Oswald"/>
              </a:rPr>
              <a:t>stanovanjski </a:t>
            </a:r>
            <a:r>
              <a:rPr lang="sl" sz="2200" dirty="0">
                <a:latin typeface="Oswald"/>
                <a:ea typeface="Oswald"/>
                <a:cs typeface="Oswald"/>
                <a:sym typeface="Oswald"/>
              </a:rPr>
              <a:t>oz. </a:t>
            </a:r>
            <a:r>
              <a:rPr lang="sl" sz="2200" dirty="0" smtClean="0">
                <a:latin typeface="Oswald"/>
                <a:ea typeface="Oswald"/>
                <a:cs typeface="Oswald"/>
                <a:sym typeface="Oswald"/>
              </a:rPr>
              <a:t>poslovni prostori.</a:t>
            </a:r>
            <a:endParaRPr sz="2200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-"/>
            </a:pPr>
            <a:r>
              <a:rPr lang="sl" sz="2200" b="1" dirty="0">
                <a:latin typeface="Oswald"/>
                <a:ea typeface="Oswald"/>
                <a:cs typeface="Oswald"/>
                <a:sym typeface="Oswald"/>
              </a:rPr>
              <a:t>KOLEKTIVIZACIJA</a:t>
            </a:r>
            <a:r>
              <a:rPr lang="sl" sz="2200" dirty="0">
                <a:latin typeface="Oswald"/>
                <a:ea typeface="Oswald"/>
                <a:cs typeface="Oswald"/>
                <a:sym typeface="Oswald"/>
              </a:rPr>
              <a:t> = po letu 1948, kmete na silo združujejo v zadruge.</a:t>
            </a:r>
            <a:endParaRPr sz="2200" dirty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 rotWithShape="1">
          <a:blip r:embed="rId3">
            <a:alphaModFix/>
          </a:blip>
          <a:srcRect t="30326" b="30330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/>
          <p:nvPr/>
        </p:nvSpPr>
        <p:spPr>
          <a:xfrm>
            <a:off x="0" y="1286025"/>
            <a:ext cx="9144000" cy="2571600"/>
          </a:xfrm>
          <a:prstGeom prst="rect">
            <a:avLst/>
          </a:prstGeom>
          <a:solidFill>
            <a:srgbClr val="000000">
              <a:alpha val="4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335100" y="1160575"/>
            <a:ext cx="8473800" cy="36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sl" sz="2200" dirty="0"/>
              <a:t>Obnovijo se društva in organizacije, v večini pod nadzorom Komunistične partije.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sl" sz="2200" b="1" dirty="0"/>
              <a:t>PIONIRSKA IN MLADINSKA ORGANIZACIJA</a:t>
            </a:r>
            <a:r>
              <a:rPr lang="sl" sz="2200" dirty="0"/>
              <a:t> - za vzgajanje mladine, gojijo idejo bratstva in enotnosti.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sl" sz="2200" dirty="0"/>
              <a:t>Zopet delujejo </a:t>
            </a:r>
            <a:r>
              <a:rPr lang="sl" sz="2200" dirty="0" smtClean="0"/>
              <a:t>pomembne slovenske </a:t>
            </a:r>
            <a:r>
              <a:rPr lang="sl" sz="2200" dirty="0"/>
              <a:t>kulturne ustanove.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sl" sz="2200" b="1" dirty="0"/>
              <a:t>Reforme šolstva</a:t>
            </a:r>
            <a:r>
              <a:rPr lang="sl" sz="2200" dirty="0"/>
              <a:t> - osemletno obvezno osnovnošolsko izobraževanje.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sl" sz="2200" dirty="0"/>
              <a:t>Komunistična oblast si prizadeva </a:t>
            </a:r>
            <a:r>
              <a:rPr lang="sl" sz="2200" b="1" dirty="0"/>
              <a:t>omejiti vpliv rimskokatoliške cerkve.</a:t>
            </a:r>
            <a:endParaRPr sz="2200"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sl" sz="2200" dirty="0"/>
              <a:t>Posnet je prvi slovenski celovečerni film Na svoji zemlji.</a:t>
            </a:r>
            <a:endParaRPr sz="2200" dirty="0"/>
          </a:p>
        </p:txBody>
      </p:sp>
      <p:sp>
        <p:nvSpPr>
          <p:cNvPr id="119" name="Google Shape;119;p22"/>
          <p:cNvSpPr txBox="1">
            <a:spLocks noGrp="1"/>
          </p:cNvSpPr>
          <p:nvPr>
            <p:ph type="ctrTitle"/>
          </p:nvPr>
        </p:nvSpPr>
        <p:spPr>
          <a:xfrm>
            <a:off x="335100" y="372170"/>
            <a:ext cx="8473800" cy="7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3. Od pionirjev do dedka Mraza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050" y="361475"/>
            <a:ext cx="5257711" cy="350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4400" y="222075"/>
            <a:ext cx="2816600" cy="435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5854400" y="4578825"/>
            <a:ext cx="28167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latin typeface="Average"/>
                <a:ea typeface="Average"/>
                <a:cs typeface="Average"/>
                <a:sym typeface="Average"/>
              </a:rPr>
              <a:t>Dedek Mraz v Jugoslaviji.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850275" y="3869225"/>
            <a:ext cx="30666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latin typeface="Average"/>
                <a:ea typeface="Average"/>
                <a:cs typeface="Average"/>
                <a:sym typeface="Average"/>
              </a:rPr>
              <a:t>Pionirji v svoji uniformi.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ubTitle" idx="1"/>
          </p:nvPr>
        </p:nvSpPr>
        <p:spPr>
          <a:xfrm>
            <a:off x="5509975" y="236975"/>
            <a:ext cx="3452700" cy="4740600"/>
          </a:xfrm>
          <a:prstGeom prst="rect">
            <a:avLst/>
          </a:prstGeom>
          <a:solidFill>
            <a:srgbClr val="990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 b="1" i="1" dirty="0" smtClean="0"/>
              <a:t>(</a:t>
            </a:r>
            <a:r>
              <a:rPr lang="sl" sz="1900" b="1" i="1" smtClean="0"/>
              <a:t>Samo preberi !)</a:t>
            </a:r>
            <a:endParaRPr lang="sl" sz="1900" b="1" i="1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 b="1" dirty="0" smtClean="0"/>
              <a:t>25</a:t>
            </a:r>
            <a:r>
              <a:rPr lang="sl" sz="1900" b="1" dirty="0"/>
              <a:t>. MAJ - dan mladosti.</a:t>
            </a:r>
            <a:endParaRPr sz="19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Glavni simbol praznika je bila </a:t>
            </a:r>
            <a:r>
              <a:rPr lang="sl" sz="1600" dirty="0">
                <a:solidFill>
                  <a:srgbClr val="FFFF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Štafeta mladosti</a:t>
            </a:r>
            <a:r>
              <a:rPr lang="sl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oz. Titova štafeta. Štafeta je vsako leto štartala iz drugega mesta, bila nato nošena okoli mesec in pol skozi vse jugoslovanske republike ter svojo pot zaključila 25. maja v </a:t>
            </a:r>
            <a:r>
              <a:rPr lang="sl" sz="1600" dirty="0">
                <a:solidFill>
                  <a:srgbClr val="FFFF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Beogradu</a:t>
            </a:r>
            <a:r>
              <a:rPr lang="sl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glavnem mestu SFRJ. Predaja štafete je bila prireditev, v kateri je sodelovalo več tisoč mladih iz vse </a:t>
            </a:r>
            <a:r>
              <a:rPr lang="sl" sz="1600" dirty="0">
                <a:solidFill>
                  <a:srgbClr val="FFFF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Jugoslavije</a:t>
            </a:r>
            <a:r>
              <a:rPr lang="sl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Eden od njih je na koncu predal štafeto Titu in mu izrekel voščilo za rojstni dan. Predaja štafete se je prenašala tudi po televiziji.</a:t>
            </a:r>
            <a:endParaRPr sz="1600" dirty="0">
              <a:solidFill>
                <a:srgbClr val="FFFFFF"/>
              </a:solidFill>
            </a:endParaRPr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225" y="515050"/>
            <a:ext cx="5141750" cy="411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ctrTitle"/>
          </p:nvPr>
        </p:nvSpPr>
        <p:spPr>
          <a:xfrm>
            <a:off x="1420428" y="4373543"/>
            <a:ext cx="6525087" cy="512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3200" dirty="0" smtClean="0"/>
              <a:t> Reši </a:t>
            </a:r>
            <a:r>
              <a:rPr lang="sl" sz="3200" dirty="0"/>
              <a:t>naloge s pomočjo učbenika.</a:t>
            </a:r>
            <a:endParaRPr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8" y="113741"/>
            <a:ext cx="7883371" cy="4255269"/>
          </a:xfrm>
          <a:prstGeom prst="rect">
            <a:avLst/>
          </a:prstGeom>
        </p:spPr>
      </p:pic>
      <p:sp>
        <p:nvSpPr>
          <p:cNvPr id="7" name="Google Shape;138;p25"/>
          <p:cNvSpPr txBox="1">
            <a:spLocks/>
          </p:cNvSpPr>
          <p:nvPr/>
        </p:nvSpPr>
        <p:spPr>
          <a:xfrm>
            <a:off x="71020" y="548747"/>
            <a:ext cx="621438" cy="512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343C4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343C44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343C44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343C44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343C44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343C44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343C44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343C44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Font typeface="Oswald"/>
              <a:buNone/>
              <a:defRPr sz="3600" b="1" i="0" u="none" strike="noStrike" cap="none">
                <a:solidFill>
                  <a:srgbClr val="343C44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sl-SI" sz="3200" dirty="0" smtClean="0"/>
              <a:t> 1.</a:t>
            </a:r>
            <a:endParaRPr lang="sl-SI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45" y="221941"/>
            <a:ext cx="7742636" cy="463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5411" y="381929"/>
            <a:ext cx="967665" cy="1971900"/>
          </a:xfrm>
        </p:spPr>
        <p:txBody>
          <a:bodyPr/>
          <a:lstStyle/>
          <a:p>
            <a:r>
              <a:rPr lang="sl-SI" sz="3200" dirty="0" smtClean="0"/>
              <a:t>2. 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2950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396</Words>
  <Application>Microsoft Office PowerPoint</Application>
  <PresentationFormat>On-screen Show (16:9)</PresentationFormat>
  <Paragraphs>30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Average</vt:lpstr>
      <vt:lpstr>Oswald</vt:lpstr>
      <vt:lpstr>Slate</vt:lpstr>
      <vt:lpstr>Leta pomanjkanja in revolucionarnih sprememb</vt:lpstr>
      <vt:lpstr>Od pomanjkanja do samopostrežnih trgovin</vt:lpstr>
      <vt:lpstr>PowerPoint Presentation</vt:lpstr>
      <vt:lpstr>PowerPoint Presentation</vt:lpstr>
      <vt:lpstr>3. Od pionirjev do dedka Mraza</vt:lpstr>
      <vt:lpstr>PowerPoint Presentation</vt:lpstr>
      <vt:lpstr>PowerPoint Presentation</vt:lpstr>
      <vt:lpstr> Reši naloge s pomočjo učbenika.</vt:lpstr>
      <vt:lpstr>2.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Leta pomanjkanja in revolucionarnih sprememb</dc:title>
  <cp:lastModifiedBy>Uporabnik sistema Windows</cp:lastModifiedBy>
  <cp:revision>4</cp:revision>
  <dcterms:modified xsi:type="dcterms:W3CDTF">2020-05-04T18:33:25Z</dcterms:modified>
</cp:coreProperties>
</file>