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031de1521_0_2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031de1521_0_2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031de1521_0_2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031de1521_0_2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31de1521_0_3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31de1521_0_3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031de1521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031de1521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031de1521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031de1521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31de1521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031de1521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031de1521_0_1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031de1521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031de1521_0_1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031de1521_0_1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031de1521_0_2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031de1521_0_2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31de1521_0_2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031de1521_0_2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031de1521_0_2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031de1521_0_2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1">
  <p:cSld name="AUTOLAYOUT_1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>
            <p:ph type="ctrTitle"/>
          </p:nvPr>
        </p:nvSpPr>
        <p:spPr>
          <a:xfrm>
            <a:off x="2771700" y="1441775"/>
            <a:ext cx="3600600" cy="1510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371625" y="3105075"/>
            <a:ext cx="2486100" cy="82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2">
  <p:cSld name="AUTOLAYOUT_3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3">
  <p:cSld name="AUTOLAYOUT_5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" name="Google Shape;79;p15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80" name="Google Shape;80;p15"/>
          <p:cNvSpPr txBox="1"/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4">
  <p:cSld name="AUTOLAYOUT_7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188400" y="188400"/>
            <a:ext cx="8767200" cy="476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282600" y="282600"/>
            <a:ext cx="8578800" cy="45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p16"/>
          <p:cNvCxnSpPr/>
          <p:nvPr/>
        </p:nvCxnSpPr>
        <p:spPr>
          <a:xfrm>
            <a:off x="282600" y="4607275"/>
            <a:ext cx="42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6"/>
          <p:cNvCxnSpPr/>
          <p:nvPr/>
        </p:nvCxnSpPr>
        <p:spPr>
          <a:xfrm>
            <a:off x="8438400" y="536225"/>
            <a:ext cx="42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6"/>
          <p:cNvSpPr txBox="1"/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5">
  <p:cSld name="AUTOLAYOUT_9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 flipH="1" rot="10800000">
            <a:off x="8659500" y="-25"/>
            <a:ext cx="484500" cy="17415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  <a:defRPr sz="18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6">
  <p:cSld name="AUTOLAYOUT_13"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009200" y="313650"/>
            <a:ext cx="2365800" cy="434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6453425" y="313650"/>
            <a:ext cx="2365800" cy="434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">
  <p:cSld name="AUTOLAYOUT_14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19"/>
          <p:cNvGrpSpPr/>
          <p:nvPr/>
        </p:nvGrpSpPr>
        <p:grpSpPr>
          <a:xfrm>
            <a:off x="809650" y="887725"/>
            <a:ext cx="3543300" cy="3641441"/>
            <a:chOff x="809650" y="887725"/>
            <a:chExt cx="3543300" cy="3641441"/>
          </a:xfrm>
        </p:grpSpPr>
        <p:sp>
          <p:nvSpPr>
            <p:cNvPr id="109" name="Google Shape;109;p19"/>
            <p:cNvSpPr/>
            <p:nvPr/>
          </p:nvSpPr>
          <p:spPr>
            <a:xfrm>
              <a:off x="809650" y="887725"/>
              <a:ext cx="3543300" cy="3446300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 rot="10800000">
              <a:off x="1076300" y="4212066"/>
              <a:ext cx="548700" cy="3171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9"/>
          <p:cNvGrpSpPr/>
          <p:nvPr/>
        </p:nvGrpSpPr>
        <p:grpSpPr>
          <a:xfrm>
            <a:off x="4790950" y="887725"/>
            <a:ext cx="3543300" cy="3641441"/>
            <a:chOff x="4790950" y="887725"/>
            <a:chExt cx="3543300" cy="3641441"/>
          </a:xfrm>
        </p:grpSpPr>
        <p:sp>
          <p:nvSpPr>
            <p:cNvPr id="112" name="Google Shape;112;p19"/>
            <p:cNvSpPr/>
            <p:nvPr/>
          </p:nvSpPr>
          <p:spPr>
            <a:xfrm>
              <a:off x="4790950" y="887725"/>
              <a:ext cx="3543300" cy="3446300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 rot="10800000">
              <a:off x="5057600" y="4212066"/>
              <a:ext cx="548700" cy="3171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1200250" y="1225025"/>
            <a:ext cx="2762100" cy="277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2" type="body"/>
          </p:nvPr>
        </p:nvSpPr>
        <p:spPr>
          <a:xfrm>
            <a:off x="5181550" y="1225025"/>
            <a:ext cx="2762100" cy="277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vsGrFYD5Nf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2771700" y="1421800"/>
            <a:ext cx="3600600" cy="21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3300"/>
              <a:t>Kdaj se je v Evropi začela industrijska revolucija</a:t>
            </a:r>
            <a:endParaRPr sz="3300"/>
          </a:p>
        </p:txBody>
      </p:sp>
      <p:sp>
        <p:nvSpPr>
          <p:cNvPr id="122" name="Google Shape;122;p20"/>
          <p:cNvSpPr txBox="1"/>
          <p:nvPr>
            <p:ph idx="1" type="subTitle"/>
          </p:nvPr>
        </p:nvSpPr>
        <p:spPr>
          <a:xfrm>
            <a:off x="3385550" y="3537175"/>
            <a:ext cx="24861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Učbenik stran 118 - 121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822400" y="878150"/>
            <a:ext cx="3512700" cy="3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Novi izumi so rezultat načrtnega znanstvenoraziskovalnega dela.</a:t>
            </a:r>
            <a:endParaRPr sz="1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l" sz="1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Številni izumi omogočajo hitrejše povezovanje sveta in gospodarski razvoj, saj v krajšem času izdelajo več izdelkov</a:t>
            </a:r>
            <a:endParaRPr sz="1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29"/>
          <p:cNvSpPr txBox="1"/>
          <p:nvPr>
            <p:ph idx="2" type="body"/>
          </p:nvPr>
        </p:nvSpPr>
        <p:spPr>
          <a:xfrm>
            <a:off x="4892600" y="878150"/>
            <a:ext cx="3289500" cy="3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700">
                <a:latin typeface="Comfortaa"/>
                <a:ea typeface="Comfortaa"/>
                <a:cs typeface="Comfortaa"/>
                <a:sym typeface="Comfortaa"/>
              </a:rPr>
              <a:t>Izumi: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sl" sz="1700">
                <a:latin typeface="Comfortaa"/>
                <a:ea typeface="Comfortaa"/>
                <a:cs typeface="Comfortaa"/>
                <a:sym typeface="Comfortaa"/>
              </a:rPr>
              <a:t>TELEFON,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sl" sz="1700">
                <a:latin typeface="Comfortaa"/>
                <a:ea typeface="Comfortaa"/>
                <a:cs typeface="Comfortaa"/>
                <a:sym typeface="Comfortaa"/>
              </a:rPr>
              <a:t>RADIO,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sl" sz="1700">
                <a:latin typeface="Comfortaa"/>
                <a:ea typeface="Comfortaa"/>
                <a:cs typeface="Comfortaa"/>
                <a:sym typeface="Comfortaa"/>
              </a:rPr>
              <a:t>BENCINSKI MOTOR,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sl" sz="1700">
                <a:latin typeface="Comfortaa"/>
                <a:ea typeface="Comfortaa"/>
                <a:cs typeface="Comfortaa"/>
                <a:sym typeface="Comfortaa"/>
              </a:rPr>
              <a:t>PRVI TRIKOLESNI AVTOMOBIL,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sl" sz="1700">
                <a:latin typeface="Comfortaa"/>
                <a:ea typeface="Comfortaa"/>
                <a:cs typeface="Comfortaa"/>
                <a:sym typeface="Comfortaa"/>
              </a:rPr>
              <a:t>AVTOMOBILSKA TOVARNA S TEKOČIM TRAKOM,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sl" sz="1700">
                <a:latin typeface="Comfortaa"/>
                <a:ea typeface="Comfortaa"/>
                <a:cs typeface="Comfortaa"/>
                <a:sym typeface="Comfortaa"/>
              </a:rPr>
              <a:t>MOTORNO LETALO.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1200250" y="1225025"/>
            <a:ext cx="2762100" cy="27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00" y="77950"/>
            <a:ext cx="4373171" cy="27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604" y="77953"/>
            <a:ext cx="2627146" cy="21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4575" y="2239366"/>
            <a:ext cx="3956051" cy="279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200" y="2417025"/>
            <a:ext cx="3465525" cy="255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>
            <p:ph idx="2" type="body"/>
          </p:nvPr>
        </p:nvSpPr>
        <p:spPr>
          <a:xfrm>
            <a:off x="5479650" y="1694200"/>
            <a:ext cx="1754700" cy="466200"/>
          </a:xfrm>
          <a:prstGeom prst="rect">
            <a:avLst/>
          </a:prstGeom>
          <a:solidFill>
            <a:srgbClr val="3367D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2200"/>
              <a:t>Prvi telefon</a:t>
            </a:r>
            <a:endParaRPr sz="2200"/>
          </a:p>
        </p:txBody>
      </p:sp>
      <p:sp>
        <p:nvSpPr>
          <p:cNvPr id="192" name="Google Shape;192;p30"/>
          <p:cNvSpPr txBox="1"/>
          <p:nvPr>
            <p:ph idx="2" type="body"/>
          </p:nvPr>
        </p:nvSpPr>
        <p:spPr>
          <a:xfrm>
            <a:off x="7116050" y="2868825"/>
            <a:ext cx="2028000" cy="466200"/>
          </a:xfrm>
          <a:prstGeom prst="rect">
            <a:avLst/>
          </a:prstGeom>
          <a:solidFill>
            <a:srgbClr val="3367D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2200"/>
              <a:t>Prvi avtomobil</a:t>
            </a:r>
            <a:endParaRPr sz="2200"/>
          </a:p>
        </p:txBody>
      </p:sp>
      <p:sp>
        <p:nvSpPr>
          <p:cNvPr id="193" name="Google Shape;193;p30"/>
          <p:cNvSpPr txBox="1"/>
          <p:nvPr>
            <p:ph idx="2" type="body"/>
          </p:nvPr>
        </p:nvSpPr>
        <p:spPr>
          <a:xfrm>
            <a:off x="2874675" y="77950"/>
            <a:ext cx="1754700" cy="466200"/>
          </a:xfrm>
          <a:prstGeom prst="rect">
            <a:avLst/>
          </a:prstGeom>
          <a:solidFill>
            <a:srgbClr val="3367D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2200"/>
              <a:t>Prvi radio</a:t>
            </a:r>
            <a:endParaRPr sz="2200"/>
          </a:p>
        </p:txBody>
      </p:sp>
      <p:sp>
        <p:nvSpPr>
          <p:cNvPr id="194" name="Google Shape;194;p30"/>
          <p:cNvSpPr txBox="1"/>
          <p:nvPr>
            <p:ph idx="2" type="body"/>
          </p:nvPr>
        </p:nvSpPr>
        <p:spPr>
          <a:xfrm>
            <a:off x="152150" y="2377775"/>
            <a:ext cx="2762100" cy="466200"/>
          </a:xfrm>
          <a:prstGeom prst="rect">
            <a:avLst/>
          </a:prstGeom>
          <a:solidFill>
            <a:srgbClr val="3367D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2200"/>
              <a:t>Prvo motorno letalo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24475" y="522750"/>
            <a:ext cx="5244900" cy="9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Oglej si videoposnetek in odgovori na vprašanja. Lahko si pomagaš z učbenikom.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Spletni naslov videoposnetka: </a:t>
            </a:r>
            <a:r>
              <a:rPr lang="sl" u="sng">
                <a:solidFill>
                  <a:schemeClr val="hlink"/>
                </a:solidFill>
                <a:hlinkClick r:id="rId3"/>
              </a:rPr>
              <a:t>https://www.youtube.com/watch?v=vsGrFYD5Nfs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sl"/>
              <a:t>Opiši, kaj prikazuje videoposnetek?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/>
              <a:t>Opiši, kako se izum na videoposnetku razlikuje od današnje uporabe le-tega?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/>
              <a:t>Kako so se ljudje odzvali na nov izum?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/>
              <a:t>S katerimi izumi se je začela industrijska revolucija?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Comfortaa"/>
              <a:buAutoNum type="arabicPeriod"/>
            </a:pPr>
            <a:r>
              <a:rPr lang="sl">
                <a:latin typeface="Comfortaa"/>
                <a:ea typeface="Comfortaa"/>
                <a:cs typeface="Comfortaa"/>
                <a:sym typeface="Comfortaa"/>
              </a:rPr>
              <a:t>Zakaj najprej v Veliki Britaniji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76350" y="1919075"/>
            <a:ext cx="8558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Konec 18. stoletja</a:t>
            </a:r>
            <a:r>
              <a:rPr lang="sl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-v Angliji začela </a:t>
            </a:r>
            <a:r>
              <a:rPr b="1" lang="sl" sz="23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INDUSTRIJSKA REVOLUCIJA - uvedba strojev v proizvodnjo.</a:t>
            </a:r>
            <a:endParaRPr b="1" sz="23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Dejavniki, ki vplivajo na razvoj:</a:t>
            </a:r>
            <a:endParaRPr b="1" sz="2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napredek v kmetijstvu, dobički s kolonijami, uspešno gospodarsko rast, ni doživela revolucionarnih pretresov, VB- bogata z železom in premogom, presežek kmečke delovne sile in živahen promet.</a:t>
            </a:r>
            <a:endParaRPr i="1"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572000" y="554850"/>
            <a:ext cx="4432500" cy="4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300"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sl" sz="2300">
                <a:latin typeface="Comfortaa"/>
                <a:ea typeface="Comfortaa"/>
                <a:cs typeface="Comfortaa"/>
                <a:sym typeface="Comfortaa"/>
              </a:rPr>
              <a:t>VB imela vse za začetek industrijske revolucije: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300">
                <a:latin typeface="Comfortaa"/>
                <a:ea typeface="Comfortaa"/>
                <a:cs typeface="Comfortaa"/>
                <a:sym typeface="Comfortaa"/>
              </a:rPr>
              <a:t>               	</a:t>
            </a:r>
            <a:r>
              <a:rPr lang="sl" sz="2300"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b="1" lang="sl" sz="2300">
                <a:latin typeface="Comfortaa"/>
                <a:ea typeface="Comfortaa"/>
                <a:cs typeface="Comfortaa"/>
                <a:sym typeface="Comfortaa"/>
              </a:rPr>
              <a:t>zemlja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300">
                <a:latin typeface="Comfortaa"/>
                <a:ea typeface="Comfortaa"/>
                <a:cs typeface="Comfortaa"/>
                <a:sym typeface="Comfortaa"/>
              </a:rPr>
              <a:t>               	- naravna bogastva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300">
                <a:latin typeface="Comfortaa"/>
                <a:ea typeface="Comfortaa"/>
                <a:cs typeface="Comfortaa"/>
                <a:sym typeface="Comfortaa"/>
              </a:rPr>
              <a:t>               	- kapital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300">
                <a:latin typeface="Comfortaa"/>
                <a:ea typeface="Comfortaa"/>
                <a:cs typeface="Comfortaa"/>
                <a:sym typeface="Comfortaa"/>
              </a:rPr>
              <a:t>-VB v 19.stol.-izborila vodilno vlogo v svetu.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300">
                <a:latin typeface="Comfortaa"/>
                <a:ea typeface="Comfortaa"/>
                <a:cs typeface="Comfortaa"/>
                <a:sym typeface="Comfortaa"/>
              </a:rPr>
              <a:t>- Bogatela z dobrinami in surovinami iz kolonij, imela najboljšo tehnologijo.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600" y="76125"/>
            <a:ext cx="1784200" cy="28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84" y="2966400"/>
            <a:ext cx="3196041" cy="20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3200">
                <a:latin typeface="Comfortaa"/>
                <a:ea typeface="Comfortaa"/>
                <a:cs typeface="Comfortaa"/>
                <a:sym typeface="Comfortaa"/>
              </a:rPr>
              <a:t>2. Prvi stroji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32100" y="2021150"/>
            <a:ext cx="8447100" cy="27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2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- IZUMI- delavci sprejeli z nezaupanjem.</a:t>
            </a:r>
            <a:endParaRPr b="1" sz="22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200">
                <a:latin typeface="Comfortaa"/>
                <a:ea typeface="Comfortaa"/>
                <a:cs typeface="Comfortaa"/>
                <a:sym typeface="Comfortaa"/>
              </a:rPr>
              <a:t>- Stroje kapitalisti nameščajo v tovarne.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200">
                <a:latin typeface="Comfortaa"/>
                <a:ea typeface="Comfortaa"/>
                <a:cs typeface="Comfortaa"/>
                <a:sym typeface="Comfortaa"/>
              </a:rPr>
              <a:t>- Delujejo na vodni pogon.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sl" sz="2200">
                <a:latin typeface="Comfortaa"/>
                <a:ea typeface="Comfortaa"/>
                <a:cs typeface="Comfortaa"/>
                <a:sym typeface="Comfortaa"/>
              </a:rPr>
              <a:t>- Prvi stroji v </a:t>
            </a:r>
            <a:r>
              <a:rPr b="1" lang="sl" sz="22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TEKSTILNI PROIZVODNJI </a:t>
            </a:r>
            <a:r>
              <a:rPr lang="sl" sz="2200">
                <a:latin typeface="Comfortaa"/>
                <a:ea typeface="Comfortaa"/>
                <a:cs typeface="Comfortaa"/>
                <a:sym typeface="Comfortaa"/>
              </a:rPr>
              <a:t>- vodilna britanska panoga.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745650" y="878125"/>
            <a:ext cx="7652700" cy="3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PREDILNI STROJ</a:t>
            </a: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-"/>
            </a:pP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MEHANSKE STATVE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sl" sz="2000" u="sng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PARNI STROJ - izum JAMES WATT - </a:t>
            </a: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spremeni manufakturno (ročno) proizvodnjo v industrijsko (strojno) proizvodnjo.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Sprva</a:t>
            </a: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za vleko vozičkov v rudnikih in pogon črpalk za vodo.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V tekstilni industriji-poganjal predilne in tkalne stroje.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775" y="334800"/>
            <a:ext cx="8053174" cy="441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432125" y="460000"/>
            <a:ext cx="1686600" cy="5853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Parni stroj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3200">
                <a:latin typeface="Comfortaa"/>
                <a:ea typeface="Comfortaa"/>
                <a:cs typeface="Comfortaa"/>
                <a:sym typeface="Comfortaa"/>
              </a:rPr>
              <a:t>3. Kakšna je bila vloga železnic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24475" y="1920450"/>
            <a:ext cx="84948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0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Parni stroj - v prometu</a:t>
            </a:r>
            <a:endParaRPr b="1" sz="20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1807</a:t>
            </a: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 vgradili v </a:t>
            </a: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jadrnico, </a:t>
            </a:r>
            <a:r>
              <a:rPr b="1" lang="sl" sz="20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nastane </a:t>
            </a:r>
            <a:r>
              <a:rPr b="1" lang="sl" sz="2000" u="sng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parnik </a:t>
            </a: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(ni bil odvisen od moči vetra).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-1814 prva prava </a:t>
            </a:r>
            <a:r>
              <a:rPr b="1" lang="sl" sz="2000" u="sng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lokomotiva</a:t>
            </a:r>
            <a:endParaRPr b="1" sz="2000" u="sng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- VB - prvo železniško progo. 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 b="0" l="3104" r="3113" t="0"/>
          <a:stretch/>
        </p:blipFill>
        <p:spPr>
          <a:xfrm>
            <a:off x="3" y="0"/>
            <a:ext cx="3445527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4">
            <a:alphaModFix/>
          </a:blip>
          <a:srcRect b="0" l="4898" r="4889" t="0"/>
          <a:stretch/>
        </p:blipFill>
        <p:spPr>
          <a:xfrm>
            <a:off x="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679900" y="313650"/>
            <a:ext cx="5227200" cy="43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1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Železnica – odločilno vlogo pri širjenju industrije: </a:t>
            </a:r>
            <a:endParaRPr b="1" sz="21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sl" sz="2100">
                <a:latin typeface="Comfortaa"/>
                <a:ea typeface="Comfortaa"/>
                <a:cs typeface="Comfortaa"/>
                <a:sym typeface="Comfortaa"/>
              </a:rPr>
              <a:t>poceni prevoz surovin in blaga,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sl" sz="2100">
                <a:latin typeface="Comfortaa"/>
                <a:ea typeface="Comfortaa"/>
                <a:cs typeface="Comfortaa"/>
                <a:sym typeface="Comfortaa"/>
              </a:rPr>
              <a:t>ponudi delo,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sl" sz="2100">
                <a:latin typeface="Comfortaa"/>
                <a:ea typeface="Comfortaa"/>
                <a:cs typeface="Comfortaa"/>
                <a:sym typeface="Comfortaa"/>
              </a:rPr>
              <a:t>porast poljedeljske proizvodnje, saj omogoča prevoz v oddaljene kraje,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sl" sz="2100">
                <a:latin typeface="Comfortaa"/>
                <a:ea typeface="Comfortaa"/>
                <a:cs typeface="Comfortaa"/>
                <a:sym typeface="Comfortaa"/>
              </a:rPr>
              <a:t>potovanja se pocenijo in postanejo bolj množična,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sl" sz="2100">
                <a:latin typeface="Comfortaa"/>
                <a:ea typeface="Comfortaa"/>
                <a:cs typeface="Comfortaa"/>
                <a:sym typeface="Comfortaa"/>
              </a:rPr>
              <a:t>po železnici potuje pošta, novice, pisma, časopisi, ...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p27"/>
          <p:cNvSpPr txBox="1"/>
          <p:nvPr>
            <p:ph idx="2" type="body"/>
          </p:nvPr>
        </p:nvSpPr>
        <p:spPr>
          <a:xfrm>
            <a:off x="539863" y="2418450"/>
            <a:ext cx="2365800" cy="425100"/>
          </a:xfrm>
          <a:prstGeom prst="rect">
            <a:avLst/>
          </a:prstGeom>
          <a:solidFill>
            <a:srgbClr val="3367D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1800">
                <a:solidFill>
                  <a:srgbClr val="FFFFFF"/>
                </a:solidFill>
              </a:rPr>
              <a:t>Prve lokomotive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933925" y="1225125"/>
            <a:ext cx="3275700" cy="27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2/2 19.stol. - novi viri </a:t>
            </a:r>
            <a:r>
              <a:rPr lang="sl" sz="2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energije </a:t>
            </a:r>
            <a:r>
              <a:rPr lang="sl" sz="2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zamenjajo premog in paro:</a:t>
            </a:r>
            <a:endParaRPr sz="21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	- NAFTA</a:t>
            </a:r>
            <a:endParaRPr sz="21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	- PLIN</a:t>
            </a:r>
            <a:endParaRPr sz="21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	- ELEKTRIKA</a:t>
            </a:r>
            <a:r>
              <a:rPr lang="sl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>
            <p:ph idx="2" type="body"/>
          </p:nvPr>
        </p:nvSpPr>
        <p:spPr>
          <a:xfrm>
            <a:off x="4976225" y="1045425"/>
            <a:ext cx="3192000" cy="31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Leta 1870 si izdelali </a:t>
            </a: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električni generator -</a:t>
            </a: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 elektrika pride v vsakdanje življenje.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l" sz="2000">
                <a:latin typeface="Comfortaa"/>
                <a:ea typeface="Comfortaa"/>
                <a:cs typeface="Comfortaa"/>
                <a:sym typeface="Comfortaa"/>
              </a:rPr>
              <a:t>Z elektriko se ukvarja izumitelj</a:t>
            </a:r>
            <a:r>
              <a:rPr b="1" lang="sl" sz="2000">
                <a:latin typeface="Comfortaa"/>
                <a:ea typeface="Comfortaa"/>
                <a:cs typeface="Comfortaa"/>
                <a:sym typeface="Comfortaa"/>
              </a:rPr>
              <a:t> THOMAS EDISON.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334525" y="153325"/>
            <a:ext cx="82380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0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4. Katere novosti je prinesla industrijska revolucija v drugi polovici 19. stoletja</a:t>
            </a:r>
            <a:endParaRPr b="1" sz="20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