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Alfa Slab One" panose="020B0604020202020204" charset="-18"/>
      <p:regular r:id="rId15"/>
    </p:embeddedFont>
    <p:embeddedFont>
      <p:font typeface="Proxima Nova" panose="020B060402020202020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74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04379192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04379192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04379192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04379192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804379192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804379192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04379192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804379192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2f9a8ab5e_0_9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52f9a8ab5e_0_9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2f9a8ab5e_0_1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2f9a8ab5e_0_1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2f9a8ab5e_0_1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2f9a8ab5e_0_18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2f9a8ab5e_0_2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2f9a8ab5e_0_2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2f9a8ab5e_0_3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2f9a8ab5e_0_3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2f9a8ab5e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2f9a8ab5e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2f9a8ab5e_0_4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2f9a8ab5e_0_4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stavitev po meri 1">
  <p:cSld name="AUTOLAYOUT_1">
    <p:bg>
      <p:bgPr>
        <a:solidFill>
          <a:srgbClr val="FFFFF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/>
          <p:nvPr/>
        </p:nvSpPr>
        <p:spPr>
          <a:xfrm>
            <a:off x="7500" y="0"/>
            <a:ext cx="9132300" cy="5143500"/>
          </a:xfrm>
          <a:prstGeom prst="rect">
            <a:avLst/>
          </a:prstGeom>
          <a:solidFill>
            <a:srgbClr val="B3D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" name="Google Shape;54;p13"/>
          <p:cNvCxnSpPr/>
          <p:nvPr/>
        </p:nvCxnSpPr>
        <p:spPr>
          <a:xfrm>
            <a:off x="841350" y="460903"/>
            <a:ext cx="0" cy="42618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" name="Google Shape;55;p13"/>
          <p:cNvCxnSpPr/>
          <p:nvPr/>
        </p:nvCxnSpPr>
        <p:spPr>
          <a:xfrm>
            <a:off x="8337675" y="460903"/>
            <a:ext cx="0" cy="42618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" name="Google Shape;56;p13"/>
          <p:cNvSpPr/>
          <p:nvPr/>
        </p:nvSpPr>
        <p:spPr>
          <a:xfrm rot="-5400000">
            <a:off x="4327200" y="853550"/>
            <a:ext cx="483000" cy="427200"/>
          </a:xfrm>
          <a:prstGeom prst="hexagon">
            <a:avLst>
              <a:gd name="adj" fmla="val 28666"/>
              <a:gd name="vf" fmla="val 115470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>
            <a:off x="1883125" y="1447250"/>
            <a:ext cx="5400900" cy="197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C44"/>
              </a:buClr>
              <a:buSzPts val="3600"/>
              <a:buNone/>
              <a:defRPr sz="3600" b="1">
                <a:solidFill>
                  <a:srgbClr val="343C4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C44"/>
              </a:buClr>
              <a:buSzPts val="3600"/>
              <a:buNone/>
              <a:defRPr sz="3600" b="1">
                <a:solidFill>
                  <a:srgbClr val="343C4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C44"/>
              </a:buClr>
              <a:buSzPts val="3600"/>
              <a:buNone/>
              <a:defRPr sz="3600" b="1">
                <a:solidFill>
                  <a:srgbClr val="343C4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C44"/>
              </a:buClr>
              <a:buSzPts val="3600"/>
              <a:buNone/>
              <a:defRPr sz="3600" b="1">
                <a:solidFill>
                  <a:srgbClr val="343C4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C44"/>
              </a:buClr>
              <a:buSzPts val="3600"/>
              <a:buNone/>
              <a:defRPr sz="3600" b="1">
                <a:solidFill>
                  <a:srgbClr val="343C4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C44"/>
              </a:buClr>
              <a:buSzPts val="3600"/>
              <a:buNone/>
              <a:defRPr sz="3600" b="1">
                <a:solidFill>
                  <a:srgbClr val="343C4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C44"/>
              </a:buClr>
              <a:buSzPts val="3600"/>
              <a:buNone/>
              <a:defRPr sz="3600" b="1">
                <a:solidFill>
                  <a:srgbClr val="343C4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C44"/>
              </a:buClr>
              <a:buSzPts val="3600"/>
              <a:buNone/>
              <a:defRPr sz="3600" b="1">
                <a:solidFill>
                  <a:srgbClr val="343C4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C44"/>
              </a:buClr>
              <a:buSzPts val="3600"/>
              <a:buNone/>
              <a:defRPr sz="3600" b="1">
                <a:solidFill>
                  <a:srgbClr val="343C44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2429850" y="3493650"/>
            <a:ext cx="4287600" cy="78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stavitev po meri">
  <p:cSld name="AUTOLAYOUT_2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3341300" y="314875"/>
            <a:ext cx="5486400" cy="451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0" y="0"/>
            <a:ext cx="3048000" cy="5143500"/>
          </a:xfrm>
          <a:prstGeom prst="rect">
            <a:avLst/>
          </a:prstGeom>
          <a:solidFill>
            <a:srgbClr val="B3D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/>
          <p:nvPr/>
        </p:nvSpPr>
        <p:spPr>
          <a:xfrm>
            <a:off x="3341300" y="314875"/>
            <a:ext cx="5486400" cy="113400"/>
          </a:xfrm>
          <a:prstGeom prst="rect">
            <a:avLst/>
          </a:prstGeom>
          <a:solidFill>
            <a:srgbClr val="B3D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48300" y="428200"/>
            <a:ext cx="2351400" cy="439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539325" y="593900"/>
            <a:ext cx="5090400" cy="401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 sz="1400">
                <a:solidFill>
                  <a:srgbClr val="666666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stavitev po meri 2">
  <p:cSld name="AUTOLAYOUT_3">
    <p:bg>
      <p:bgPr>
        <a:solidFill>
          <a:srgbClr val="FFFFF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3D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0" name="Google Shape;70;p15"/>
          <p:cNvCxnSpPr/>
          <p:nvPr/>
        </p:nvCxnSpPr>
        <p:spPr>
          <a:xfrm rot="10800000">
            <a:off x="2152475" y="2633250"/>
            <a:ext cx="48198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2093075" y="584425"/>
            <a:ext cx="4948200" cy="1885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2093075" y="2834825"/>
            <a:ext cx="4938600" cy="155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stavitev po meri 3">
  <p:cSld name="AUTOLAYOUT_4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16"/>
          <p:cNvGrpSpPr/>
          <p:nvPr/>
        </p:nvGrpSpPr>
        <p:grpSpPr>
          <a:xfrm>
            <a:off x="0" y="4510813"/>
            <a:ext cx="9144000" cy="150575"/>
            <a:chOff x="0" y="3797750"/>
            <a:chExt cx="9144000" cy="150575"/>
          </a:xfrm>
        </p:grpSpPr>
        <p:cxnSp>
          <p:nvCxnSpPr>
            <p:cNvPr id="77" name="Google Shape;77;p16"/>
            <p:cNvCxnSpPr/>
            <p:nvPr/>
          </p:nvCxnSpPr>
          <p:spPr>
            <a:xfrm>
              <a:off x="0" y="37977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rgbClr val="90A4AE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8" name="Google Shape;78;p16"/>
            <p:cNvCxnSpPr/>
            <p:nvPr/>
          </p:nvCxnSpPr>
          <p:spPr>
            <a:xfrm>
              <a:off x="0" y="39483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rgbClr val="90A4AE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9" name="Google Shape;79;p16"/>
            <p:cNvCxnSpPr/>
            <p:nvPr/>
          </p:nvCxnSpPr>
          <p:spPr>
            <a:xfrm>
              <a:off x="0" y="3873038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rgbClr val="90A4AE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stavitev po meri 4">
  <p:cSld name="AUTOLAYOUT_5"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3D0C5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7"/>
          <p:cNvSpPr/>
          <p:nvPr/>
        </p:nvSpPr>
        <p:spPr>
          <a:xfrm>
            <a:off x="181125" y="181125"/>
            <a:ext cx="8795400" cy="478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811650" y="799739"/>
            <a:ext cx="6458400" cy="14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B3D0C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B3D0C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B3D0C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B3D0C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B3D0C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B3D0C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B3D0C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B3D0C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rgbClr val="B3D0C5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811650" y="2432039"/>
            <a:ext cx="6458400" cy="203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stavitev po meri 5">
  <p:cSld name="AUTOLAYOUT_6">
    <p:bg>
      <p:bgPr>
        <a:solidFill>
          <a:srgbClr val="FFFFF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7425" y="659100"/>
            <a:ext cx="3683100" cy="382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stavitev po meri 6">
  <p:cSld name="AUTOLAYOUT_9">
    <p:bg>
      <p:bgPr>
        <a:solidFill>
          <a:srgbClr val="FFFFFF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9"/>
          <p:cNvSpPr/>
          <p:nvPr/>
        </p:nvSpPr>
        <p:spPr>
          <a:xfrm>
            <a:off x="0" y="0"/>
            <a:ext cx="35127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311700" y="307825"/>
            <a:ext cx="2631900" cy="431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4011825" y="364950"/>
            <a:ext cx="4850400" cy="425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stavitev po meri 7">
  <p:cSld name="AUTOLAYOUT_10">
    <p:bg>
      <p:bgPr>
        <a:solidFill>
          <a:srgbClr val="FFFFFF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body" idx="1"/>
          </p:nvPr>
        </p:nvSpPr>
        <p:spPr>
          <a:xfrm>
            <a:off x="317650" y="4038900"/>
            <a:ext cx="6911700" cy="62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4d.rtvslo.si/arhiv/dokumentarni-filmi-in-oddaje-izobrazevalni-program/8283887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4d.rtvslo.si/arhiv/t/6541021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4KLfjMQJg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ctrTitle"/>
          </p:nvPr>
        </p:nvSpPr>
        <p:spPr>
          <a:xfrm>
            <a:off x="1883125" y="1447250"/>
            <a:ext cx="5400900" cy="197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3400" b="0"/>
              <a:t>Kako so se spremenile podobe slovenskih zgodovinskih dežel</a:t>
            </a:r>
            <a:endParaRPr sz="3400" b="0"/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1"/>
          </p:nvPr>
        </p:nvSpPr>
        <p:spPr>
          <a:xfrm>
            <a:off x="2429850" y="3493650"/>
            <a:ext cx="4287600" cy="7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500">
                <a:solidFill>
                  <a:schemeClr val="dk2"/>
                </a:solidFill>
              </a:rPr>
              <a:t>Učbenik stran 120 - 122</a:t>
            </a:r>
            <a:endParaRPr sz="2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>
            <a:spLocks noGrp="1"/>
          </p:cNvSpPr>
          <p:nvPr>
            <p:ph type="title"/>
          </p:nvPr>
        </p:nvSpPr>
        <p:spPr>
          <a:xfrm>
            <a:off x="382625" y="890500"/>
            <a:ext cx="2123400" cy="7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500" b="0"/>
              <a:t>Reši naloge s pomočjo učbenika.</a:t>
            </a:r>
            <a:endParaRPr sz="2500" b="0"/>
          </a:p>
        </p:txBody>
      </p:sp>
      <p:sp>
        <p:nvSpPr>
          <p:cNvPr id="168" name="Google Shape;168;p30"/>
          <p:cNvSpPr txBox="1">
            <a:spLocks noGrp="1"/>
          </p:cNvSpPr>
          <p:nvPr>
            <p:ph type="body" idx="1"/>
          </p:nvPr>
        </p:nvSpPr>
        <p:spPr>
          <a:xfrm>
            <a:off x="1959125" y="1791125"/>
            <a:ext cx="546900" cy="6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endParaRPr sz="2400"/>
          </a:p>
        </p:txBody>
      </p:sp>
      <p:pic>
        <p:nvPicPr>
          <p:cNvPr id="169" name="Google Shape;16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3825" y="245550"/>
            <a:ext cx="5372850" cy="476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 txBox="1">
            <a:spLocks noGrp="1"/>
          </p:cNvSpPr>
          <p:nvPr>
            <p:ph type="body" idx="1"/>
          </p:nvPr>
        </p:nvSpPr>
        <p:spPr>
          <a:xfrm>
            <a:off x="1269850" y="395825"/>
            <a:ext cx="709500" cy="8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sl" sz="2400"/>
              <a:t>2.</a:t>
            </a:r>
            <a:endParaRPr sz="2400"/>
          </a:p>
        </p:txBody>
      </p:sp>
      <p:pic>
        <p:nvPicPr>
          <p:cNvPr id="175" name="Google Shape;17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7625" y="152400"/>
            <a:ext cx="4974301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>
            <a:spLocks noGrp="1"/>
          </p:cNvSpPr>
          <p:nvPr>
            <p:ph type="title"/>
          </p:nvPr>
        </p:nvSpPr>
        <p:spPr>
          <a:xfrm>
            <a:off x="409650" y="440000"/>
            <a:ext cx="4948200" cy="6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3000" b="0"/>
              <a:t>** Za radovedne</a:t>
            </a:r>
            <a:endParaRPr sz="3000" b="0"/>
          </a:p>
        </p:txBody>
      </p:sp>
      <p:sp>
        <p:nvSpPr>
          <p:cNvPr id="181" name="Google Shape;181;p32"/>
          <p:cNvSpPr txBox="1">
            <a:spLocks noGrp="1"/>
          </p:cNvSpPr>
          <p:nvPr>
            <p:ph type="body" idx="1"/>
          </p:nvPr>
        </p:nvSpPr>
        <p:spPr>
          <a:xfrm>
            <a:off x="879975" y="1348650"/>
            <a:ext cx="6151800" cy="30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l" sz="1800"/>
              <a:t>Videoposnetek o srednjeveški Škofji Loki, spletni naslov: </a:t>
            </a:r>
            <a:r>
              <a:rPr lang="sl" sz="15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https://4d.rtvslo.si/arhiv/dokumentarni-filmi-in-oddaje-izobrazevalni-program/8283887</a:t>
            </a:r>
            <a:endParaRPr sz="18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sl" sz="1800"/>
              <a:t>Piranska srednjeveška zgodba, spletni naslov: </a:t>
            </a:r>
            <a:r>
              <a:rPr lang="sl" sz="15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https://4d.rtvslo.si/arhiv/t/65410215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ctrTitle"/>
          </p:nvPr>
        </p:nvSpPr>
        <p:spPr>
          <a:xfrm>
            <a:off x="1871550" y="1312650"/>
            <a:ext cx="5400900" cy="197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3300" b="0"/>
              <a:t>Za začetek si poglej videoposnetek na spletnem naslovu: </a:t>
            </a:r>
            <a:endParaRPr sz="3300" b="0"/>
          </a:p>
        </p:txBody>
      </p:sp>
      <p:sp>
        <p:nvSpPr>
          <p:cNvPr id="113" name="Google Shape;113;p22"/>
          <p:cNvSpPr txBox="1">
            <a:spLocks noGrp="1"/>
          </p:cNvSpPr>
          <p:nvPr>
            <p:ph type="subTitle" idx="1"/>
          </p:nvPr>
        </p:nvSpPr>
        <p:spPr>
          <a:xfrm>
            <a:off x="1644750" y="3284550"/>
            <a:ext cx="5854500" cy="13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5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https://www.youtube.com/watch?v=g4KLfjMQJgA</a:t>
            </a:r>
            <a:endParaRPr sz="3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 txBox="1">
            <a:spLocks noGrp="1"/>
          </p:cNvSpPr>
          <p:nvPr>
            <p:ph type="title"/>
          </p:nvPr>
        </p:nvSpPr>
        <p:spPr>
          <a:xfrm>
            <a:off x="0" y="428200"/>
            <a:ext cx="3025200" cy="43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AutoNum type="arabicPeriod"/>
            </a:pPr>
            <a:r>
              <a:rPr lang="sl" b="0">
                <a:solidFill>
                  <a:schemeClr val="dk2"/>
                </a:solidFill>
              </a:rPr>
              <a:t>Prebivalci so širili obdelovalne površine</a:t>
            </a:r>
            <a:endParaRPr b="0">
              <a:solidFill>
                <a:schemeClr val="dk2"/>
              </a:solidFill>
            </a:endParaRPr>
          </a:p>
        </p:txBody>
      </p:sp>
      <p:sp>
        <p:nvSpPr>
          <p:cNvPr id="119" name="Google Shape;119;p23"/>
          <p:cNvSpPr txBox="1">
            <a:spLocks noGrp="1"/>
          </p:cNvSpPr>
          <p:nvPr>
            <p:ph type="body" idx="1"/>
          </p:nvPr>
        </p:nvSpPr>
        <p:spPr>
          <a:xfrm>
            <a:off x="3359300" y="428200"/>
            <a:ext cx="5464200" cy="43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sl" sz="2200" b="1" dirty="0">
                <a:solidFill>
                  <a:schemeClr val="accent3"/>
                </a:solidFill>
              </a:rPr>
              <a:t>KOLONIZACIJA</a:t>
            </a:r>
            <a:r>
              <a:rPr lang="sl" sz="2200" dirty="0"/>
              <a:t> v Slovenskih deželah ima več </a:t>
            </a:r>
            <a:r>
              <a:rPr lang="sl-SI" sz="2200" dirty="0"/>
              <a:t>f</a:t>
            </a:r>
            <a:r>
              <a:rPr lang="sl" sz="2200" dirty="0"/>
              <a:t>az:</a:t>
            </a:r>
            <a:endParaRPr sz="2200"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sl" sz="2300" b="1" dirty="0">
                <a:solidFill>
                  <a:schemeClr val="accent3"/>
                </a:solidFill>
              </a:rPr>
              <a:t>Nižinska kolonizacija</a:t>
            </a:r>
            <a:r>
              <a:rPr lang="sl" sz="2300" dirty="0"/>
              <a:t> </a:t>
            </a:r>
            <a:r>
              <a:rPr lang="sl" sz="2300" b="1" dirty="0"/>
              <a:t>(med 10. in 13. stol.) </a:t>
            </a:r>
            <a:r>
              <a:rPr lang="sl" sz="2300" dirty="0"/>
              <a:t>- v dolinah izsekavajo gozdove in izsušujejo močvirja, s tem pridobijo nove obdelovalne površine.</a:t>
            </a:r>
            <a:endParaRPr sz="2300"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sl" sz="2300" b="1" dirty="0">
                <a:solidFill>
                  <a:schemeClr val="accent3"/>
                </a:solidFill>
              </a:rPr>
              <a:t>Višinska kolonizacija</a:t>
            </a:r>
            <a:r>
              <a:rPr lang="sl" sz="2300" dirty="0"/>
              <a:t> </a:t>
            </a:r>
            <a:r>
              <a:rPr lang="sl" sz="2300" b="1" dirty="0"/>
              <a:t>(med 13. in 15. stol.) </a:t>
            </a:r>
            <a:r>
              <a:rPr lang="sl" sz="2300" dirty="0"/>
              <a:t>- ravnine že poseljene, gozd krčijo na višje ležečih predelih (samotne kmetije, zaselki).</a:t>
            </a:r>
            <a:endParaRPr sz="2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body" idx="1"/>
          </p:nvPr>
        </p:nvSpPr>
        <p:spPr>
          <a:xfrm>
            <a:off x="446050" y="906025"/>
            <a:ext cx="8238000" cy="38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-"/>
            </a:pPr>
            <a:r>
              <a:rPr lang="sl" sz="2400">
                <a:solidFill>
                  <a:schemeClr val="dk2"/>
                </a:solidFill>
              </a:rPr>
              <a:t>Prebivalstva je na Slovenskem primanjkovalo, zato fevdalci iz svojih posesti pripeljejo nove prebivalce, ki </a:t>
            </a:r>
            <a:r>
              <a:rPr lang="sl" sz="2400" b="1">
                <a:solidFill>
                  <a:schemeClr val="dk2"/>
                </a:solidFill>
              </a:rPr>
              <a:t>govorijo nemško.</a:t>
            </a:r>
            <a:endParaRPr sz="2400" b="1">
              <a:solidFill>
                <a:schemeClr val="dk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-"/>
            </a:pPr>
            <a:r>
              <a:rPr lang="sl" sz="2400">
                <a:solidFill>
                  <a:schemeClr val="dk2"/>
                </a:solidFill>
              </a:rPr>
              <a:t>Predvsem na Koroškem in Štajerskem se začenja </a:t>
            </a:r>
            <a:r>
              <a:rPr lang="sl" sz="2400" b="1">
                <a:solidFill>
                  <a:schemeClr val="accent3"/>
                </a:solidFill>
              </a:rPr>
              <a:t>GERMANIZACIJA </a:t>
            </a:r>
            <a:r>
              <a:rPr lang="sl" sz="2400" b="1">
                <a:solidFill>
                  <a:schemeClr val="dk2"/>
                </a:solidFill>
              </a:rPr>
              <a:t>ali ponemčenje.</a:t>
            </a:r>
            <a:endParaRPr sz="2400" b="1">
              <a:solidFill>
                <a:schemeClr val="dk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-"/>
            </a:pPr>
            <a:r>
              <a:rPr lang="sl" sz="2400">
                <a:solidFill>
                  <a:schemeClr val="dk2"/>
                </a:solidFill>
              </a:rPr>
              <a:t>Nastane</a:t>
            </a:r>
            <a:r>
              <a:rPr lang="sl" sz="2400" b="1">
                <a:solidFill>
                  <a:schemeClr val="accent3"/>
                </a:solidFill>
              </a:rPr>
              <a:t> jezikovna meja</a:t>
            </a:r>
            <a:r>
              <a:rPr lang="sl" sz="2400">
                <a:solidFill>
                  <a:schemeClr val="dk2"/>
                </a:solidFill>
              </a:rPr>
              <a:t> med slovensko govorečim in nemško govorečim prebivalstvom.</a:t>
            </a:r>
            <a:endParaRPr sz="240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3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 t="1209" b="1209"/>
          <a:stretch/>
        </p:blipFill>
        <p:spPr>
          <a:xfrm>
            <a:off x="409538" y="1264000"/>
            <a:ext cx="4075227" cy="300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 rotWithShape="1">
          <a:blip r:embed="rId4">
            <a:alphaModFix/>
          </a:blip>
          <a:srcRect l="5301" r="5301"/>
          <a:stretch/>
        </p:blipFill>
        <p:spPr>
          <a:xfrm>
            <a:off x="4659263" y="1264000"/>
            <a:ext cx="4075199" cy="300052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5"/>
          <p:cNvSpPr txBox="1"/>
          <p:nvPr/>
        </p:nvSpPr>
        <p:spPr>
          <a:xfrm>
            <a:off x="409550" y="264825"/>
            <a:ext cx="40752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Kočevski Nemci - so kot jezikovni otok na Kočevskem ostali vse do druge svetovne vojne.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2" name="Google Shape;132;p25"/>
          <p:cNvSpPr txBox="1"/>
          <p:nvPr/>
        </p:nvSpPr>
        <p:spPr>
          <a:xfrm>
            <a:off x="4659262" y="408100"/>
            <a:ext cx="40752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Zaselki na visokoležečih področjih, ki nastanejo z višinsko kolonizacijo.</a:t>
            </a: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>
            <a:spLocks noGrp="1"/>
          </p:cNvSpPr>
          <p:nvPr>
            <p:ph type="title"/>
          </p:nvPr>
        </p:nvSpPr>
        <p:spPr>
          <a:xfrm>
            <a:off x="588625" y="437319"/>
            <a:ext cx="6458400" cy="60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800" b="0">
                <a:solidFill>
                  <a:schemeClr val="dk2"/>
                </a:solidFill>
              </a:rPr>
              <a:t>2. Potekala je živahna trgovina</a:t>
            </a:r>
            <a:endParaRPr sz="2800" b="0">
              <a:solidFill>
                <a:schemeClr val="dk2"/>
              </a:solidFill>
            </a:endParaRPr>
          </a:p>
        </p:txBody>
      </p:sp>
      <p:sp>
        <p:nvSpPr>
          <p:cNvPr id="138" name="Google Shape;138;p26"/>
          <p:cNvSpPr txBox="1">
            <a:spLocks noGrp="1"/>
          </p:cNvSpPr>
          <p:nvPr>
            <p:ph type="body" idx="1"/>
          </p:nvPr>
        </p:nvSpPr>
        <p:spPr>
          <a:xfrm>
            <a:off x="588625" y="1393900"/>
            <a:ext cx="8081400" cy="33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sl" sz="2300"/>
              <a:t>V 10. stol. napredek v kmetijstvu, konec vpadov Madžarov in izboljšanje transporta vplivajo na </a:t>
            </a:r>
            <a:r>
              <a:rPr lang="sl" sz="2300" b="1">
                <a:solidFill>
                  <a:schemeClr val="accent3"/>
                </a:solidFill>
              </a:rPr>
              <a:t>OŽIVITEV TRGOVINE.</a:t>
            </a:r>
            <a:endParaRPr sz="2300" b="1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sl" sz="2300"/>
              <a:t>Obrtne dejavnosti svoje izdelke </a:t>
            </a:r>
            <a:r>
              <a:rPr lang="sl" sz="2300" b="1"/>
              <a:t>prodajajo predvsem lokalnemu prebivalstvu</a:t>
            </a:r>
            <a:r>
              <a:rPr lang="sl" sz="2300"/>
              <a:t> in ne v tujino.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sl" sz="2300"/>
              <a:t>Trgovina na dolge razdalje je bila v rokah judovskih trgovcev, ki se ukvarjajo tudi z denarjem.</a:t>
            </a:r>
            <a:endParaRPr sz="2300" b="1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7"/>
          <p:cNvPicPr preferRelativeResize="0"/>
          <p:nvPr/>
        </p:nvPicPr>
        <p:blipFill rotWithShape="1">
          <a:blip r:embed="rId3">
            <a:alphaModFix/>
          </a:blip>
          <a:srcRect t="16018" b="16018"/>
          <a:stretch/>
        </p:blipFill>
        <p:spPr>
          <a:xfrm>
            <a:off x="4572000" y="376350"/>
            <a:ext cx="3683100" cy="3770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4" name="Google Shape;144;p27"/>
          <p:cNvPicPr preferRelativeResize="0"/>
          <p:nvPr/>
        </p:nvPicPr>
        <p:blipFill rotWithShape="1">
          <a:blip r:embed="rId4">
            <a:alphaModFix/>
          </a:blip>
          <a:srcRect l="17560" r="17567"/>
          <a:stretch/>
        </p:blipFill>
        <p:spPr>
          <a:xfrm>
            <a:off x="6884275" y="2380800"/>
            <a:ext cx="2028000" cy="20763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5" name="Google Shape;145;p27"/>
          <p:cNvSpPr txBox="1">
            <a:spLocks noGrp="1"/>
          </p:cNvSpPr>
          <p:nvPr>
            <p:ph type="body" idx="1"/>
          </p:nvPr>
        </p:nvSpPr>
        <p:spPr>
          <a:xfrm>
            <a:off x="317425" y="376350"/>
            <a:ext cx="4143000" cy="44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sl" sz="2100"/>
              <a:t>Deželni knezi postavljajo </a:t>
            </a:r>
            <a:r>
              <a:rPr lang="sl" sz="2100" b="1">
                <a:solidFill>
                  <a:schemeClr val="accent3"/>
                </a:solidFill>
              </a:rPr>
              <a:t>MITNICE,</a:t>
            </a:r>
            <a:r>
              <a:rPr lang="sl" sz="2100" b="1"/>
              <a:t> </a:t>
            </a:r>
            <a:r>
              <a:rPr lang="sl" sz="2100"/>
              <a:t>kjer od trgovcev pobirajo davke za blago. Pomemben vir dohodka za deželne kneze.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sl" sz="2100" b="1"/>
              <a:t>Glavne trgovske poti:</a:t>
            </a:r>
            <a:endParaRPr sz="2100" b="1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sl" sz="2100"/>
              <a:t>preko Štajerske in Kranjske proti primorskim mestom in Italiji,</a:t>
            </a:r>
            <a:endParaRPr sz="21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sl" sz="2100"/>
              <a:t>čez alpske prelaze proti severu (Salzburg in Nemčija).</a:t>
            </a:r>
            <a:endParaRPr sz="2100"/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E048989D-73C2-4037-8259-3EA2AA6DF5E2}"/>
              </a:ext>
            </a:extLst>
          </p:cNvPr>
          <p:cNvSpPr txBox="1"/>
          <p:nvPr/>
        </p:nvSpPr>
        <p:spPr>
          <a:xfrm>
            <a:off x="5190067" y="4563533"/>
            <a:ext cx="3031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Mitnica v Senožečah stoji še danes.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8"/>
          <p:cNvPicPr preferRelativeResize="0"/>
          <p:nvPr/>
        </p:nvPicPr>
        <p:blipFill rotWithShape="1">
          <a:blip r:embed="rId3">
            <a:alphaModFix amt="60000"/>
          </a:blip>
          <a:srcRect l="29042" r="29042"/>
          <a:stretch/>
        </p:blipFill>
        <p:spPr>
          <a:xfrm>
            <a:off x="0" y="0"/>
            <a:ext cx="35126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8"/>
          <p:cNvSpPr txBox="1">
            <a:spLocks noGrp="1"/>
          </p:cNvSpPr>
          <p:nvPr>
            <p:ph type="title"/>
          </p:nvPr>
        </p:nvSpPr>
        <p:spPr>
          <a:xfrm>
            <a:off x="311700" y="266000"/>
            <a:ext cx="3019800" cy="43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b="0"/>
              <a:t>3. Nastala so številna mesta</a:t>
            </a:r>
            <a:endParaRPr b="0"/>
          </a:p>
        </p:txBody>
      </p:sp>
      <p:sp>
        <p:nvSpPr>
          <p:cNvPr id="152" name="Google Shape;152;p28"/>
          <p:cNvSpPr txBox="1">
            <a:spLocks noGrp="1"/>
          </p:cNvSpPr>
          <p:nvPr>
            <p:ph type="body" idx="1"/>
          </p:nvPr>
        </p:nvSpPr>
        <p:spPr>
          <a:xfrm>
            <a:off x="3512600" y="364950"/>
            <a:ext cx="5436300" cy="44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sl" sz="2100" dirty="0"/>
              <a:t>Gospodarski razvoj v </a:t>
            </a:r>
            <a:r>
              <a:rPr lang="sl" sz="2100" b="1" dirty="0"/>
              <a:t>12. in 13. stoletju </a:t>
            </a:r>
            <a:r>
              <a:rPr lang="sl" sz="2100" dirty="0"/>
              <a:t>vpliva na </a:t>
            </a:r>
            <a:r>
              <a:rPr lang="sl" sz="2100" b="1" dirty="0">
                <a:solidFill>
                  <a:srgbClr val="B3D0C5"/>
                </a:solidFill>
              </a:rPr>
              <a:t>NASTANEK MEST.</a:t>
            </a:r>
            <a:endParaRPr sz="2100" b="1" dirty="0">
              <a:solidFill>
                <a:srgbClr val="B3D0C5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sl" sz="2100" dirty="0"/>
              <a:t>Mesta so bila </a:t>
            </a:r>
            <a:r>
              <a:rPr lang="sl" sz="2100" b="1" dirty="0"/>
              <a:t>povezana s podeželjem,</a:t>
            </a:r>
            <a:r>
              <a:rPr lang="sl" sz="2100" dirty="0"/>
              <a:t> od koder dobijo kmetijske pridelke, kmetje pa na sejmih v mestu lahko kupijo obrtne izdelke.</a:t>
            </a:r>
            <a:endParaRPr sz="2100"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B3D0C5"/>
              </a:buClr>
              <a:buSzPts val="2100"/>
              <a:buChar char="-"/>
            </a:pPr>
            <a:r>
              <a:rPr lang="sl" sz="2100" b="1" dirty="0">
                <a:solidFill>
                  <a:srgbClr val="B3D0C5"/>
                </a:solidFill>
              </a:rPr>
              <a:t>Velik razcvet mesta ob dobri geografsko-prometni legi:</a:t>
            </a:r>
            <a:endParaRPr sz="2100" b="1" dirty="0">
              <a:solidFill>
                <a:srgbClr val="B3D0C5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sl" sz="2100" dirty="0"/>
              <a:t>primorska mesta, Ptuj, Ljubljana, Novo mesto, …</a:t>
            </a:r>
            <a:endParaRPr sz="2100"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sl" sz="2100" dirty="0"/>
              <a:t>Mesta nastanejo ob rekah, gradovih, cerkvah, trgovskih poteh.</a:t>
            </a:r>
            <a:endParaRPr sz="2100" dirty="0"/>
          </a:p>
        </p:txBody>
      </p:sp>
      <p:sp>
        <p:nvSpPr>
          <p:cNvPr id="153" name="Google Shape;153;p28"/>
          <p:cNvSpPr txBox="1"/>
          <p:nvPr/>
        </p:nvSpPr>
        <p:spPr>
          <a:xfrm>
            <a:off x="688100" y="4145550"/>
            <a:ext cx="31362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18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Najstarejše mesto na Slovenskem je Ptuj.</a:t>
            </a:r>
            <a:endParaRPr sz="18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9"/>
          <p:cNvPicPr preferRelativeResize="0"/>
          <p:nvPr/>
        </p:nvPicPr>
        <p:blipFill rotWithShape="1">
          <a:blip r:embed="rId3">
            <a:alphaModFix/>
          </a:blip>
          <a:srcRect l="14873" r="14866"/>
          <a:stretch/>
        </p:blipFill>
        <p:spPr>
          <a:xfrm>
            <a:off x="2" y="0"/>
            <a:ext cx="4572007" cy="387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9"/>
          <p:cNvPicPr preferRelativeResize="0"/>
          <p:nvPr/>
        </p:nvPicPr>
        <p:blipFill rotWithShape="1">
          <a:blip r:embed="rId4">
            <a:alphaModFix/>
          </a:blip>
          <a:srcRect l="6724" r="6724"/>
          <a:stretch/>
        </p:blipFill>
        <p:spPr>
          <a:xfrm>
            <a:off x="4572000" y="0"/>
            <a:ext cx="4572002" cy="38756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9"/>
          <p:cNvSpPr txBox="1">
            <a:spLocks noGrp="1"/>
          </p:cNvSpPr>
          <p:nvPr>
            <p:ph type="body" idx="1"/>
          </p:nvPr>
        </p:nvSpPr>
        <p:spPr>
          <a:xfrm>
            <a:off x="333000" y="3875600"/>
            <a:ext cx="84780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sl" sz="2200" dirty="0"/>
              <a:t>Izjema so </a:t>
            </a:r>
            <a:r>
              <a:rPr lang="sl" sz="2200" b="1" dirty="0">
                <a:solidFill>
                  <a:schemeClr val="accent3"/>
                </a:solidFill>
              </a:rPr>
              <a:t>PRIMORSKA MESTA</a:t>
            </a:r>
            <a:r>
              <a:rPr lang="sl" sz="2200" b="1" dirty="0"/>
              <a:t> (Koper, Izola, Piran)</a:t>
            </a:r>
            <a:r>
              <a:rPr lang="sl" sz="2200" dirty="0"/>
              <a:t>, ki niso nastala na novo, temveč so se </a:t>
            </a:r>
            <a:r>
              <a:rPr lang="sl" sz="2200" b="1" dirty="0"/>
              <a:t>ohranila iz antičnih časov.</a:t>
            </a:r>
            <a:endParaRPr sz="2200" b="1" dirty="0"/>
          </a:p>
        </p:txBody>
      </p:sp>
      <p:sp>
        <p:nvSpPr>
          <p:cNvPr id="161" name="Google Shape;161;p29"/>
          <p:cNvSpPr txBox="1"/>
          <p:nvPr/>
        </p:nvSpPr>
        <p:spPr>
          <a:xfrm>
            <a:off x="188375" y="185875"/>
            <a:ext cx="9690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000">
                <a:latin typeface="Proxima Nova"/>
                <a:ea typeface="Proxima Nova"/>
                <a:cs typeface="Proxima Nova"/>
                <a:sym typeface="Proxima Nova"/>
              </a:rPr>
              <a:t>Koper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2" name="Google Shape;162;p29"/>
          <p:cNvSpPr txBox="1"/>
          <p:nvPr/>
        </p:nvSpPr>
        <p:spPr>
          <a:xfrm>
            <a:off x="4759725" y="185875"/>
            <a:ext cx="9690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000">
                <a:latin typeface="Proxima Nova"/>
                <a:ea typeface="Proxima Nova"/>
                <a:cs typeface="Proxima Nova"/>
                <a:sym typeface="Proxima Nova"/>
              </a:rPr>
              <a:t>Piran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442</Words>
  <Application>Microsoft Office PowerPoint</Application>
  <PresentationFormat>Diaprojekcija na zaslonu (16:9)</PresentationFormat>
  <Paragraphs>37</Paragraphs>
  <Slides>12</Slides>
  <Notes>12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6" baseType="lpstr">
      <vt:lpstr>Alfa Slab One</vt:lpstr>
      <vt:lpstr>Arial</vt:lpstr>
      <vt:lpstr>Proxima Nova</vt:lpstr>
      <vt:lpstr>Gameday</vt:lpstr>
      <vt:lpstr>Kako so se spremenile podobe slovenskih zgodovinskih dežel</vt:lpstr>
      <vt:lpstr>Za začetek si poglej videoposnetek na spletnem naslovu: </vt:lpstr>
      <vt:lpstr>Prebivalci so širili obdelovalne površine</vt:lpstr>
      <vt:lpstr>PowerPointova predstavitev</vt:lpstr>
      <vt:lpstr>PowerPointova predstavitev</vt:lpstr>
      <vt:lpstr>2. Potekala je živahna trgovina</vt:lpstr>
      <vt:lpstr>PowerPointova predstavitev</vt:lpstr>
      <vt:lpstr>3. Nastala so številna mesta</vt:lpstr>
      <vt:lpstr>PowerPointova predstavitev</vt:lpstr>
      <vt:lpstr>Reši naloge s pomočjo učbenika.</vt:lpstr>
      <vt:lpstr>PowerPointova predstavitev</vt:lpstr>
      <vt:lpstr>** Za radovedne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Kako so se spremenile podobe slovenskih zgodovinskih dežel</dc:title>
  <cp:lastModifiedBy>Uporabnik</cp:lastModifiedBy>
  <cp:revision>2</cp:revision>
  <dcterms:modified xsi:type="dcterms:W3CDTF">2020-05-14T07:14:35Z</dcterms:modified>
</cp:coreProperties>
</file>