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70E48-54E9-4CB1-B036-E80023DAC6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4008FE-B831-410E-A38B-6695E07ACA26}">
      <dgm:prSet custT="1"/>
      <dgm:spPr/>
      <dgm:t>
        <a:bodyPr/>
        <a:lstStyle/>
        <a:p>
          <a:r>
            <a:rPr lang="sl-SI" sz="2400" dirty="0"/>
            <a:t>Naraščanje mest in trgovine je v zahodni Evropi </a:t>
          </a:r>
          <a:r>
            <a:rPr lang="sl-SI" sz="2400" b="1" dirty="0"/>
            <a:t>oživilo zanimanje za znanje in izobraževanje</a:t>
          </a:r>
          <a:r>
            <a:rPr lang="sl-SI" sz="1700" b="1" dirty="0"/>
            <a:t>.</a:t>
          </a:r>
          <a:endParaRPr lang="en-US" sz="1700" dirty="0"/>
        </a:p>
      </dgm:t>
    </dgm:pt>
    <dgm:pt modelId="{3157061B-0C35-480A-A030-D368F8DEB6F3}" type="parTrans" cxnId="{80C95DA4-119D-452B-B223-55AFA758C145}">
      <dgm:prSet/>
      <dgm:spPr/>
      <dgm:t>
        <a:bodyPr/>
        <a:lstStyle/>
        <a:p>
          <a:endParaRPr lang="en-US"/>
        </a:p>
      </dgm:t>
    </dgm:pt>
    <dgm:pt modelId="{11011C03-DDA4-4E8F-8C6D-37518838C638}" type="sibTrans" cxnId="{80C95DA4-119D-452B-B223-55AFA758C145}">
      <dgm:prSet/>
      <dgm:spPr/>
      <dgm:t>
        <a:bodyPr/>
        <a:lstStyle/>
        <a:p>
          <a:endParaRPr lang="en-US"/>
        </a:p>
      </dgm:t>
    </dgm:pt>
    <dgm:pt modelId="{1CE3D6CD-48AA-4679-A83E-FF8FB8DA551E}">
      <dgm:prSet custT="1"/>
      <dgm:spPr/>
      <dgm:t>
        <a:bodyPr/>
        <a:lstStyle/>
        <a:p>
          <a:r>
            <a:rPr lang="sl-SI" sz="2400" dirty="0"/>
            <a:t>Meščani so za opravljanje svojih poklicev potrebovali znanje pisanja, branja in računanja. Šolanje so potrebovali v domačem jeziku</a:t>
          </a:r>
          <a:r>
            <a:rPr lang="sl-SI" sz="500" dirty="0"/>
            <a:t>.</a:t>
          </a:r>
          <a:endParaRPr lang="en-US" sz="500" dirty="0"/>
        </a:p>
      </dgm:t>
    </dgm:pt>
    <dgm:pt modelId="{E985B049-9767-4370-A0A1-CEE63A3468AD}" type="parTrans" cxnId="{F7CF9E0B-E60B-4934-8604-678699D43B56}">
      <dgm:prSet/>
      <dgm:spPr/>
      <dgm:t>
        <a:bodyPr/>
        <a:lstStyle/>
        <a:p>
          <a:endParaRPr lang="en-US"/>
        </a:p>
      </dgm:t>
    </dgm:pt>
    <dgm:pt modelId="{4431D62A-7B5B-42BB-A362-EB81E695A1E6}" type="sibTrans" cxnId="{F7CF9E0B-E60B-4934-8604-678699D43B56}">
      <dgm:prSet/>
      <dgm:spPr/>
      <dgm:t>
        <a:bodyPr/>
        <a:lstStyle/>
        <a:p>
          <a:endParaRPr lang="en-US"/>
        </a:p>
      </dgm:t>
    </dgm:pt>
    <dgm:pt modelId="{98083FE5-D75F-4469-AEDD-2ECF266DD76B}">
      <dgm:prSet custT="1"/>
      <dgm:spPr/>
      <dgm:t>
        <a:bodyPr/>
        <a:lstStyle/>
        <a:p>
          <a:r>
            <a:rPr lang="sl-SI" sz="2400" dirty="0"/>
            <a:t>Pozneje mesta ustanavljajo </a:t>
          </a:r>
          <a:r>
            <a:rPr lang="sl-SI" sz="2400" b="1" dirty="0"/>
            <a:t>javne mestne šole </a:t>
          </a:r>
          <a:r>
            <a:rPr lang="sl-SI" sz="2400" dirty="0"/>
            <a:t>za dečke.</a:t>
          </a:r>
          <a:endParaRPr lang="en-US" sz="2400" dirty="0"/>
        </a:p>
      </dgm:t>
    </dgm:pt>
    <dgm:pt modelId="{F84763F7-B7BF-4627-8C5C-9362A02587A4}" type="parTrans" cxnId="{F1F8E7CE-AE58-4EA6-A572-4045E348D991}">
      <dgm:prSet/>
      <dgm:spPr/>
      <dgm:t>
        <a:bodyPr/>
        <a:lstStyle/>
        <a:p>
          <a:endParaRPr lang="en-US"/>
        </a:p>
      </dgm:t>
    </dgm:pt>
    <dgm:pt modelId="{FE05FA48-4452-493C-A255-5566C1BA6AE8}" type="sibTrans" cxnId="{F1F8E7CE-AE58-4EA6-A572-4045E348D991}">
      <dgm:prSet/>
      <dgm:spPr/>
      <dgm:t>
        <a:bodyPr/>
        <a:lstStyle/>
        <a:p>
          <a:endParaRPr lang="en-US"/>
        </a:p>
      </dgm:t>
    </dgm:pt>
    <dgm:pt modelId="{B6DC86E7-1878-4CA0-9BB9-6DF3F4739EBA}">
      <dgm:prSet custT="1"/>
      <dgm:spPr/>
      <dgm:t>
        <a:bodyPr/>
        <a:lstStyle/>
        <a:p>
          <a:r>
            <a:rPr lang="sl-SI" sz="2400" dirty="0"/>
            <a:t>Razcvet mest prinese blaginjo in v 12. stoletju </a:t>
          </a:r>
          <a:r>
            <a:rPr lang="sl-SI" sz="2400" b="1" dirty="0"/>
            <a:t>nastanejo univerze tudi v zahodni Evropi:</a:t>
          </a:r>
          <a:endParaRPr lang="en-US" sz="2400" dirty="0"/>
        </a:p>
      </dgm:t>
    </dgm:pt>
    <dgm:pt modelId="{8F8D728E-D262-42F1-AA45-6BB4EFBCA39F}" type="parTrans" cxnId="{CF3EF07A-EB8D-4264-8F21-C8DECF404E02}">
      <dgm:prSet/>
      <dgm:spPr/>
      <dgm:t>
        <a:bodyPr/>
        <a:lstStyle/>
        <a:p>
          <a:endParaRPr lang="en-US"/>
        </a:p>
      </dgm:t>
    </dgm:pt>
    <dgm:pt modelId="{92084924-F42C-49A5-BDF8-CDE6C3DDDBA7}" type="sibTrans" cxnId="{CF3EF07A-EB8D-4264-8F21-C8DECF404E02}">
      <dgm:prSet/>
      <dgm:spPr/>
      <dgm:t>
        <a:bodyPr/>
        <a:lstStyle/>
        <a:p>
          <a:endParaRPr lang="en-US"/>
        </a:p>
      </dgm:t>
    </dgm:pt>
    <dgm:pt modelId="{1CFA6603-463B-4EED-B5F2-1DDF27559B32}">
      <dgm:prSet custT="1"/>
      <dgm:spPr/>
      <dgm:t>
        <a:bodyPr/>
        <a:lstStyle/>
        <a:p>
          <a:r>
            <a:rPr lang="sl-SI" sz="2400" dirty="0"/>
            <a:t>predavanja v latinščini,</a:t>
          </a:r>
          <a:endParaRPr lang="en-US" sz="2400" dirty="0"/>
        </a:p>
      </dgm:t>
    </dgm:pt>
    <dgm:pt modelId="{BA1A2C4B-D28B-4E14-B851-3D8D42AB077E}" type="parTrans" cxnId="{752901C3-9A2E-44FA-9297-C03C5DCDE7FE}">
      <dgm:prSet/>
      <dgm:spPr/>
      <dgm:t>
        <a:bodyPr/>
        <a:lstStyle/>
        <a:p>
          <a:endParaRPr lang="en-US"/>
        </a:p>
      </dgm:t>
    </dgm:pt>
    <dgm:pt modelId="{5235C881-8574-426B-A409-F3DCD7725B87}" type="sibTrans" cxnId="{752901C3-9A2E-44FA-9297-C03C5DCDE7FE}">
      <dgm:prSet/>
      <dgm:spPr/>
      <dgm:t>
        <a:bodyPr/>
        <a:lstStyle/>
        <a:p>
          <a:endParaRPr lang="en-US"/>
        </a:p>
      </dgm:t>
    </dgm:pt>
    <dgm:pt modelId="{3D699FCB-80D5-42A3-AA14-208B9CCEA3A3}">
      <dgm:prSet custT="1"/>
      <dgm:spPr/>
      <dgm:t>
        <a:bodyPr/>
        <a:lstStyle/>
        <a:p>
          <a:r>
            <a:rPr lang="sl-SI" sz="2400" dirty="0"/>
            <a:t>prva univerza v Evropi v italijanskem mestu Bologna,</a:t>
          </a:r>
          <a:endParaRPr lang="en-US" sz="2400" dirty="0"/>
        </a:p>
      </dgm:t>
    </dgm:pt>
    <dgm:pt modelId="{A954D405-F476-4DC8-8C6D-CBD49F28A8DF}" type="parTrans" cxnId="{9500B892-A56A-4E7A-8647-A440B83568F4}">
      <dgm:prSet/>
      <dgm:spPr/>
      <dgm:t>
        <a:bodyPr/>
        <a:lstStyle/>
        <a:p>
          <a:endParaRPr lang="en-US"/>
        </a:p>
      </dgm:t>
    </dgm:pt>
    <dgm:pt modelId="{63D74217-1499-4C7D-9FBC-EAE995360B47}" type="sibTrans" cxnId="{9500B892-A56A-4E7A-8647-A440B83568F4}">
      <dgm:prSet/>
      <dgm:spPr/>
      <dgm:t>
        <a:bodyPr/>
        <a:lstStyle/>
        <a:p>
          <a:endParaRPr lang="en-US"/>
        </a:p>
      </dgm:t>
    </dgm:pt>
    <dgm:pt modelId="{441FDAE9-EE63-4AE1-AF6D-D71463EF4201}">
      <dgm:prSet custT="1"/>
      <dgm:spPr/>
      <dgm:t>
        <a:bodyPr/>
        <a:lstStyle/>
        <a:p>
          <a:r>
            <a:rPr lang="sl-SI" sz="2400" dirty="0"/>
            <a:t>študentje v večini sinovi bogatih meščanov.</a:t>
          </a:r>
          <a:endParaRPr lang="en-US" sz="2400" dirty="0"/>
        </a:p>
      </dgm:t>
    </dgm:pt>
    <dgm:pt modelId="{9A4F7B84-AA82-4BBF-B26D-7D1C30083495}" type="parTrans" cxnId="{A0C29D1B-5689-4B7C-AE8B-D99227515B7A}">
      <dgm:prSet/>
      <dgm:spPr/>
      <dgm:t>
        <a:bodyPr/>
        <a:lstStyle/>
        <a:p>
          <a:endParaRPr lang="en-US"/>
        </a:p>
      </dgm:t>
    </dgm:pt>
    <dgm:pt modelId="{4A2E5834-6D7C-406D-B5BF-94A030561534}" type="sibTrans" cxnId="{A0C29D1B-5689-4B7C-AE8B-D99227515B7A}">
      <dgm:prSet/>
      <dgm:spPr/>
      <dgm:t>
        <a:bodyPr/>
        <a:lstStyle/>
        <a:p>
          <a:endParaRPr lang="en-US"/>
        </a:p>
      </dgm:t>
    </dgm:pt>
    <dgm:pt modelId="{4DBB2C76-D3D3-43A6-A222-A984C02D27A0}" type="pres">
      <dgm:prSet presAssocID="{79270E48-54E9-4CB1-B036-E80023DAC65B}" presName="linear" presStyleCnt="0">
        <dgm:presLayoutVars>
          <dgm:animLvl val="lvl"/>
          <dgm:resizeHandles val="exact"/>
        </dgm:presLayoutVars>
      </dgm:prSet>
      <dgm:spPr/>
    </dgm:pt>
    <dgm:pt modelId="{3F97E066-73B6-4AF9-A1C3-01A369AC7DC3}" type="pres">
      <dgm:prSet presAssocID="{F44008FE-B831-410E-A38B-6695E07ACA2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1746DD8-45FD-4948-8E78-69C6B5CFC78F}" type="pres">
      <dgm:prSet presAssocID="{11011C03-DDA4-4E8F-8C6D-37518838C638}" presName="spacer" presStyleCnt="0"/>
      <dgm:spPr/>
    </dgm:pt>
    <dgm:pt modelId="{A1B752F2-4390-4C85-AFD1-0ABF4BCBB799}" type="pres">
      <dgm:prSet presAssocID="{1CE3D6CD-48AA-4679-A83E-FF8FB8DA551E}" presName="parentText" presStyleLbl="node1" presStyleIdx="1" presStyleCnt="7" custLinFactNeighborX="-361" custLinFactNeighborY="94783">
        <dgm:presLayoutVars>
          <dgm:chMax val="0"/>
          <dgm:bulletEnabled val="1"/>
        </dgm:presLayoutVars>
      </dgm:prSet>
      <dgm:spPr/>
    </dgm:pt>
    <dgm:pt modelId="{DC63B67A-88EA-44F1-9A17-03984C637D08}" type="pres">
      <dgm:prSet presAssocID="{4431D62A-7B5B-42BB-A362-EB81E695A1E6}" presName="spacer" presStyleCnt="0"/>
      <dgm:spPr/>
    </dgm:pt>
    <dgm:pt modelId="{91E988F1-4E44-4B2D-81CE-8D034ED9933E}" type="pres">
      <dgm:prSet presAssocID="{98083FE5-D75F-4469-AEDD-2ECF266DD76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B482952-CE40-444A-B2C4-AEC6B77DABCE}" type="pres">
      <dgm:prSet presAssocID="{FE05FA48-4452-493C-A255-5566C1BA6AE8}" presName="spacer" presStyleCnt="0"/>
      <dgm:spPr/>
    </dgm:pt>
    <dgm:pt modelId="{BA6891C7-7CF1-4114-B1C0-FB2FF49FA64C}" type="pres">
      <dgm:prSet presAssocID="{B6DC86E7-1878-4CA0-9BB9-6DF3F4739EB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DC51899-FA67-4E5E-AFA4-98A24E1FE2AE}" type="pres">
      <dgm:prSet presAssocID="{92084924-F42C-49A5-BDF8-CDE6C3DDDBA7}" presName="spacer" presStyleCnt="0"/>
      <dgm:spPr/>
    </dgm:pt>
    <dgm:pt modelId="{DDF27EE5-C70F-43F9-BFF8-8D040BFF64A3}" type="pres">
      <dgm:prSet presAssocID="{1CFA6603-463B-4EED-B5F2-1DDF27559B3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7A90365-01BC-44EC-B0EE-326F01089E9F}" type="pres">
      <dgm:prSet presAssocID="{5235C881-8574-426B-A409-F3DCD7725B87}" presName="spacer" presStyleCnt="0"/>
      <dgm:spPr/>
    </dgm:pt>
    <dgm:pt modelId="{F62717CE-EB96-46AD-9D6E-BD583A2A1D0C}" type="pres">
      <dgm:prSet presAssocID="{3D699FCB-80D5-42A3-AA14-208B9CCEA3A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436F10-F5D8-4D92-9A82-F5EC222FF9D0}" type="pres">
      <dgm:prSet presAssocID="{63D74217-1499-4C7D-9FBC-EAE995360B47}" presName="spacer" presStyleCnt="0"/>
      <dgm:spPr/>
    </dgm:pt>
    <dgm:pt modelId="{A320C2A8-6713-4DC5-AE92-59CCD081AFB8}" type="pres">
      <dgm:prSet presAssocID="{441FDAE9-EE63-4AE1-AF6D-D71463EF420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24D9301-434F-4761-9A78-260FC3C43AE8}" type="presOf" srcId="{98083FE5-D75F-4469-AEDD-2ECF266DD76B}" destId="{91E988F1-4E44-4B2D-81CE-8D034ED9933E}" srcOrd="0" destOrd="0" presId="urn:microsoft.com/office/officeart/2005/8/layout/vList2"/>
    <dgm:cxn modelId="{F7CF9E0B-E60B-4934-8604-678699D43B56}" srcId="{79270E48-54E9-4CB1-B036-E80023DAC65B}" destId="{1CE3D6CD-48AA-4679-A83E-FF8FB8DA551E}" srcOrd="1" destOrd="0" parTransId="{E985B049-9767-4370-A0A1-CEE63A3468AD}" sibTransId="{4431D62A-7B5B-42BB-A362-EB81E695A1E6}"/>
    <dgm:cxn modelId="{C7391011-033C-4F93-A80A-3DF791D3846B}" type="presOf" srcId="{3D699FCB-80D5-42A3-AA14-208B9CCEA3A3}" destId="{F62717CE-EB96-46AD-9D6E-BD583A2A1D0C}" srcOrd="0" destOrd="0" presId="urn:microsoft.com/office/officeart/2005/8/layout/vList2"/>
    <dgm:cxn modelId="{8EB5E914-4FEE-4C5F-AB40-60D1366373F3}" type="presOf" srcId="{1CE3D6CD-48AA-4679-A83E-FF8FB8DA551E}" destId="{A1B752F2-4390-4C85-AFD1-0ABF4BCBB799}" srcOrd="0" destOrd="0" presId="urn:microsoft.com/office/officeart/2005/8/layout/vList2"/>
    <dgm:cxn modelId="{A0C29D1B-5689-4B7C-AE8B-D99227515B7A}" srcId="{79270E48-54E9-4CB1-B036-E80023DAC65B}" destId="{441FDAE9-EE63-4AE1-AF6D-D71463EF4201}" srcOrd="6" destOrd="0" parTransId="{9A4F7B84-AA82-4BBF-B26D-7D1C30083495}" sibTransId="{4A2E5834-6D7C-406D-B5BF-94A030561534}"/>
    <dgm:cxn modelId="{A1A7BB1C-06E8-49CD-AE4B-8310D2E313E1}" type="presOf" srcId="{441FDAE9-EE63-4AE1-AF6D-D71463EF4201}" destId="{A320C2A8-6713-4DC5-AE92-59CCD081AFB8}" srcOrd="0" destOrd="0" presId="urn:microsoft.com/office/officeart/2005/8/layout/vList2"/>
    <dgm:cxn modelId="{F7B6C26B-AF6C-4987-A644-9E187CDD66C8}" type="presOf" srcId="{1CFA6603-463B-4EED-B5F2-1DDF27559B32}" destId="{DDF27EE5-C70F-43F9-BFF8-8D040BFF64A3}" srcOrd="0" destOrd="0" presId="urn:microsoft.com/office/officeart/2005/8/layout/vList2"/>
    <dgm:cxn modelId="{CF3EF07A-EB8D-4264-8F21-C8DECF404E02}" srcId="{79270E48-54E9-4CB1-B036-E80023DAC65B}" destId="{B6DC86E7-1878-4CA0-9BB9-6DF3F4739EBA}" srcOrd="3" destOrd="0" parTransId="{8F8D728E-D262-42F1-AA45-6BB4EFBCA39F}" sibTransId="{92084924-F42C-49A5-BDF8-CDE6C3DDDBA7}"/>
    <dgm:cxn modelId="{9500B892-A56A-4E7A-8647-A440B83568F4}" srcId="{79270E48-54E9-4CB1-B036-E80023DAC65B}" destId="{3D699FCB-80D5-42A3-AA14-208B9CCEA3A3}" srcOrd="5" destOrd="0" parTransId="{A954D405-F476-4DC8-8C6D-CBD49F28A8DF}" sibTransId="{63D74217-1499-4C7D-9FBC-EAE995360B47}"/>
    <dgm:cxn modelId="{80C95DA4-119D-452B-B223-55AFA758C145}" srcId="{79270E48-54E9-4CB1-B036-E80023DAC65B}" destId="{F44008FE-B831-410E-A38B-6695E07ACA26}" srcOrd="0" destOrd="0" parTransId="{3157061B-0C35-480A-A030-D368F8DEB6F3}" sibTransId="{11011C03-DDA4-4E8F-8C6D-37518838C638}"/>
    <dgm:cxn modelId="{A95393BB-3CBE-49EE-939E-53396CBF4A6C}" type="presOf" srcId="{79270E48-54E9-4CB1-B036-E80023DAC65B}" destId="{4DBB2C76-D3D3-43A6-A222-A984C02D27A0}" srcOrd="0" destOrd="0" presId="urn:microsoft.com/office/officeart/2005/8/layout/vList2"/>
    <dgm:cxn modelId="{752901C3-9A2E-44FA-9297-C03C5DCDE7FE}" srcId="{79270E48-54E9-4CB1-B036-E80023DAC65B}" destId="{1CFA6603-463B-4EED-B5F2-1DDF27559B32}" srcOrd="4" destOrd="0" parTransId="{BA1A2C4B-D28B-4E14-B851-3D8D42AB077E}" sibTransId="{5235C881-8574-426B-A409-F3DCD7725B87}"/>
    <dgm:cxn modelId="{F1F8E7CE-AE58-4EA6-A572-4045E348D991}" srcId="{79270E48-54E9-4CB1-B036-E80023DAC65B}" destId="{98083FE5-D75F-4469-AEDD-2ECF266DD76B}" srcOrd="2" destOrd="0" parTransId="{F84763F7-B7BF-4627-8C5C-9362A02587A4}" sibTransId="{FE05FA48-4452-493C-A255-5566C1BA6AE8}"/>
    <dgm:cxn modelId="{582C16DD-B801-40E8-BDEA-951209691744}" type="presOf" srcId="{F44008FE-B831-410E-A38B-6695E07ACA26}" destId="{3F97E066-73B6-4AF9-A1C3-01A369AC7DC3}" srcOrd="0" destOrd="0" presId="urn:microsoft.com/office/officeart/2005/8/layout/vList2"/>
    <dgm:cxn modelId="{CD314FE4-950D-4D9D-B508-21752C1875C7}" type="presOf" srcId="{B6DC86E7-1878-4CA0-9BB9-6DF3F4739EBA}" destId="{BA6891C7-7CF1-4114-B1C0-FB2FF49FA64C}" srcOrd="0" destOrd="0" presId="urn:microsoft.com/office/officeart/2005/8/layout/vList2"/>
    <dgm:cxn modelId="{F712B343-5304-4F5F-BF39-1ABD6279F91E}" type="presParOf" srcId="{4DBB2C76-D3D3-43A6-A222-A984C02D27A0}" destId="{3F97E066-73B6-4AF9-A1C3-01A369AC7DC3}" srcOrd="0" destOrd="0" presId="urn:microsoft.com/office/officeart/2005/8/layout/vList2"/>
    <dgm:cxn modelId="{6A7DCC9E-440E-4CFA-A674-A2048C703BA3}" type="presParOf" srcId="{4DBB2C76-D3D3-43A6-A222-A984C02D27A0}" destId="{B1746DD8-45FD-4948-8E78-69C6B5CFC78F}" srcOrd="1" destOrd="0" presId="urn:microsoft.com/office/officeart/2005/8/layout/vList2"/>
    <dgm:cxn modelId="{CEAE00A8-8EAD-4A9A-90E7-851442D02BE9}" type="presParOf" srcId="{4DBB2C76-D3D3-43A6-A222-A984C02D27A0}" destId="{A1B752F2-4390-4C85-AFD1-0ABF4BCBB799}" srcOrd="2" destOrd="0" presId="urn:microsoft.com/office/officeart/2005/8/layout/vList2"/>
    <dgm:cxn modelId="{8819B067-E6BC-4D13-AF61-6CBFF1866144}" type="presParOf" srcId="{4DBB2C76-D3D3-43A6-A222-A984C02D27A0}" destId="{DC63B67A-88EA-44F1-9A17-03984C637D08}" srcOrd="3" destOrd="0" presId="urn:microsoft.com/office/officeart/2005/8/layout/vList2"/>
    <dgm:cxn modelId="{42F2636F-B2D2-47E7-B45C-6F8217BA1519}" type="presParOf" srcId="{4DBB2C76-D3D3-43A6-A222-A984C02D27A0}" destId="{91E988F1-4E44-4B2D-81CE-8D034ED9933E}" srcOrd="4" destOrd="0" presId="urn:microsoft.com/office/officeart/2005/8/layout/vList2"/>
    <dgm:cxn modelId="{3FBBED1A-E5DA-4F94-831E-B6852550A2BE}" type="presParOf" srcId="{4DBB2C76-D3D3-43A6-A222-A984C02D27A0}" destId="{4B482952-CE40-444A-B2C4-AEC6B77DABCE}" srcOrd="5" destOrd="0" presId="urn:microsoft.com/office/officeart/2005/8/layout/vList2"/>
    <dgm:cxn modelId="{E8DB5448-8247-4C0D-BC30-C2895954A35B}" type="presParOf" srcId="{4DBB2C76-D3D3-43A6-A222-A984C02D27A0}" destId="{BA6891C7-7CF1-4114-B1C0-FB2FF49FA64C}" srcOrd="6" destOrd="0" presId="urn:microsoft.com/office/officeart/2005/8/layout/vList2"/>
    <dgm:cxn modelId="{E2D24A01-0D4D-407D-B65C-844963427F3A}" type="presParOf" srcId="{4DBB2C76-D3D3-43A6-A222-A984C02D27A0}" destId="{3DC51899-FA67-4E5E-AFA4-98A24E1FE2AE}" srcOrd="7" destOrd="0" presId="urn:microsoft.com/office/officeart/2005/8/layout/vList2"/>
    <dgm:cxn modelId="{BEF023C7-0E7C-43DC-BB60-9FF8F4BB7D4A}" type="presParOf" srcId="{4DBB2C76-D3D3-43A6-A222-A984C02D27A0}" destId="{DDF27EE5-C70F-43F9-BFF8-8D040BFF64A3}" srcOrd="8" destOrd="0" presId="urn:microsoft.com/office/officeart/2005/8/layout/vList2"/>
    <dgm:cxn modelId="{BB3272A1-F642-417C-913E-32C2D5E39499}" type="presParOf" srcId="{4DBB2C76-D3D3-43A6-A222-A984C02D27A0}" destId="{67A90365-01BC-44EC-B0EE-326F01089E9F}" srcOrd="9" destOrd="0" presId="urn:microsoft.com/office/officeart/2005/8/layout/vList2"/>
    <dgm:cxn modelId="{2F2F9E9D-EC6D-41C1-B86F-D48A19F67AA9}" type="presParOf" srcId="{4DBB2C76-D3D3-43A6-A222-A984C02D27A0}" destId="{F62717CE-EB96-46AD-9D6E-BD583A2A1D0C}" srcOrd="10" destOrd="0" presId="urn:microsoft.com/office/officeart/2005/8/layout/vList2"/>
    <dgm:cxn modelId="{FA601472-FFD3-49BB-B86B-218F46522823}" type="presParOf" srcId="{4DBB2C76-D3D3-43A6-A222-A984C02D27A0}" destId="{58436F10-F5D8-4D92-9A82-F5EC222FF9D0}" srcOrd="11" destOrd="0" presId="urn:microsoft.com/office/officeart/2005/8/layout/vList2"/>
    <dgm:cxn modelId="{232DC769-D1AF-4B1F-9BD7-474E9C3F3AEB}" type="presParOf" srcId="{4DBB2C76-D3D3-43A6-A222-A984C02D27A0}" destId="{A320C2A8-6713-4DC5-AE92-59CCD081AFB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AF523-3A22-47EA-9345-2630A97FBDC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0289C5-6F25-4F58-9119-2AA3402C8B97}">
      <dgm:prSet custT="1"/>
      <dgm:spPr/>
      <dgm:t>
        <a:bodyPr/>
        <a:lstStyle/>
        <a:p>
          <a:r>
            <a:rPr lang="sl-SI" sz="2400" b="1" dirty="0">
              <a:solidFill>
                <a:schemeClr val="accent2">
                  <a:lumMod val="75000"/>
                </a:schemeClr>
              </a:solidFill>
            </a:rPr>
            <a:t>MEŠČANSKA KULTURA: </a:t>
          </a:r>
          <a:r>
            <a:rPr lang="sl-SI" sz="2400" dirty="0"/>
            <a:t>v mestih. V času sejmov zabavljači, glasbeniki na ulicah, ob verskih praznikih procesije, javna kaznovanja na trgu.</a:t>
          </a:r>
          <a:endParaRPr lang="en-US" sz="2400" dirty="0"/>
        </a:p>
      </dgm:t>
    </dgm:pt>
    <dgm:pt modelId="{E892FC14-9D9C-410F-B772-D011E744077B}" type="parTrans" cxnId="{9F1EBB5D-2B72-44D3-99EA-62C1E2B1407A}">
      <dgm:prSet/>
      <dgm:spPr/>
      <dgm:t>
        <a:bodyPr/>
        <a:lstStyle/>
        <a:p>
          <a:endParaRPr lang="en-US"/>
        </a:p>
      </dgm:t>
    </dgm:pt>
    <dgm:pt modelId="{15D05C9B-9736-4AAD-8885-F3FE57205979}" type="sibTrans" cxnId="{9F1EBB5D-2B72-44D3-99EA-62C1E2B1407A}">
      <dgm:prSet/>
      <dgm:spPr/>
      <dgm:t>
        <a:bodyPr/>
        <a:lstStyle/>
        <a:p>
          <a:endParaRPr lang="en-US"/>
        </a:p>
      </dgm:t>
    </dgm:pt>
    <dgm:pt modelId="{AD5C5494-8755-4C88-9AE8-CC0E215D6047}">
      <dgm:prSet custT="1"/>
      <dgm:spPr/>
      <dgm:t>
        <a:bodyPr/>
        <a:lstStyle/>
        <a:p>
          <a:r>
            <a:rPr lang="sl-SI" sz="2400" b="1" dirty="0">
              <a:solidFill>
                <a:schemeClr val="accent2">
                  <a:lumMod val="75000"/>
                </a:schemeClr>
              </a:solidFill>
            </a:rPr>
            <a:t>VITEŠKA KULTURA: </a:t>
          </a:r>
          <a:r>
            <a:rPr lang="sl-SI" sz="2400" dirty="0"/>
            <a:t>na plemiških gradovih. Pripovedna poezija o junakih, ljubezenske pesmi trubadurjev (potujoči pevci), gostujoči plesalci in glasbeniki, viteški turnirji.</a:t>
          </a:r>
          <a:endParaRPr lang="en-US" sz="2400" dirty="0"/>
        </a:p>
      </dgm:t>
    </dgm:pt>
    <dgm:pt modelId="{83D4EC42-19BA-45E4-9087-A6C5CA99D2AA}" type="parTrans" cxnId="{6F8D663F-7EF2-4D71-8002-5F97B5CAB2CE}">
      <dgm:prSet/>
      <dgm:spPr/>
      <dgm:t>
        <a:bodyPr/>
        <a:lstStyle/>
        <a:p>
          <a:endParaRPr lang="en-US"/>
        </a:p>
      </dgm:t>
    </dgm:pt>
    <dgm:pt modelId="{B3F23756-B9E9-450E-8479-9ABB21ED2171}" type="sibTrans" cxnId="{6F8D663F-7EF2-4D71-8002-5F97B5CAB2CE}">
      <dgm:prSet/>
      <dgm:spPr/>
      <dgm:t>
        <a:bodyPr/>
        <a:lstStyle/>
        <a:p>
          <a:endParaRPr lang="en-US"/>
        </a:p>
      </dgm:t>
    </dgm:pt>
    <dgm:pt modelId="{624D4DBA-6A3B-4670-8395-43A78CBD50C0}">
      <dgm:prSet custT="1"/>
      <dgm:spPr/>
      <dgm:t>
        <a:bodyPr/>
        <a:lstStyle/>
        <a:p>
          <a:r>
            <a:rPr lang="sl-SI" sz="2400" b="1" dirty="0">
              <a:solidFill>
                <a:schemeClr val="accent2">
                  <a:lumMod val="75000"/>
                </a:schemeClr>
              </a:solidFill>
            </a:rPr>
            <a:t>LJUDSKA KULTURA: </a:t>
          </a:r>
          <a:r>
            <a:rPr lang="sl-SI" sz="2400" dirty="0"/>
            <a:t>na podeželju. Praznovanje verskih praznikov, praznovanje v zvezi z letnimi časi in kmečkimi opravili, ljudske pesmi, ljudski plesi in šege.</a:t>
          </a:r>
          <a:endParaRPr lang="en-US" sz="2400" dirty="0"/>
        </a:p>
      </dgm:t>
    </dgm:pt>
    <dgm:pt modelId="{62487085-A9C8-4217-856E-F8AEA1B0C9FC}" type="parTrans" cxnId="{FED74EDD-11EE-4CC5-9EAA-45D9F00389DF}">
      <dgm:prSet/>
      <dgm:spPr/>
      <dgm:t>
        <a:bodyPr/>
        <a:lstStyle/>
        <a:p>
          <a:endParaRPr lang="en-US"/>
        </a:p>
      </dgm:t>
    </dgm:pt>
    <dgm:pt modelId="{1AC8EBE8-21D5-421D-8FF5-E61DC614BF2A}" type="sibTrans" cxnId="{FED74EDD-11EE-4CC5-9EAA-45D9F00389DF}">
      <dgm:prSet/>
      <dgm:spPr/>
      <dgm:t>
        <a:bodyPr/>
        <a:lstStyle/>
        <a:p>
          <a:endParaRPr lang="en-US"/>
        </a:p>
      </dgm:t>
    </dgm:pt>
    <dgm:pt modelId="{3D1FA508-2169-4938-8210-6D0E30E50409}" type="pres">
      <dgm:prSet presAssocID="{B2EAF523-3A22-47EA-9345-2630A97FBD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E5A9E3-C8A5-4390-A8A3-61890B3C9A19}" type="pres">
      <dgm:prSet presAssocID="{6A0289C5-6F25-4F58-9119-2AA3402C8B97}" presName="hierRoot1" presStyleCnt="0"/>
      <dgm:spPr/>
    </dgm:pt>
    <dgm:pt modelId="{DDD7B362-DF34-4809-B14C-67DEE34467AB}" type="pres">
      <dgm:prSet presAssocID="{6A0289C5-6F25-4F58-9119-2AA3402C8B97}" presName="composite" presStyleCnt="0"/>
      <dgm:spPr/>
    </dgm:pt>
    <dgm:pt modelId="{EC925387-BAD5-41D1-9D05-5E5289B8DD2F}" type="pres">
      <dgm:prSet presAssocID="{6A0289C5-6F25-4F58-9119-2AA3402C8B97}" presName="background" presStyleLbl="node0" presStyleIdx="0" presStyleCnt="3"/>
      <dgm:spPr/>
    </dgm:pt>
    <dgm:pt modelId="{A4A644BF-B25B-4933-B312-D9094C8FFF5B}" type="pres">
      <dgm:prSet presAssocID="{6A0289C5-6F25-4F58-9119-2AA3402C8B97}" presName="text" presStyleLbl="fgAcc0" presStyleIdx="0" presStyleCnt="3" custScaleX="114058" custScaleY="116802">
        <dgm:presLayoutVars>
          <dgm:chPref val="3"/>
        </dgm:presLayoutVars>
      </dgm:prSet>
      <dgm:spPr/>
    </dgm:pt>
    <dgm:pt modelId="{0512A1BF-921A-4DAD-9C69-95F91293C0CE}" type="pres">
      <dgm:prSet presAssocID="{6A0289C5-6F25-4F58-9119-2AA3402C8B97}" presName="hierChild2" presStyleCnt="0"/>
      <dgm:spPr/>
    </dgm:pt>
    <dgm:pt modelId="{57F5F4BC-43B7-49AC-8243-CCF511FBF141}" type="pres">
      <dgm:prSet presAssocID="{AD5C5494-8755-4C88-9AE8-CC0E215D6047}" presName="hierRoot1" presStyleCnt="0"/>
      <dgm:spPr/>
    </dgm:pt>
    <dgm:pt modelId="{4EDB0A72-47C2-47D4-9572-4F75E7BA7D1C}" type="pres">
      <dgm:prSet presAssocID="{AD5C5494-8755-4C88-9AE8-CC0E215D6047}" presName="composite" presStyleCnt="0"/>
      <dgm:spPr/>
    </dgm:pt>
    <dgm:pt modelId="{A713E8A4-0E47-41F2-81DE-5B5F0F683514}" type="pres">
      <dgm:prSet presAssocID="{AD5C5494-8755-4C88-9AE8-CC0E215D6047}" presName="background" presStyleLbl="node0" presStyleIdx="1" presStyleCnt="3"/>
      <dgm:spPr/>
    </dgm:pt>
    <dgm:pt modelId="{52536417-FBEA-4CB3-9F0C-0B1E00DC666F}" type="pres">
      <dgm:prSet presAssocID="{AD5C5494-8755-4C88-9AE8-CC0E215D6047}" presName="text" presStyleLbl="fgAcc0" presStyleIdx="1" presStyleCnt="3" custScaleX="106477" custScaleY="186781">
        <dgm:presLayoutVars>
          <dgm:chPref val="3"/>
        </dgm:presLayoutVars>
      </dgm:prSet>
      <dgm:spPr/>
    </dgm:pt>
    <dgm:pt modelId="{9C35F657-0784-4309-B6EF-CE272126A509}" type="pres">
      <dgm:prSet presAssocID="{AD5C5494-8755-4C88-9AE8-CC0E215D6047}" presName="hierChild2" presStyleCnt="0"/>
      <dgm:spPr/>
    </dgm:pt>
    <dgm:pt modelId="{7B7E6406-8266-40D2-B8EE-34454F57615D}" type="pres">
      <dgm:prSet presAssocID="{624D4DBA-6A3B-4670-8395-43A78CBD50C0}" presName="hierRoot1" presStyleCnt="0"/>
      <dgm:spPr/>
    </dgm:pt>
    <dgm:pt modelId="{ED475C3C-7913-431B-9CE4-2E596AFF9B24}" type="pres">
      <dgm:prSet presAssocID="{624D4DBA-6A3B-4670-8395-43A78CBD50C0}" presName="composite" presStyleCnt="0"/>
      <dgm:spPr/>
    </dgm:pt>
    <dgm:pt modelId="{F2073609-3DEC-43FA-9AF0-194B405B67C8}" type="pres">
      <dgm:prSet presAssocID="{624D4DBA-6A3B-4670-8395-43A78CBD50C0}" presName="background" presStyleLbl="node0" presStyleIdx="2" presStyleCnt="3"/>
      <dgm:spPr/>
    </dgm:pt>
    <dgm:pt modelId="{79A5238E-29E8-4C04-B839-83A17580BC5D}" type="pres">
      <dgm:prSet presAssocID="{624D4DBA-6A3B-4670-8395-43A78CBD50C0}" presName="text" presStyleLbl="fgAcc0" presStyleIdx="2" presStyleCnt="3" custScaleY="161978">
        <dgm:presLayoutVars>
          <dgm:chPref val="3"/>
        </dgm:presLayoutVars>
      </dgm:prSet>
      <dgm:spPr/>
    </dgm:pt>
    <dgm:pt modelId="{38BA50F5-2344-48E0-AC51-663663D047CB}" type="pres">
      <dgm:prSet presAssocID="{624D4DBA-6A3B-4670-8395-43A78CBD50C0}" presName="hierChild2" presStyleCnt="0"/>
      <dgm:spPr/>
    </dgm:pt>
  </dgm:ptLst>
  <dgm:cxnLst>
    <dgm:cxn modelId="{20964E2A-E763-4D5B-A5DB-F5DCDC8D5AD5}" type="presOf" srcId="{B2EAF523-3A22-47EA-9345-2630A97FBDC5}" destId="{3D1FA508-2169-4938-8210-6D0E30E50409}" srcOrd="0" destOrd="0" presId="urn:microsoft.com/office/officeart/2005/8/layout/hierarchy1"/>
    <dgm:cxn modelId="{1D404936-86A7-4319-BCCC-43F47EF3175F}" type="presOf" srcId="{6A0289C5-6F25-4F58-9119-2AA3402C8B97}" destId="{A4A644BF-B25B-4933-B312-D9094C8FFF5B}" srcOrd="0" destOrd="0" presId="urn:microsoft.com/office/officeart/2005/8/layout/hierarchy1"/>
    <dgm:cxn modelId="{6F8D663F-7EF2-4D71-8002-5F97B5CAB2CE}" srcId="{B2EAF523-3A22-47EA-9345-2630A97FBDC5}" destId="{AD5C5494-8755-4C88-9AE8-CC0E215D6047}" srcOrd="1" destOrd="0" parTransId="{83D4EC42-19BA-45E4-9087-A6C5CA99D2AA}" sibTransId="{B3F23756-B9E9-450E-8479-9ABB21ED2171}"/>
    <dgm:cxn modelId="{9F1EBB5D-2B72-44D3-99EA-62C1E2B1407A}" srcId="{B2EAF523-3A22-47EA-9345-2630A97FBDC5}" destId="{6A0289C5-6F25-4F58-9119-2AA3402C8B97}" srcOrd="0" destOrd="0" parTransId="{E892FC14-9D9C-410F-B772-D011E744077B}" sibTransId="{15D05C9B-9736-4AAD-8885-F3FE57205979}"/>
    <dgm:cxn modelId="{626DB741-6194-40C1-AE7C-FF2A6ADB834D}" type="presOf" srcId="{AD5C5494-8755-4C88-9AE8-CC0E215D6047}" destId="{52536417-FBEA-4CB3-9F0C-0B1E00DC666F}" srcOrd="0" destOrd="0" presId="urn:microsoft.com/office/officeart/2005/8/layout/hierarchy1"/>
    <dgm:cxn modelId="{F2C0005A-C40F-46FA-8020-61B0B2308566}" type="presOf" srcId="{624D4DBA-6A3B-4670-8395-43A78CBD50C0}" destId="{79A5238E-29E8-4C04-B839-83A17580BC5D}" srcOrd="0" destOrd="0" presId="urn:microsoft.com/office/officeart/2005/8/layout/hierarchy1"/>
    <dgm:cxn modelId="{FED74EDD-11EE-4CC5-9EAA-45D9F00389DF}" srcId="{B2EAF523-3A22-47EA-9345-2630A97FBDC5}" destId="{624D4DBA-6A3B-4670-8395-43A78CBD50C0}" srcOrd="2" destOrd="0" parTransId="{62487085-A9C8-4217-856E-F8AEA1B0C9FC}" sibTransId="{1AC8EBE8-21D5-421D-8FF5-E61DC614BF2A}"/>
    <dgm:cxn modelId="{EA61C49A-AADA-45AB-A4AB-9B9BF2F86D88}" type="presParOf" srcId="{3D1FA508-2169-4938-8210-6D0E30E50409}" destId="{C0E5A9E3-C8A5-4390-A8A3-61890B3C9A19}" srcOrd="0" destOrd="0" presId="urn:microsoft.com/office/officeart/2005/8/layout/hierarchy1"/>
    <dgm:cxn modelId="{446A3920-456A-4C33-96EA-D16BE83F2322}" type="presParOf" srcId="{C0E5A9E3-C8A5-4390-A8A3-61890B3C9A19}" destId="{DDD7B362-DF34-4809-B14C-67DEE34467AB}" srcOrd="0" destOrd="0" presId="urn:microsoft.com/office/officeart/2005/8/layout/hierarchy1"/>
    <dgm:cxn modelId="{7D72180F-7BDC-4750-9700-871094BA825B}" type="presParOf" srcId="{DDD7B362-DF34-4809-B14C-67DEE34467AB}" destId="{EC925387-BAD5-41D1-9D05-5E5289B8DD2F}" srcOrd="0" destOrd="0" presId="urn:microsoft.com/office/officeart/2005/8/layout/hierarchy1"/>
    <dgm:cxn modelId="{38E6FE55-815B-45A5-A47D-1BFF248B6D23}" type="presParOf" srcId="{DDD7B362-DF34-4809-B14C-67DEE34467AB}" destId="{A4A644BF-B25B-4933-B312-D9094C8FFF5B}" srcOrd="1" destOrd="0" presId="urn:microsoft.com/office/officeart/2005/8/layout/hierarchy1"/>
    <dgm:cxn modelId="{CC18CCEF-397B-470D-9BA3-CB6A87B4BEB6}" type="presParOf" srcId="{C0E5A9E3-C8A5-4390-A8A3-61890B3C9A19}" destId="{0512A1BF-921A-4DAD-9C69-95F91293C0CE}" srcOrd="1" destOrd="0" presId="urn:microsoft.com/office/officeart/2005/8/layout/hierarchy1"/>
    <dgm:cxn modelId="{0E3CC769-D995-4947-B776-498DA12F7B74}" type="presParOf" srcId="{3D1FA508-2169-4938-8210-6D0E30E50409}" destId="{57F5F4BC-43B7-49AC-8243-CCF511FBF141}" srcOrd="1" destOrd="0" presId="urn:microsoft.com/office/officeart/2005/8/layout/hierarchy1"/>
    <dgm:cxn modelId="{3D446D22-5A36-48F4-9435-5F251BD872DE}" type="presParOf" srcId="{57F5F4BC-43B7-49AC-8243-CCF511FBF141}" destId="{4EDB0A72-47C2-47D4-9572-4F75E7BA7D1C}" srcOrd="0" destOrd="0" presId="urn:microsoft.com/office/officeart/2005/8/layout/hierarchy1"/>
    <dgm:cxn modelId="{3B8C1FB1-FC50-4875-B7B0-B29988F7C830}" type="presParOf" srcId="{4EDB0A72-47C2-47D4-9572-4F75E7BA7D1C}" destId="{A713E8A4-0E47-41F2-81DE-5B5F0F683514}" srcOrd="0" destOrd="0" presId="urn:microsoft.com/office/officeart/2005/8/layout/hierarchy1"/>
    <dgm:cxn modelId="{98A7466C-4ABF-41D2-B7E1-7E40975735C0}" type="presParOf" srcId="{4EDB0A72-47C2-47D4-9572-4F75E7BA7D1C}" destId="{52536417-FBEA-4CB3-9F0C-0B1E00DC666F}" srcOrd="1" destOrd="0" presId="urn:microsoft.com/office/officeart/2005/8/layout/hierarchy1"/>
    <dgm:cxn modelId="{9F9DA1B4-D19E-4F04-ABD6-77CCDC4C27C7}" type="presParOf" srcId="{57F5F4BC-43B7-49AC-8243-CCF511FBF141}" destId="{9C35F657-0784-4309-B6EF-CE272126A509}" srcOrd="1" destOrd="0" presId="urn:microsoft.com/office/officeart/2005/8/layout/hierarchy1"/>
    <dgm:cxn modelId="{49AF9548-6085-493E-8E0C-68764665310F}" type="presParOf" srcId="{3D1FA508-2169-4938-8210-6D0E30E50409}" destId="{7B7E6406-8266-40D2-B8EE-34454F57615D}" srcOrd="2" destOrd="0" presId="urn:microsoft.com/office/officeart/2005/8/layout/hierarchy1"/>
    <dgm:cxn modelId="{58CFC658-DD3C-42B3-8FEB-443A8B9AFB31}" type="presParOf" srcId="{7B7E6406-8266-40D2-B8EE-34454F57615D}" destId="{ED475C3C-7913-431B-9CE4-2E596AFF9B24}" srcOrd="0" destOrd="0" presId="urn:microsoft.com/office/officeart/2005/8/layout/hierarchy1"/>
    <dgm:cxn modelId="{49D46CEB-895F-4AD3-ADFF-1D2B36FEA741}" type="presParOf" srcId="{ED475C3C-7913-431B-9CE4-2E596AFF9B24}" destId="{F2073609-3DEC-43FA-9AF0-194B405B67C8}" srcOrd="0" destOrd="0" presId="urn:microsoft.com/office/officeart/2005/8/layout/hierarchy1"/>
    <dgm:cxn modelId="{E61CB92B-2F5B-4962-A531-097CE2FC3B96}" type="presParOf" srcId="{ED475C3C-7913-431B-9CE4-2E596AFF9B24}" destId="{79A5238E-29E8-4C04-B839-83A17580BC5D}" srcOrd="1" destOrd="0" presId="urn:microsoft.com/office/officeart/2005/8/layout/hierarchy1"/>
    <dgm:cxn modelId="{22A6C581-9CEC-4AC0-B3FD-1B69C2224332}" type="presParOf" srcId="{7B7E6406-8266-40D2-B8EE-34454F57615D}" destId="{38BA50F5-2344-48E0-AC51-663663D047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7E066-73B6-4AF9-A1C3-01A369AC7DC3}">
      <dsp:nvSpPr>
        <dsp:cNvPr id="0" name=""/>
        <dsp:cNvSpPr/>
      </dsp:nvSpPr>
      <dsp:spPr>
        <a:xfrm>
          <a:off x="0" y="832"/>
          <a:ext cx="11267439" cy="679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Naraščanje mest in trgovine je v zahodni Evropi </a:t>
          </a:r>
          <a:r>
            <a:rPr lang="sl-SI" sz="2400" b="1" kern="1200" dirty="0"/>
            <a:t>oživilo zanimanje za znanje in izobraževanje</a:t>
          </a:r>
          <a:r>
            <a:rPr lang="sl-SI" sz="1700" b="1" kern="1200" dirty="0"/>
            <a:t>.</a:t>
          </a:r>
          <a:endParaRPr lang="en-US" sz="1700" kern="1200" dirty="0"/>
        </a:p>
      </dsp:txBody>
      <dsp:txXfrm>
        <a:off x="33195" y="34027"/>
        <a:ext cx="11201049" cy="613603"/>
      </dsp:txXfrm>
    </dsp:sp>
    <dsp:sp modelId="{A1B752F2-4390-4C85-AFD1-0ABF4BCBB799}">
      <dsp:nvSpPr>
        <dsp:cNvPr id="0" name=""/>
        <dsp:cNvSpPr/>
      </dsp:nvSpPr>
      <dsp:spPr>
        <a:xfrm>
          <a:off x="0" y="701725"/>
          <a:ext cx="11267439" cy="679993"/>
        </a:xfrm>
        <a:prstGeom prst="roundRect">
          <a:avLst/>
        </a:prstGeom>
        <a:solidFill>
          <a:schemeClr val="accent2">
            <a:hueOff val="458014"/>
            <a:satOff val="-9129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Meščani so za opravljanje svojih poklicev potrebovali znanje pisanja, branja in računanja. Šolanje so potrebovali v domačem jeziku</a:t>
          </a:r>
          <a:r>
            <a:rPr lang="sl-SI" sz="500" kern="1200" dirty="0"/>
            <a:t>.</a:t>
          </a:r>
          <a:endParaRPr lang="en-US" sz="500" kern="1200" dirty="0"/>
        </a:p>
      </dsp:txBody>
      <dsp:txXfrm>
        <a:off x="33195" y="734920"/>
        <a:ext cx="11201049" cy="613603"/>
      </dsp:txXfrm>
    </dsp:sp>
    <dsp:sp modelId="{91E988F1-4E44-4B2D-81CE-8D034ED9933E}">
      <dsp:nvSpPr>
        <dsp:cNvPr id="0" name=""/>
        <dsp:cNvSpPr/>
      </dsp:nvSpPr>
      <dsp:spPr>
        <a:xfrm>
          <a:off x="0" y="1382279"/>
          <a:ext cx="11267439" cy="679993"/>
        </a:xfrm>
        <a:prstGeom prst="roundRect">
          <a:avLst/>
        </a:prstGeom>
        <a:solidFill>
          <a:schemeClr val="accent2">
            <a:hueOff val="916029"/>
            <a:satOff val="-18258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Pozneje mesta ustanavljajo </a:t>
          </a:r>
          <a:r>
            <a:rPr lang="sl-SI" sz="2400" b="1" kern="1200" dirty="0"/>
            <a:t>javne mestne šole </a:t>
          </a:r>
          <a:r>
            <a:rPr lang="sl-SI" sz="2400" kern="1200" dirty="0"/>
            <a:t>za dečke.</a:t>
          </a:r>
          <a:endParaRPr lang="en-US" sz="2400" kern="1200" dirty="0"/>
        </a:p>
      </dsp:txBody>
      <dsp:txXfrm>
        <a:off x="33195" y="1415474"/>
        <a:ext cx="11201049" cy="613603"/>
      </dsp:txXfrm>
    </dsp:sp>
    <dsp:sp modelId="{BA6891C7-7CF1-4114-B1C0-FB2FF49FA64C}">
      <dsp:nvSpPr>
        <dsp:cNvPr id="0" name=""/>
        <dsp:cNvSpPr/>
      </dsp:nvSpPr>
      <dsp:spPr>
        <a:xfrm>
          <a:off x="0" y="2073003"/>
          <a:ext cx="11267439" cy="679993"/>
        </a:xfrm>
        <a:prstGeom prst="roundRect">
          <a:avLst/>
        </a:prstGeom>
        <a:solidFill>
          <a:schemeClr val="accent2">
            <a:hueOff val="1374043"/>
            <a:satOff val="-27387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Razcvet mest prinese blaginjo in v 12. stoletju </a:t>
          </a:r>
          <a:r>
            <a:rPr lang="sl-SI" sz="2400" b="1" kern="1200" dirty="0"/>
            <a:t>nastanejo univerze tudi v zahodni Evropi:</a:t>
          </a:r>
          <a:endParaRPr lang="en-US" sz="2400" kern="1200" dirty="0"/>
        </a:p>
      </dsp:txBody>
      <dsp:txXfrm>
        <a:off x="33195" y="2106198"/>
        <a:ext cx="11201049" cy="613603"/>
      </dsp:txXfrm>
    </dsp:sp>
    <dsp:sp modelId="{DDF27EE5-C70F-43F9-BFF8-8D040BFF64A3}">
      <dsp:nvSpPr>
        <dsp:cNvPr id="0" name=""/>
        <dsp:cNvSpPr/>
      </dsp:nvSpPr>
      <dsp:spPr>
        <a:xfrm>
          <a:off x="0" y="2763726"/>
          <a:ext cx="11267439" cy="679993"/>
        </a:xfrm>
        <a:prstGeom prst="roundRect">
          <a:avLst/>
        </a:prstGeom>
        <a:solidFill>
          <a:schemeClr val="accent2">
            <a:hueOff val="1832057"/>
            <a:satOff val="-36516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predavanja v latinščini,</a:t>
          </a:r>
          <a:endParaRPr lang="en-US" sz="2400" kern="1200" dirty="0"/>
        </a:p>
      </dsp:txBody>
      <dsp:txXfrm>
        <a:off x="33195" y="2796921"/>
        <a:ext cx="11201049" cy="613603"/>
      </dsp:txXfrm>
    </dsp:sp>
    <dsp:sp modelId="{F62717CE-EB96-46AD-9D6E-BD583A2A1D0C}">
      <dsp:nvSpPr>
        <dsp:cNvPr id="0" name=""/>
        <dsp:cNvSpPr/>
      </dsp:nvSpPr>
      <dsp:spPr>
        <a:xfrm>
          <a:off x="0" y="3454450"/>
          <a:ext cx="11267439" cy="679993"/>
        </a:xfrm>
        <a:prstGeom prst="roundRect">
          <a:avLst/>
        </a:prstGeom>
        <a:solidFill>
          <a:schemeClr val="accent2">
            <a:hueOff val="2290071"/>
            <a:satOff val="-4564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prva univerza v Evropi v italijanskem mestu Bologna,</a:t>
          </a:r>
          <a:endParaRPr lang="en-US" sz="2400" kern="1200" dirty="0"/>
        </a:p>
      </dsp:txBody>
      <dsp:txXfrm>
        <a:off x="33195" y="3487645"/>
        <a:ext cx="11201049" cy="613603"/>
      </dsp:txXfrm>
    </dsp:sp>
    <dsp:sp modelId="{A320C2A8-6713-4DC5-AE92-59CCD081AFB8}">
      <dsp:nvSpPr>
        <dsp:cNvPr id="0" name=""/>
        <dsp:cNvSpPr/>
      </dsp:nvSpPr>
      <dsp:spPr>
        <a:xfrm>
          <a:off x="0" y="4145173"/>
          <a:ext cx="11267439" cy="679993"/>
        </a:xfrm>
        <a:prstGeom prst="roundRect">
          <a:avLst/>
        </a:prstGeom>
        <a:solidFill>
          <a:schemeClr val="accent2">
            <a:hueOff val="2748086"/>
            <a:satOff val="-54774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študentje v večini sinovi bogatih meščanov.</a:t>
          </a:r>
          <a:endParaRPr lang="en-US" sz="2400" kern="1200" dirty="0"/>
        </a:p>
      </dsp:txBody>
      <dsp:txXfrm>
        <a:off x="33195" y="4178368"/>
        <a:ext cx="11201049" cy="613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25387-BAD5-41D1-9D05-5E5289B8DD2F}">
      <dsp:nvSpPr>
        <dsp:cNvPr id="0" name=""/>
        <dsp:cNvSpPr/>
      </dsp:nvSpPr>
      <dsp:spPr>
        <a:xfrm>
          <a:off x="522" y="165893"/>
          <a:ext cx="3471636" cy="2257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A644BF-B25B-4933-B312-D9094C8FFF5B}">
      <dsp:nvSpPr>
        <dsp:cNvPr id="0" name=""/>
        <dsp:cNvSpPr/>
      </dsp:nvSpPr>
      <dsp:spPr>
        <a:xfrm>
          <a:off x="338716" y="487178"/>
          <a:ext cx="3471636" cy="2257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accent2">
                  <a:lumMod val="75000"/>
                </a:schemeClr>
              </a:solidFill>
            </a:rPr>
            <a:t>MEŠČANSKA KULTURA: </a:t>
          </a:r>
          <a:r>
            <a:rPr lang="sl-SI" sz="2400" kern="1200" dirty="0"/>
            <a:t>v mestih. V času sejmov zabavljači, glasbeniki na ulicah, ob verskih praznikih procesije, javna kaznovanja na trgu.</a:t>
          </a:r>
          <a:endParaRPr lang="en-US" sz="2400" kern="1200" dirty="0"/>
        </a:p>
      </dsp:txBody>
      <dsp:txXfrm>
        <a:off x="404837" y="553299"/>
        <a:ext cx="3339394" cy="2125282"/>
      </dsp:txXfrm>
    </dsp:sp>
    <dsp:sp modelId="{A713E8A4-0E47-41F2-81DE-5B5F0F683514}">
      <dsp:nvSpPr>
        <dsp:cNvPr id="0" name=""/>
        <dsp:cNvSpPr/>
      </dsp:nvSpPr>
      <dsp:spPr>
        <a:xfrm>
          <a:off x="4148546" y="165893"/>
          <a:ext cx="3240889" cy="3610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536417-FBEA-4CB3-9F0C-0B1E00DC666F}">
      <dsp:nvSpPr>
        <dsp:cNvPr id="0" name=""/>
        <dsp:cNvSpPr/>
      </dsp:nvSpPr>
      <dsp:spPr>
        <a:xfrm>
          <a:off x="4486740" y="487178"/>
          <a:ext cx="3240889" cy="3610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accent2">
                  <a:lumMod val="75000"/>
                </a:schemeClr>
              </a:solidFill>
            </a:rPr>
            <a:t>VITEŠKA KULTURA: </a:t>
          </a:r>
          <a:r>
            <a:rPr lang="sl-SI" sz="2400" kern="1200" dirty="0"/>
            <a:t>na plemiških gradovih. Pripovedna poezija o junakih, ljubezenske pesmi trubadurjev (potujoči pevci), gostujoči plesalci in glasbeniki, viteški turnirji.</a:t>
          </a:r>
          <a:endParaRPr lang="en-US" sz="2400" kern="1200" dirty="0"/>
        </a:p>
      </dsp:txBody>
      <dsp:txXfrm>
        <a:off x="4581662" y="582100"/>
        <a:ext cx="3051045" cy="3420219"/>
      </dsp:txXfrm>
    </dsp:sp>
    <dsp:sp modelId="{F2073609-3DEC-43FA-9AF0-194B405B67C8}">
      <dsp:nvSpPr>
        <dsp:cNvPr id="0" name=""/>
        <dsp:cNvSpPr/>
      </dsp:nvSpPr>
      <dsp:spPr>
        <a:xfrm>
          <a:off x="8065824" y="165893"/>
          <a:ext cx="3043746" cy="3130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A5238E-29E8-4C04-B839-83A17580BC5D}">
      <dsp:nvSpPr>
        <dsp:cNvPr id="0" name=""/>
        <dsp:cNvSpPr/>
      </dsp:nvSpPr>
      <dsp:spPr>
        <a:xfrm>
          <a:off x="8404019" y="487178"/>
          <a:ext cx="3043746" cy="3130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accent2">
                  <a:lumMod val="75000"/>
                </a:schemeClr>
              </a:solidFill>
            </a:rPr>
            <a:t>LJUDSKA KULTURA: </a:t>
          </a:r>
          <a:r>
            <a:rPr lang="sl-SI" sz="2400" kern="1200" dirty="0"/>
            <a:t>na podeželju. Praznovanje verskih praznikov, praznovanje v zvezi z letnimi časi in kmečkimi opravili, ljudske pesmi, ljudski plesi in šege.</a:t>
          </a:r>
          <a:endParaRPr lang="en-US" sz="2400" kern="1200" dirty="0"/>
        </a:p>
      </dsp:txBody>
      <dsp:txXfrm>
        <a:off x="8493167" y="576326"/>
        <a:ext cx="2865450" cy="295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03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47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59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774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924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0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724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496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5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517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090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12A1D2-51FD-4467-93D8-A6A7ECA75824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3882E1-A5FB-4630-A3A5-B3870C127D74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0388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mLwg4VgI9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56ED78-027F-4679-BA45-78A757B122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600" dirty="0"/>
              <a:t>Kako se je razvijala evropska kultura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1D5071-B465-401C-BDEB-4E802F7BE6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3200" dirty="0"/>
              <a:t>Učbenik stran 123 - 125</a:t>
            </a:r>
          </a:p>
        </p:txBody>
      </p:sp>
    </p:spTree>
    <p:extLst>
      <p:ext uri="{BB962C8B-B14F-4D97-AF65-F5344CB8AC3E}">
        <p14:creationId xmlns:p14="http://schemas.microsoft.com/office/powerpoint/2010/main" val="383699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2D1C9E-1121-4515-89AD-C7DE69C5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244" y="881210"/>
            <a:ext cx="2615003" cy="1517035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Reši naloge s pomočjo učbenika.</a:t>
            </a:r>
          </a:p>
        </p:txBody>
      </p:sp>
      <p:pic>
        <p:nvPicPr>
          <p:cNvPr id="5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D10E8168-116B-419C-9F17-8316F83D9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8" y="260691"/>
            <a:ext cx="8803055" cy="6336617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8F36135-BA3C-44BD-9A20-BD1779541193}"/>
              </a:ext>
            </a:extLst>
          </p:cNvPr>
          <p:cNvSpPr txBox="1"/>
          <p:nvPr/>
        </p:nvSpPr>
        <p:spPr>
          <a:xfrm>
            <a:off x="8956243" y="2844224"/>
            <a:ext cx="53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74247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06BB52-4691-4B97-B2D0-53D7ED3D7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6852" y="1092680"/>
            <a:ext cx="656264" cy="70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3D931BF0-72DD-456E-9089-B5D730B32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61016"/>
            <a:ext cx="10424291" cy="67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8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BFA887F-BFA1-453F-BDDF-4EE00FF1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FFFFFF"/>
                </a:solidFill>
              </a:rPr>
              <a:t>Oglej si videoposnetek na spletni strani: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6AF4E7-D107-4780-8A82-10EF7A424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554" y="3263619"/>
            <a:ext cx="9190892" cy="2673765"/>
          </a:xfrm>
        </p:spPr>
        <p:txBody>
          <a:bodyPr anchor="t">
            <a:normAutofit/>
          </a:bodyPr>
          <a:lstStyle/>
          <a:p>
            <a:r>
              <a:rPr lang="sl-SI" sz="3200">
                <a:hlinkClick r:id="rId2"/>
              </a:rPr>
              <a:t>https://www.youtube.com/watch?v=qmLwg4VgI9w</a:t>
            </a:r>
            <a:endParaRPr lang="sl-SI" sz="3200"/>
          </a:p>
          <a:p>
            <a:r>
              <a:rPr lang="sl-SI" sz="3200" dirty="0"/>
              <a:t>Za videoposnetku boš slišal/a ponovitev prejšnjega poglavja.</a:t>
            </a:r>
          </a:p>
        </p:txBody>
      </p:sp>
    </p:spTree>
    <p:extLst>
      <p:ext uri="{BB962C8B-B14F-4D97-AF65-F5344CB8AC3E}">
        <p14:creationId xmlns:p14="http://schemas.microsoft.com/office/powerpoint/2010/main" val="354589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A11CB8C-09A0-44BB-A6F2-A9C1573A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815513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Napredek znanosti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5A6E32-55EE-4122-9867-7360ED414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466" y="1956140"/>
            <a:ext cx="8198780" cy="4020650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Močno prisotno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PRAZNOVERJE,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predvsem so bili prepričani, da obstajajo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čarovnice.</a:t>
            </a:r>
          </a:p>
          <a:p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čarovnice večinoma obtožene ženske, ki so pripravljale različne napitke za bolne.</a:t>
            </a:r>
          </a:p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NAPREDEK V ZNANOSTI 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 popolnoma zamrl: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astrologija in astronomija 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opazovanje zvezd in napovedovanje prihodnosti,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alkimija 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preprosti poskusi iz kovin pridobiti rude, izdelava zdravilnih napitkov.</a:t>
            </a:r>
          </a:p>
        </p:txBody>
      </p:sp>
    </p:spTree>
    <p:extLst>
      <p:ext uri="{BB962C8B-B14F-4D97-AF65-F5344CB8AC3E}">
        <p14:creationId xmlns:p14="http://schemas.microsoft.com/office/powerpoint/2010/main" val="20462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B2BA5B-1894-4AF7-A31A-68B31038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8292AA-2164-4B18-AEBD-CC13F4CA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841C81-35D2-4DAA-AB3E-7B3B9CAE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1422400"/>
            <a:ext cx="4602152" cy="4713399"/>
          </a:xfrm>
        </p:spPr>
        <p:txBody>
          <a:bodyPr>
            <a:normAutofit/>
          </a:bodyPr>
          <a:lstStyle/>
          <a:p>
            <a:r>
              <a:rPr lang="sl-SI" sz="2400" b="1" dirty="0"/>
              <a:t>Medicina</a:t>
            </a:r>
            <a:r>
              <a:rPr lang="sl-SI" sz="2400" dirty="0"/>
              <a:t> – kako vzdrževati higieno, preučevanje telesa prepovedano, babice (ženske, ki so pomagale pri porodih) so nudile prvo pomoč in izdelovale zdravilne napitke, v mestih sčasoma odprejo bolnice.</a:t>
            </a:r>
          </a:p>
          <a:p>
            <a:endParaRPr lang="sl-SI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B8B2C1-56D3-48CF-B950-1C2F68E19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rgbClr val="5C4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37A8D7-D2CC-4162-895A-C3ECA645F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rgbClr val="5C4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90ECB53-EFDB-4665-9314-DA80F1140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7" r="14346"/>
          <a:stretch/>
        </p:blipFill>
        <p:spPr>
          <a:xfrm>
            <a:off x="8245165" y="3240211"/>
            <a:ext cx="3716680" cy="339634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0BA6C47-601F-4835-88ED-E09803AAF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9" r="5" b="5"/>
          <a:stretch/>
        </p:blipFill>
        <p:spPr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2E3DD6-EE3F-4714-B087-11DF4E1FB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ACC322A-92F8-43C5-9DC8-9A095821AE0B}"/>
              </a:ext>
            </a:extLst>
          </p:cNvPr>
          <p:cNvSpPr txBox="1"/>
          <p:nvPr/>
        </p:nvSpPr>
        <p:spPr>
          <a:xfrm>
            <a:off x="6205533" y="4844880"/>
            <a:ext cx="184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Alkimistični laboratorij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89A600F-29EE-4312-8DFB-E51F015F6CDE}"/>
              </a:ext>
            </a:extLst>
          </p:cNvPr>
          <p:cNvSpPr txBox="1"/>
          <p:nvPr/>
        </p:nvSpPr>
        <p:spPr>
          <a:xfrm>
            <a:off x="10139359" y="930237"/>
            <a:ext cx="1848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Medicina v srednjem veku</a:t>
            </a:r>
          </a:p>
        </p:txBody>
      </p:sp>
    </p:spTree>
    <p:extLst>
      <p:ext uri="{BB962C8B-B14F-4D97-AF65-F5344CB8AC3E}">
        <p14:creationId xmlns:p14="http://schemas.microsoft.com/office/powerpoint/2010/main" val="392102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B09891-6934-4096-8FA5-A4B23608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17246"/>
          </a:xfrm>
        </p:spPr>
        <p:txBody>
          <a:bodyPr>
            <a:normAutofit fontScale="90000"/>
          </a:bodyPr>
          <a:lstStyle/>
          <a:p>
            <a:r>
              <a:rPr lang="sl-SI" dirty="0"/>
              <a:t>2. V zahodni Evropi so nastale univerze</a:t>
            </a:r>
            <a:endParaRPr lang="sl-SI"/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8D6B907D-BA45-4857-8950-D0C4BCBF5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097196"/>
              </p:ext>
            </p:extLst>
          </p:nvPr>
        </p:nvGraphicFramePr>
        <p:xfrm>
          <a:off x="406400" y="1615440"/>
          <a:ext cx="1126744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67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7ED6BF-E4BB-4196-8426-B4131B2B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4904"/>
            <a:ext cx="10058400" cy="810286"/>
          </a:xfrm>
        </p:spPr>
        <p:txBody>
          <a:bodyPr>
            <a:normAutofit/>
          </a:bodyPr>
          <a:lstStyle/>
          <a:p>
            <a:r>
              <a:rPr lang="sl-SI" dirty="0"/>
              <a:t>3. Kako raznolika je bila kultura</a:t>
            </a: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A6800193-16A1-4C62-8C16-C0BDA3598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964625"/>
              </p:ext>
            </p:extLst>
          </p:nvPr>
        </p:nvGraphicFramePr>
        <p:xfrm>
          <a:off x="371856" y="2357120"/>
          <a:ext cx="11448288" cy="426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E054188-BF38-46E6-9568-183BF0811345}"/>
              </a:ext>
            </a:extLst>
          </p:cNvPr>
          <p:cNvSpPr txBox="1"/>
          <p:nvPr/>
        </p:nvSpPr>
        <p:spPr>
          <a:xfrm>
            <a:off x="2021840" y="1442720"/>
            <a:ext cx="5199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Srednjeveška kultura je bila zelo raznolika:</a:t>
            </a:r>
          </a:p>
        </p:txBody>
      </p:sp>
    </p:spTree>
    <p:extLst>
      <p:ext uri="{BB962C8B-B14F-4D97-AF65-F5344CB8AC3E}">
        <p14:creationId xmlns:p14="http://schemas.microsoft.com/office/powerpoint/2010/main" val="384369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32F90F0-661F-4271-84F6-2DB988167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7982" y="3187201"/>
            <a:ext cx="5505450" cy="3666630"/>
          </a:xfrm>
          <a:prstGeom prst="rect">
            <a:avLst/>
          </a:prstGeom>
        </p:spPr>
      </p:pic>
      <p:pic>
        <p:nvPicPr>
          <p:cNvPr id="1026" name="Picture 2" descr="A Medieval Peace Movement: The Bianchi of 1399 - Medievalists.net">
            <a:extLst>
              <a:ext uri="{FF2B5EF4-FFF2-40B4-BE49-F238E27FC236}">
                <a16:creationId xmlns:a16="http://schemas.microsoft.com/office/drawing/2014/main" id="{1E086131-B15A-486A-8E2F-83148A58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9"/>
            <a:ext cx="8148320" cy="4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E39B9E4-B075-4E82-BFFA-C6E06C3BA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591" y="3987441"/>
            <a:ext cx="2933050" cy="286639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4F7B19E-51EA-4DD0-86D4-A5349321E193}"/>
              </a:ext>
            </a:extLst>
          </p:cNvPr>
          <p:cNvSpPr txBox="1"/>
          <p:nvPr/>
        </p:nvSpPr>
        <p:spPr>
          <a:xfrm>
            <a:off x="8148320" y="758100"/>
            <a:ext cx="320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Verske procesije v mestih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E3A4ECA-A7A5-4EB2-AC7C-CDF54ABC2330}"/>
              </a:ext>
            </a:extLst>
          </p:cNvPr>
          <p:cNvSpPr txBox="1"/>
          <p:nvPr/>
        </p:nvSpPr>
        <p:spPr>
          <a:xfrm>
            <a:off x="8321245" y="2356204"/>
            <a:ext cx="353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Kurentovanje je star ljudski običaj preganjanja zime.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6481E81-F17D-4440-BE7C-A021D212B184}"/>
              </a:ext>
            </a:extLst>
          </p:cNvPr>
          <p:cNvSpPr txBox="1"/>
          <p:nvPr/>
        </p:nvSpPr>
        <p:spPr>
          <a:xfrm>
            <a:off x="955040" y="4654195"/>
            <a:ext cx="2476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Trubadurji potujoči pevci, večinoma pojejo ljubezenske pesmi.</a:t>
            </a:r>
          </a:p>
        </p:txBody>
      </p:sp>
    </p:spTree>
    <p:extLst>
      <p:ext uri="{BB962C8B-B14F-4D97-AF65-F5344CB8AC3E}">
        <p14:creationId xmlns:p14="http://schemas.microsoft.com/office/powerpoint/2010/main" val="38806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477EA82-3971-42F6-AA0C-EBB45A5C6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5152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A0743DB-ACD4-4F4F-AA8D-34242F3F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sl-SI" dirty="0"/>
              <a:t>4. Katedrale božja mesta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7A4F39-A67F-48EE-B210-EF93A1438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r>
              <a:rPr lang="sl-SI" sz="2400" dirty="0"/>
              <a:t>Bogastvo in moč cerkve sta bila v srednjem veku najbolj vidna v zidavi cerkva.</a:t>
            </a:r>
          </a:p>
          <a:p>
            <a:r>
              <a:rPr lang="sl-SI" sz="2400" dirty="0"/>
              <a:t>Gradili so v stilu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ROMANIKE </a:t>
            </a:r>
            <a:r>
              <a:rPr lang="sl-SI" sz="2400" dirty="0"/>
              <a:t>(cerkve masivne, kot trdnjave) ter nato v stilu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GOTIKE,</a:t>
            </a:r>
            <a:r>
              <a:rPr lang="sl-SI" sz="2400" dirty="0"/>
              <a:t> za katero so značilne visoke gotske cerkve oziroma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KATEDRALE.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E15AE94-0619-46D3-A2C3-5A05B95CF46C}"/>
              </a:ext>
            </a:extLst>
          </p:cNvPr>
          <p:cNvSpPr txBox="1"/>
          <p:nvPr/>
        </p:nvSpPr>
        <p:spPr>
          <a:xfrm flipH="1">
            <a:off x="8364875" y="5414817"/>
            <a:ext cx="355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Notranjost gotske katedrale </a:t>
            </a:r>
            <a:r>
              <a:rPr lang="sl-SI" sz="2400" dirty="0" err="1">
                <a:solidFill>
                  <a:schemeClr val="bg1"/>
                </a:solidFill>
              </a:rPr>
              <a:t>Notre</a:t>
            </a:r>
            <a:r>
              <a:rPr lang="sl-SI" sz="2400" dirty="0">
                <a:solidFill>
                  <a:schemeClr val="bg1"/>
                </a:solidFill>
              </a:rPr>
              <a:t>-Dame v Parizu v Franciji</a:t>
            </a:r>
          </a:p>
        </p:txBody>
      </p:sp>
    </p:spTree>
    <p:extLst>
      <p:ext uri="{BB962C8B-B14F-4D97-AF65-F5344CB8AC3E}">
        <p14:creationId xmlns:p14="http://schemas.microsoft.com/office/powerpoint/2010/main" val="365190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CAFB90A-9EE7-42DE-9DD7-D6F46A19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920" y="1132680"/>
            <a:ext cx="5498774" cy="4244366"/>
          </a:xfrm>
          <a:prstGeom prst="rect">
            <a:avLst/>
          </a:prstGeom>
        </p:spPr>
      </p:pic>
      <p:pic>
        <p:nvPicPr>
          <p:cNvPr id="2050" name="Picture 2" descr="Use or Lose Your French: Restaurarea Catedralei Notre-Dame - IH">
            <a:extLst>
              <a:ext uri="{FF2B5EF4-FFF2-40B4-BE49-F238E27FC236}">
                <a16:creationId xmlns:a16="http://schemas.microsoft.com/office/drawing/2014/main" id="{E9549920-7B9F-47D1-9F12-CF6E66DA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07" y="397497"/>
            <a:ext cx="4929273" cy="60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DA89E86-2F04-4E36-A38B-D82FC37F1332}"/>
              </a:ext>
            </a:extLst>
          </p:cNvPr>
          <p:cNvSpPr txBox="1"/>
          <p:nvPr/>
        </p:nvSpPr>
        <p:spPr>
          <a:xfrm>
            <a:off x="630101" y="671015"/>
            <a:ext cx="603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Romanska cerkev, opatija Maria </a:t>
            </a:r>
            <a:r>
              <a:rPr lang="sl-SI" sz="2400" dirty="0" err="1"/>
              <a:t>Laach</a:t>
            </a:r>
            <a:r>
              <a:rPr lang="sl-SI" sz="2400" dirty="0"/>
              <a:t> v Nemčiji.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0240F0A-5046-4165-890F-560990D0A66F}"/>
              </a:ext>
            </a:extLst>
          </p:cNvPr>
          <p:cNvSpPr txBox="1"/>
          <p:nvPr/>
        </p:nvSpPr>
        <p:spPr>
          <a:xfrm>
            <a:off x="969352" y="5998838"/>
            <a:ext cx="610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Gotska katedrala </a:t>
            </a:r>
            <a:r>
              <a:rPr lang="sl-SI" sz="2400" dirty="0" err="1"/>
              <a:t>Notre</a:t>
            </a:r>
            <a:r>
              <a:rPr lang="sl-SI" sz="2400" dirty="0"/>
              <a:t>-Dame v Parizu v Franciji.</a:t>
            </a:r>
          </a:p>
        </p:txBody>
      </p:sp>
    </p:spTree>
    <p:extLst>
      <p:ext uri="{BB962C8B-B14F-4D97-AF65-F5344CB8AC3E}">
        <p14:creationId xmlns:p14="http://schemas.microsoft.com/office/powerpoint/2010/main" val="1930305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Milo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Milo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i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430</Words>
  <Application>Microsoft Office PowerPoint</Application>
  <PresentationFormat>Širokozaslonsko</PresentationFormat>
  <Paragraphs>39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Garamond</vt:lpstr>
      <vt:lpstr>Milo</vt:lpstr>
      <vt:lpstr>Kako se je razvijala evropska kultura</vt:lpstr>
      <vt:lpstr>Oglej si videoposnetek na spletni strani:</vt:lpstr>
      <vt:lpstr>1. Napredek znanosti</vt:lpstr>
      <vt:lpstr>PowerPointova predstavitev</vt:lpstr>
      <vt:lpstr>2. V zahodni Evropi so nastale univerze</vt:lpstr>
      <vt:lpstr>3. Kako raznolika je bila kultura</vt:lpstr>
      <vt:lpstr>PowerPointova predstavitev</vt:lpstr>
      <vt:lpstr>4. Katedrale božja mesta</vt:lpstr>
      <vt:lpstr>PowerPointova predstavitev</vt:lpstr>
      <vt:lpstr>Reši naloge s pomočjo učbenika.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je razvijala evropska kultura</dc:title>
  <dc:creator>Sara</dc:creator>
  <cp:lastModifiedBy>Sara</cp:lastModifiedBy>
  <cp:revision>3</cp:revision>
  <dcterms:created xsi:type="dcterms:W3CDTF">2020-05-20T12:45:42Z</dcterms:created>
  <dcterms:modified xsi:type="dcterms:W3CDTF">2020-05-20T13:14:36Z</dcterms:modified>
</cp:coreProperties>
</file>