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9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FEF8"/>
    <a:srgbClr val="92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65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923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D7624-A0E9-449B-94E8-F1480CD7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70FFD-4980-46F2-BAF3-78835FC4C0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0327D-0E7B-4514-987C-018EC0898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utnik 6"/>
          <p:cNvSpPr/>
          <p:nvPr userDrawn="1"/>
        </p:nvSpPr>
        <p:spPr>
          <a:xfrm>
            <a:off x="571500" y="1643063"/>
            <a:ext cx="8001000" cy="49291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glavlje odjeljk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6"/>
          <p:cNvSpPr/>
          <p:nvPr userDrawn="1"/>
        </p:nvSpPr>
        <p:spPr>
          <a:xfrm>
            <a:off x="714375" y="785813"/>
            <a:ext cx="8001000" cy="50720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214422"/>
            <a:ext cx="7772400" cy="4554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6"/>
          <p:cNvSpPr/>
          <p:nvPr userDrawn="1"/>
        </p:nvSpPr>
        <p:spPr>
          <a:xfrm>
            <a:off x="571500" y="1643063"/>
            <a:ext cx="3929063" cy="521493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sp>
        <p:nvSpPr>
          <p:cNvPr id="6" name="Zaobljeni pravokutnik 7"/>
          <p:cNvSpPr/>
          <p:nvPr userDrawn="1"/>
        </p:nvSpPr>
        <p:spPr>
          <a:xfrm>
            <a:off x="4714875" y="1643063"/>
            <a:ext cx="3929063" cy="521493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AC560-62B8-4CE9-A649-3E3E40D36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8C662-CB2D-41D2-B73F-9B74F8BB58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05B8F-CEDC-4ED0-9D5E-FA7F844278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0DFCF-3A11-44F1-9D65-A24D106653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dirty="0" smtClean="0"/>
              <a:t>Pritisnite ikonu za dodavanje slike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2A3E5-93C0-4923-A821-B9372EBD41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E5D351-48E7-49D6-9C6B-33547F9E2F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cu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wm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wmf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14750" y="5387975"/>
            <a:ext cx="5429250" cy="1470025"/>
          </a:xfrm>
        </p:spPr>
        <p:txBody>
          <a:bodyPr/>
          <a:lstStyle/>
          <a:p>
            <a:pPr eaLnBrk="1" hangingPunct="1"/>
            <a:r>
              <a:rPr lang="sr-Latn-CS" sz="6000" dirty="0" smtClean="0">
                <a:latin typeface="Candara" pitchFamily="34" charset="0"/>
              </a:rPr>
              <a:t>Krožnica in krog</a:t>
            </a:r>
            <a:r>
              <a:rPr lang="sr-Latn-CS" dirty="0" smtClean="0">
                <a:latin typeface="Candara" pitchFamily="34" charset="0"/>
              </a:rPr>
              <a:t/>
            </a:r>
            <a:br>
              <a:rPr lang="sr-Latn-CS" dirty="0" smtClean="0">
                <a:latin typeface="Candara" pitchFamily="34" charset="0"/>
              </a:rPr>
            </a:br>
            <a:r>
              <a:rPr lang="sr-Latn-CS" dirty="0" smtClean="0">
                <a:latin typeface="Candara" pitchFamily="34" charset="0"/>
              </a:rPr>
              <a:t>4. razred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4375" y="928688"/>
            <a:ext cx="7772400" cy="4911725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cap="none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     </a:t>
            </a:r>
            <a:r>
              <a:rPr lang="sl-SI" sz="3600" cap="none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Krožnice se lahko dotikajo, sekajo</a:t>
            </a:r>
            <a:br>
              <a:rPr lang="sl-SI" sz="3600" cap="none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sl-SI" sz="3600" cap="none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 ali  nimajo skupnih točk.</a:t>
            </a:r>
          </a:p>
        </p:txBody>
      </p:sp>
      <p:sp>
        <p:nvSpPr>
          <p:cNvPr id="4" name="Elipsa 3"/>
          <p:cNvSpPr/>
          <p:nvPr/>
        </p:nvSpPr>
        <p:spPr>
          <a:xfrm>
            <a:off x="1907704" y="3356992"/>
            <a:ext cx="1923107" cy="19288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3" name="Elipsa 2"/>
          <p:cNvSpPr/>
          <p:nvPr/>
        </p:nvSpPr>
        <p:spPr>
          <a:xfrm>
            <a:off x="827584" y="3429000"/>
            <a:ext cx="1944216" cy="1928813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5" name="Elipsa 4"/>
          <p:cNvSpPr/>
          <p:nvPr/>
        </p:nvSpPr>
        <p:spPr>
          <a:xfrm>
            <a:off x="4283968" y="4221088"/>
            <a:ext cx="1150416" cy="115840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7" name="Elipsa 6"/>
          <p:cNvSpPr/>
          <p:nvPr/>
        </p:nvSpPr>
        <p:spPr>
          <a:xfrm>
            <a:off x="6715125" y="3643313"/>
            <a:ext cx="1857375" cy="18573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4572000" y="2564904"/>
            <a:ext cx="1857375" cy="179278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7092280" y="4005064"/>
            <a:ext cx="1152128" cy="1143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/>
          <p:cNvSpPr>
            <a:spLocks noGrp="1"/>
          </p:cNvSpPr>
          <p:nvPr>
            <p:ph type="title"/>
          </p:nvPr>
        </p:nvSpPr>
        <p:spPr>
          <a:xfrm>
            <a:off x="0" y="214313"/>
            <a:ext cx="8715375" cy="1381125"/>
          </a:xfrm>
        </p:spPr>
        <p:txBody>
          <a:bodyPr/>
          <a:lstStyle/>
          <a:p>
            <a:pPr eaLnBrk="1" hangingPunct="1"/>
            <a:r>
              <a:rPr lang="hr-HR" dirty="0" smtClean="0"/>
              <a:t>          </a:t>
            </a:r>
            <a:r>
              <a:rPr lang="sl-SI" dirty="0" smtClean="0">
                <a:latin typeface="Candara" pitchFamily="34" charset="0"/>
              </a:rPr>
              <a:t>Igrajmo se s šestilom…</a:t>
            </a:r>
            <a:endParaRPr lang="hr-HR" dirty="0" smtClean="0"/>
          </a:p>
        </p:txBody>
      </p:sp>
      <p:pic>
        <p:nvPicPr>
          <p:cNvPr id="2050" name="Picture 2" descr="Jesenice - Dvodnevna delavnica risanja rože življenja, Mandal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420888"/>
            <a:ext cx="3168352" cy="3168352"/>
          </a:xfrm>
          <a:prstGeom prst="rect">
            <a:avLst/>
          </a:prstGeom>
          <a:noFill/>
        </p:spPr>
      </p:pic>
      <p:pic>
        <p:nvPicPr>
          <p:cNvPr id="2054" name="Picture 6" descr="http://t2.gstatic.com/images?q=tbn:ANd9GcRZiXyhz9v7iKUrNj21zQVJ-hXJNSUFogAEHsWgEndXSBzwzuJk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252705"/>
            <a:ext cx="2088232" cy="2808312"/>
          </a:xfrm>
          <a:prstGeom prst="rect">
            <a:avLst/>
          </a:prstGeom>
          <a:noFill/>
        </p:spPr>
      </p:pic>
      <p:pic>
        <p:nvPicPr>
          <p:cNvPr id="2056" name="Picture 8" descr="http://images.pingmag.jp/images/article/wrap-setagaya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060848"/>
            <a:ext cx="2190750" cy="219075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3600" b="1" dirty="0" smtClean="0">
                <a:solidFill>
                  <a:schemeClr val="tx1"/>
                </a:solidFill>
                <a:latin typeface="Candara" pitchFamily="34" charset="0"/>
              </a:rPr>
              <a:t>Na krog nas spominjajo:</a:t>
            </a:r>
            <a:br>
              <a:rPr lang="sl-SI" sz="3600" b="1" dirty="0" smtClean="0">
                <a:solidFill>
                  <a:schemeClr val="tx1"/>
                </a:solidFill>
                <a:latin typeface="Candara" pitchFamily="34" charset="0"/>
              </a:rPr>
            </a:br>
            <a:r>
              <a:rPr lang="sl-SI" sz="3600" b="1" i="1" dirty="0" smtClean="0">
                <a:solidFill>
                  <a:schemeClr val="tx1"/>
                </a:solidFill>
                <a:latin typeface="Cambria" pitchFamily="18" charset="0"/>
              </a:rPr>
              <a:t> </a:t>
            </a:r>
            <a:endParaRPr lang="sl-SI" sz="3600" dirty="0" smtClean="0">
              <a:latin typeface="Cambr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/>
            <a:endParaRPr lang="sr-Latn-CS" dirty="0" smtClean="0"/>
          </a:p>
        </p:txBody>
      </p:sp>
      <p:pic>
        <p:nvPicPr>
          <p:cNvPr id="6" name="Picture 5" descr="The image “http://www.share-international.net/slo/znamenja/bitmaps/pobrezje07.jpg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643063"/>
            <a:ext cx="360045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C:\Users\Sandra\AppData\Local\Microsoft\Windows\Temporary Internet Files\Content.IE5\Z3OCJL41\MCFD00534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501008"/>
            <a:ext cx="1160462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C:\Users\Sandra\AppData\Local\Microsoft\Windows\Temporary Internet Files\Content.IE5\S2QDBY25\MCFD01034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429000"/>
            <a:ext cx="2084238" cy="95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C:\Users\Sandra\AppData\Local\Microsoft\Windows\Temporary Internet Files\Content.IE5\VKVBUP3X\MCj0434734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509120"/>
            <a:ext cx="1356643" cy="135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http://t1.gstatic.com/images?q=tbn:ANd9GcQEnT7_jv43cN4Tqv_7e_b6x1hYf5KgsmnIC5wAyUIBdn_yp19ET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509120"/>
            <a:ext cx="1512168" cy="1548519"/>
          </a:xfrm>
          <a:prstGeom prst="rect">
            <a:avLst/>
          </a:prstGeom>
          <a:noFill/>
        </p:spPr>
      </p:pic>
      <p:pic>
        <p:nvPicPr>
          <p:cNvPr id="11268" name="Picture 4" descr="http://t2.gstatic.com/images?q=tbn:ANd9GcT3wg7heMVnxZXYjxgE5iUTwQZJ4LNLFppNM0jji01WNgE3BHkh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4653136"/>
            <a:ext cx="1296144" cy="1296144"/>
          </a:xfrm>
          <a:prstGeom prst="rect">
            <a:avLst/>
          </a:prstGeom>
          <a:noFill/>
        </p:spPr>
      </p:pic>
      <p:pic>
        <p:nvPicPr>
          <p:cNvPr id="2" name="Picture 2" descr="http://t0.gstatic.com/images?q=tbn:ANd9GcTE1UqbQN8--LSg2jsKX0w_KreXUETuh9AI8Gb8OfLoGh9XpKki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1772816"/>
            <a:ext cx="2943225" cy="1552576"/>
          </a:xfrm>
          <a:prstGeom prst="rect">
            <a:avLst/>
          </a:prstGeom>
          <a:noFill/>
        </p:spPr>
      </p:pic>
      <p:pic>
        <p:nvPicPr>
          <p:cNvPr id="12290" name="Picture 2" descr="http://t0.gstatic.com/images?q=tbn:ANd9GcQRAB0gHQDtUsUUaPBuo0YxibH8W3pRgvfeq3mIx4mQB5tvtkw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4128" y="4437112"/>
            <a:ext cx="2466975" cy="1847851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68144" y="260648"/>
            <a:ext cx="2587005" cy="12725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cap="none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Krog je geometrijski </a:t>
            </a:r>
            <a:r>
              <a:rPr lang="sl-SI" cap="none" dirty="0" smtClean="0">
                <a:solidFill>
                  <a:srgbClr val="FF0000"/>
                </a:solidFill>
                <a:latin typeface="Candara" pitchFamily="34" charset="0"/>
              </a:rPr>
              <a:t>lik</a:t>
            </a:r>
            <a:r>
              <a:rPr lang="sl-SI" cap="none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, omejen s krivo črto.</a:t>
            </a:r>
            <a:endParaRPr lang="sl-SI" cap="none" dirty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25602" name="AutoShape 2" descr="data:image/jpg;base64,/9j/4AAQSkZJRgABAQAAAQABAAD/2wCEAAkGBhIPEBANDxAWFRUVERIXEBIWFRQUFhYQFRAVFhQWFxIYGyYqFx0jGRcUHzAhLycpODgtGCAyQTAqNSYrLCkBCQoKDQwOFQ8NFCkYHBgpKSkpKSkpKSkpKSkpKSkpKSkpKSkpKSkpKSkpKSkpKSkpKSkpKSkpKSkpKSkpKSkpKf/AABEIAKEAoQMBIgACEQEDEQH/xAAcAAEAAgMBAQEAAAAAAAAAAAAABQcBBAYCAwj/xABBEAABAwICBwQFCQcFAQAAAAABAAIDBBEFMQYHIUFRYXESE1KRFDKBobEWIiM0QmJygpIzQ0RTY3PBJMLR4fAX/8QAFwEBAQEBAAAAAAAAAAAAAAAAAAECA//EABkRAQEBAQEBAAAAAAAAAAAAAAABEQIxEv/aAAwDAQACEQMRAD8AvFERARFi6DN18aqqZEx0sr2sY0Xc9zg1oHEuOwLh9L9asVLI6hoozV1e28bD9HEcj3sgytvaOhIXC1GCVOIOE+MVLpTe7aZhLII+XZGZ5+8qyaluOyxbXZSNcYaCKWtlG6JpbGD96Rwy5gFQFTphjtV6vo9Ew8AZZbHmbi/sC2KWkZE0RxMaxoya0ADyC+y3OWfpAy4DVzfWcXq38Qx5iafygla7tX9M79o+d/4pnFdMiuRNrmW6vaVvqOmZ+GVwX2i0bqIdtLitZHbJplL2j8hIXQImQ2o+m0kx2kyngrGjdKzu5LdW22+0qbw3XdC0iLE6WajednbIMsJ6PaL+49VqLxLEHtLHgOac2kAgjmDmp8r9LPwzFIamMTU8rJWOyexwcOlxkeS2rqiPkw+mkNThVQ+llzLWkmF9tzozfZ555LrdGNbf0jKLGIhTTnYyb+Hl5h/2CetuYyWLMal1ZaLAcsqKIiICIiAiLBQYe8NBJIAAuSdgAGZuqh0r0/nxSV9BhEhjp2ns1NeM3cWQH/OZ5DaWsDSqTFKiTBaJ5bTxm2IVDftG+2Bh6gg8TfcDf1Q0LII2wxNDWNFgB8TxJzutSazbjWwbAoaOPuoW2vte47XPdxc7epBEXRgREQEREBERAREQFq4lhsVTGYZmBzTuO48Qdx5raRBFaPaW1GAvZBVOfUYeSGslI7UtMSdgPiZy8reqblo6xk0bJonh7HtDmPabtc05EHeqslia9pY8AtIIc0i4IOYIKi9F9IH6P1Ap5XF2HTyWY4m5pZnHifsHf55g9rneW5V3IvLHXAINwcjyXpZaEREGCuC1q6XyUsMdBRn/AFdUS2MjOOLJ8vK2QPU/ZXcVVUyJj5ZHBrGNc57jkGNBLiegBKo3A53YhVVONzA3lcWUrXfu6VhsABuJt8eKsmpbiRwPBmUcLYI9ttr3nN7z6zj1+ACkERdXMREQEREBERAREQEREBERAWvX0LKiJ8Erbse2zh8COYO1bCIPvqo0lfE+TAKx93wt7VHIc5KXw9WDdwvuarQVE6WUr2NjxGm2T0jhJGRvjB+kYeItc268Vcmj2OR11LBWwn5ksbXDkcnNPNrgWnmFysx0l1JIiKKrnXXizm0UWHRG0tbO2Ice6aQ6Q9PUB/EoikpWxRsiYLNY0NaOQAH/AH7Vr6X1PpWkPYzZRUgHEd9KbnobOH6VvLpyx0IiLTIiIgIiICIiAiIgIiICIiAiIgwRcWK96mq30ebEMFcdkcnf0w/oSWDgOhLPa4ryoYVPomNYXWZNlL6aU5bHj5lz1cD+VZ6jXK8EWEXNtReAy99W4xV+OvkYDxZESG+5ynlzOr93apXyeOpnd5uXTLrPHO+iIiqCIiAiIgIiICIiAiIgIiICIiAua1gAtpBO3OGeGVvUPt/uXSqE01j7WH1Q/p38nA/8KXwnq0/ldD/Masr84/Ks+JYXJ0dhq9b2aN0fgqJm+T10y5/RuLuanFaT+ViExaODHklvuaugXWeMX0REVQREQEREBERAREQEREBERAREQFC6aPth9V/aI8yFNLmtYLz6E6JvrSyxRt6ueD8AVL4s9cL8mT4UX6H/APn8HgRc3Rw2klN6JpDO3JtZTMlH92O7T7fmv/UpFbeu3DS2ClxaMXfRzgvtvp5SGvHmG+ZWjFKHta9puHAFp4tIuD5LfLHUe0RFpkREQEREBERAREQEREBERAREQFCVdN6Xi2E0GbRKaiUfciBc2/6Xeam151R0fpVdiGMHa1pFLTHd2W2Mjh1szzKz0vK2Losoubo1MUw2OphlpphdkjHMePuuFj0O+/FUlov26V9Rg9QfpaV5awnZ26cm7HjltHmFe5Vba29GH/RY3RsvPTA9+wfvaTaXAjeW7T0J4BWXEs1pItXDMRZUxMniN2uFxxHEHgQVtLq5iIiAiIgIiICIiAiIgIiICIvnPO2NrpHuDWtBLnHINAuSgh9LsSdFAIIBeeocIYGjMufsJHQHPiQrZ0P0bZh1FT0TP3bB23eKU7ZHe1xPssNyr7VdgTq+qfj9QwiNoMeHMd4dofNbjmB1PAK2guVuukmMoiKKLDgsogpPS3R5+A1LqyFhOH1EgMrGi/o0zj6wb4Du8tzbyUMrXta9hDmuALXA3BBFwQVadZRMmjfDKwPY9pa9jhcOaRYghUvpBovPo+900AfPhziS5o+dJSkm56s5+djtdrms2JhFr0OIR1EbZoXh7Dk4e8EbjyWwujAiIgIiICIiAiIgIi+c87Y2uke4Na0Xc4kAAcyUHslQWHYXJpBVejRXbQQvBq5xcd88G4ijO8c/b4bsLw6o0gkMVP2oaBptPVEEOmsdscQOfP3+E3NgmCQ0UEdLTRhkbBZrR7yTvJO0lc7W5G1S0zYmMijaGtY0NY0Cwa1osABwAX1RFloREQEREBeXMBuCLg5jkvSIKu0l1TvikfXYJI2F52yUjtkEh+7/ACz7vwhczS6WtbJ6LXxOpJxmyQWaTxZIdhH/AK5V7qNxzR6mro+5q4GSs3Bw2jm1w2tPMEKy2JZquQb7Rl/hZXqt1NS093YTiD4hmKef6WLoHAXb1sSoWpbi9J9bwsytGctK8P2DM9jafgtzpn5TCLmhrApWnszCWE+GWJzT7rraZprQn+KZ7bj4hXYzlTaKFfppQj+Kj9hJ+AWo/WDR37MbpJXeGON7j7L2umxcrpUUJS1eJ1f1LCZA05SVBELevZNviVM0WqOsqvnYriBa0509KOy23B0pG3yPVT6h8oXE9LoYn+jwh1ROTZkEI7ZLuBIvZTGBarqmvcypxt4bGCHR4fGdnLvng7TyB9oyVg6N6H0eGs7ujp2x7PnPteR1vFIdp6XtyCmbLFtrcmPnT0zImtjjaGNaAGMaA1rWjIADIL6oiiiIiAiIgIiICIiAiIgwUREEDpf+wk/CvzlpV9pERGrovm1fofQD6uxEVV1xWUR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5604" name="AutoShape 4" descr="data:image/jpg;base64,/9j/4AAQSkZJRgABAQAAAQABAAD/2wCEAAkGBhIPEBANDxAWFRUVERIXEBIWFRQUFhYQFRAVFhQWFxIYGyYqFx0jGRcUHzAhLycpODgtGCAyQTAqNSYrLCkBCQoKDQwOFQ8NFCkYHBgpKSkpKSkpKSkpKSkpKSkpKSkpKSkpKSkpKSkpKSkpKSkpKSkpKSkpKSkpKSkpKSkpKf/AABEIAKEAoQMBIgACEQEDEQH/xAAcAAEAAgMBAQEAAAAAAAAAAAAABQcBBAYCAwj/xABBEAABAwICBwQFCQcFAQAAAAABAAIDBBEFMQYHIUFRYXESE1KRFDKBobEWIiM0QmJygpIzQ0RTY3PBJMLR4fAX/8QAFwEBAQEBAAAAAAAAAAAAAAAAAAECA//EABkRAQEBAQEBAAAAAAAAAAAAAAABEQIxEv/aAAwDAQACEQMRAD8AvFERARFi6DN18aqqZEx0sr2sY0Xc9zg1oHEuOwLh9L9asVLI6hoozV1e28bD9HEcj3sgytvaOhIXC1GCVOIOE+MVLpTe7aZhLII+XZGZ5+8qyaluOyxbXZSNcYaCKWtlG6JpbGD96Rwy5gFQFTphjtV6vo9Ew8AZZbHmbi/sC2KWkZE0RxMaxoya0ADyC+y3OWfpAy4DVzfWcXq38Qx5iafygla7tX9M79o+d/4pnFdMiuRNrmW6vaVvqOmZ+GVwX2i0bqIdtLitZHbJplL2j8hIXQImQ2o+m0kx2kyngrGjdKzu5LdW22+0qbw3XdC0iLE6WajednbIMsJ6PaL+49VqLxLEHtLHgOac2kAgjmDmp8r9LPwzFIamMTU8rJWOyexwcOlxkeS2rqiPkw+mkNThVQ+llzLWkmF9tzozfZ555LrdGNbf0jKLGIhTTnYyb+Hl5h/2CetuYyWLMal1ZaLAcsqKIiICIiAiLBQYe8NBJIAAuSdgAGZuqh0r0/nxSV9BhEhjp2ns1NeM3cWQH/OZ5DaWsDSqTFKiTBaJ5bTxm2IVDftG+2Bh6gg8TfcDf1Q0LII2wxNDWNFgB8TxJzutSazbjWwbAoaOPuoW2vte47XPdxc7epBEXRgREQEREBERAREQFq4lhsVTGYZmBzTuO48Qdx5raRBFaPaW1GAvZBVOfUYeSGslI7UtMSdgPiZy8reqblo6xk0bJonh7HtDmPabtc05EHeqslia9pY8AtIIc0i4IOYIKi9F9IH6P1Ap5XF2HTyWY4m5pZnHifsHf55g9rneW5V3IvLHXAINwcjyXpZaEREGCuC1q6XyUsMdBRn/AFdUS2MjOOLJ8vK2QPU/ZXcVVUyJj5ZHBrGNc57jkGNBLiegBKo3A53YhVVONzA3lcWUrXfu6VhsABuJt8eKsmpbiRwPBmUcLYI9ttr3nN7z6zj1+ACkERdXMREQEREBERAREQEREBERAWvX0LKiJ8Erbse2zh8COYO1bCIPvqo0lfE+TAKx93wt7VHIc5KXw9WDdwvuarQVE6WUr2NjxGm2T0jhJGRvjB+kYeItc268Vcmj2OR11LBWwn5ksbXDkcnNPNrgWnmFysx0l1JIiKKrnXXizm0UWHRG0tbO2Ice6aQ6Q9PUB/EoikpWxRsiYLNY0NaOQAH/AH7Vr6X1PpWkPYzZRUgHEd9KbnobOH6VvLpyx0IiLTIiIgIiICIiAiIgIiICIiAiIgwRcWK96mq30ebEMFcdkcnf0w/oSWDgOhLPa4ryoYVPomNYXWZNlL6aU5bHj5lz1cD+VZ6jXK8EWEXNtReAy99W4xV+OvkYDxZESG+5ynlzOr93apXyeOpnd5uXTLrPHO+iIiqCIiAiIgIiICIiAiIgIiICIiAua1gAtpBO3OGeGVvUPt/uXSqE01j7WH1Q/p38nA/8KXwnq0/ldD/Masr84/Ks+JYXJ0dhq9b2aN0fgqJm+T10y5/RuLuanFaT+ViExaODHklvuaugXWeMX0REVQREQEREBERAREQEREBERAREQFC6aPth9V/aI8yFNLmtYLz6E6JvrSyxRt6ueD8AVL4s9cL8mT4UX6H/APn8HgRc3Rw2klN6JpDO3JtZTMlH92O7T7fmv/UpFbeu3DS2ClxaMXfRzgvtvp5SGvHmG+ZWjFKHta9puHAFp4tIuD5LfLHUe0RFpkREQEREBERAREQEREBERAREQFCVdN6Xi2E0GbRKaiUfciBc2/6Xeam151R0fpVdiGMHa1pFLTHd2W2Mjh1szzKz0vK2Losoubo1MUw2OphlpphdkjHMePuuFj0O+/FUlov26V9Rg9QfpaV5awnZ26cm7HjltHmFe5Vba29GH/RY3RsvPTA9+wfvaTaXAjeW7T0J4BWXEs1pItXDMRZUxMniN2uFxxHEHgQVtLq5iIiAiIgIiICIiAiIgIiICIvnPO2NrpHuDWtBLnHINAuSgh9LsSdFAIIBeeocIYGjMufsJHQHPiQrZ0P0bZh1FT0TP3bB23eKU7ZHe1xPssNyr7VdgTq+qfj9QwiNoMeHMd4dofNbjmB1PAK2guVuukmMoiKKLDgsogpPS3R5+A1LqyFhOH1EgMrGi/o0zj6wb4Du8tzbyUMrXta9hDmuALXA3BBFwQVadZRMmjfDKwPY9pa9jhcOaRYghUvpBovPo+900AfPhziS5o+dJSkm56s5+djtdrms2JhFr0OIR1EbZoXh7Dk4e8EbjyWwujAiIgIiICIiAiIgIi+c87Y2uke4Na0Xc4kAAcyUHslQWHYXJpBVejRXbQQvBq5xcd88G4ijO8c/b4bsLw6o0gkMVP2oaBptPVEEOmsdscQOfP3+E3NgmCQ0UEdLTRhkbBZrR7yTvJO0lc7W5G1S0zYmMijaGtY0NY0Cwa1osABwAX1RFloREQEREBeXMBuCLg5jkvSIKu0l1TvikfXYJI2F52yUjtkEh+7/ACz7vwhczS6WtbJ6LXxOpJxmyQWaTxZIdhH/AK5V7qNxzR6mro+5q4GSs3Bw2jm1w2tPMEKy2JZquQb7Rl/hZXqt1NS093YTiD4hmKef6WLoHAXb1sSoWpbi9J9bwsytGctK8P2DM9jafgtzpn5TCLmhrApWnszCWE+GWJzT7rraZprQn+KZ7bj4hXYzlTaKFfppQj+Kj9hJ+AWo/WDR37MbpJXeGON7j7L2umxcrpUUJS1eJ1f1LCZA05SVBELevZNviVM0WqOsqvnYriBa0509KOy23B0pG3yPVT6h8oXE9LoYn+jwh1ROTZkEI7ZLuBIvZTGBarqmvcypxt4bGCHR4fGdnLvng7TyB9oyVg6N6H0eGs7ujp2x7PnPteR1vFIdp6XtyCmbLFtrcmPnT0zImtjjaGNaAGMaA1rWjIADIL6oiiiIiAiIgIiICIiAiIgwUREEDpf+wk/CvzlpV9pERGrovm1fofQD6uxEVV1xWUR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5606" name="Picture 6" descr="http://www.educa.fmf.uni-lj.si/izodel/sola/2002/dira/jagodnik/html/slike/kr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564904"/>
            <a:ext cx="2808312" cy="2808313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7250" y="857250"/>
            <a:ext cx="7772400" cy="4554538"/>
          </a:xfrm>
        </p:spPr>
        <p:txBody>
          <a:bodyPr/>
          <a:lstStyle/>
          <a:p>
            <a:pPr eaLnBrk="1" hangingPunct="1">
              <a:defRPr/>
            </a:pPr>
            <a:r>
              <a:rPr lang="sl-SI" cap="none" dirty="0" smtClean="0">
                <a:solidFill>
                  <a:schemeClr val="bg1">
                    <a:lumMod val="50000"/>
                  </a:schemeClr>
                </a:solidFill>
                <a:latin typeface="Candara" pitchFamily="34" charset="0"/>
              </a:rPr>
              <a:t>Množica vseh točk, ki so enako oddaljene od točke S, se imenuje </a:t>
            </a:r>
            <a:r>
              <a:rPr lang="sl-SI" cap="none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krožnica. </a:t>
            </a:r>
            <a:r>
              <a:rPr lang="sl-SI" cap="none" dirty="0" smtClean="0">
                <a:solidFill>
                  <a:schemeClr val="bg1">
                    <a:lumMod val="50000"/>
                  </a:schemeClr>
                </a:solidFill>
                <a:latin typeface="Candara" pitchFamily="34" charset="0"/>
              </a:rPr>
              <a:t>Točka S je središče krožnice.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hr-HR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hr-HR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7715250" y="4143375"/>
            <a:ext cx="71438" cy="21431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3286125"/>
            <a:ext cx="2514600" cy="2362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5813" y="785813"/>
            <a:ext cx="7772400" cy="4554537"/>
          </a:xfrm>
        </p:spPr>
        <p:txBody>
          <a:bodyPr/>
          <a:lstStyle/>
          <a:p>
            <a:pPr eaLnBrk="1" hangingPunct="1"/>
            <a:r>
              <a:rPr lang="hr-HR" cap="none" dirty="0" smtClean="0">
                <a:solidFill>
                  <a:srgbClr val="003153"/>
                </a:solidFill>
                <a:latin typeface="Cambria" pitchFamily="18" charset="0"/>
              </a:rPr>
              <a:t/>
            </a:r>
            <a:br>
              <a:rPr lang="hr-HR" cap="none" dirty="0" smtClean="0">
                <a:solidFill>
                  <a:srgbClr val="003153"/>
                </a:solidFill>
                <a:latin typeface="Cambria" pitchFamily="18" charset="0"/>
              </a:rPr>
            </a:br>
            <a:r>
              <a:rPr lang="sl-SI" cap="none" dirty="0" smtClean="0">
                <a:solidFill>
                  <a:srgbClr val="003153"/>
                </a:solidFill>
                <a:latin typeface="Candara" pitchFamily="34" charset="0"/>
              </a:rPr>
              <a:t>Del ravnine, omejen s krožnico, se imenuje </a:t>
            </a:r>
            <a:r>
              <a:rPr lang="sl-SI" cap="none" dirty="0" smtClean="0">
                <a:solidFill>
                  <a:srgbClr val="E22800"/>
                </a:solidFill>
                <a:latin typeface="Candara" pitchFamily="34" charset="0"/>
              </a:rPr>
              <a:t>krog</a:t>
            </a:r>
            <a:r>
              <a:rPr lang="sl-SI" cap="none" dirty="0" smtClean="0">
                <a:solidFill>
                  <a:srgbClr val="003153"/>
                </a:solidFill>
                <a:latin typeface="Candara" pitchFamily="34" charset="0"/>
              </a:rPr>
              <a:t>. </a:t>
            </a:r>
            <a:r>
              <a:rPr lang="hr-HR" cap="none" dirty="0" smtClean="0"/>
              <a:t/>
            </a:r>
            <a:br>
              <a:rPr lang="hr-HR" cap="none" dirty="0" smtClean="0"/>
            </a:br>
            <a:endParaRPr lang="hr-HR" cap="none" dirty="0" smtClean="0"/>
          </a:p>
        </p:txBody>
      </p:sp>
      <p:pic>
        <p:nvPicPr>
          <p:cNvPr id="4" name="Picture 8" descr="http://javor.pef.uni-lj.si/racek/Nejta_Bremec/kr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636912"/>
            <a:ext cx="3168353" cy="2671357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duca.fmf.uni-lj.si/izodel/sola/2002/dira/mihalic/krog.h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636912"/>
            <a:ext cx="2880320" cy="2962615"/>
          </a:xfrm>
          <a:prstGeom prst="rect">
            <a:avLst/>
          </a:prstGeom>
          <a:noFill/>
        </p:spPr>
      </p:pic>
      <p:sp>
        <p:nvSpPr>
          <p:cNvPr id="5" name="Pravokotnik 4"/>
          <p:cNvSpPr/>
          <p:nvPr/>
        </p:nvSpPr>
        <p:spPr>
          <a:xfrm>
            <a:off x="1043608" y="1844824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b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Točko </a:t>
            </a:r>
            <a:r>
              <a:rPr lang="sl-SI" sz="3200" b="1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S</a:t>
            </a:r>
            <a:r>
              <a:rPr lang="sl-SI" sz="3200" b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 imenujemo </a:t>
            </a:r>
            <a:r>
              <a:rPr lang="sl-SI" sz="3200" b="1" dirty="0" smtClean="0">
                <a:solidFill>
                  <a:srgbClr val="FF0000"/>
                </a:solidFill>
                <a:latin typeface="Candara" pitchFamily="34" charset="0"/>
              </a:rPr>
              <a:t>središče</a:t>
            </a:r>
            <a:r>
              <a:rPr lang="sl-SI" sz="3200" b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 kroga.</a:t>
            </a:r>
            <a:endParaRPr lang="sl-SI" sz="3200" b="1" dirty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latin typeface="Candara" pitchFamily="34" charset="0"/>
              </a:rPr>
              <a:t>POLMER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/>
            <a:endParaRPr lang="hr-H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buNone/>
            </a:pPr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   Razdaljo med središčem kroga in poljubno točko na krožnici imenujemo </a:t>
            </a:r>
            <a:r>
              <a:rPr lang="sl-SI" b="1" dirty="0" smtClean="0">
                <a:solidFill>
                  <a:srgbClr val="FF0000"/>
                </a:solidFill>
                <a:latin typeface="Candara" pitchFamily="34" charset="0"/>
              </a:rPr>
              <a:t>POLMER</a:t>
            </a:r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kroga.  Označimo ga z malo črko </a:t>
            </a:r>
            <a:r>
              <a:rPr lang="sl-SI" b="1" dirty="0" smtClean="0">
                <a:solidFill>
                  <a:srgbClr val="FF0000"/>
                </a:solidFill>
                <a:latin typeface="Candara" pitchFamily="34" charset="0"/>
              </a:rPr>
              <a:t>r</a:t>
            </a:r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.</a:t>
            </a:r>
            <a:endParaRPr lang="sl-SI" b="1" dirty="0" smtClean="0">
              <a:solidFill>
                <a:srgbClr val="004A7D"/>
              </a:solidFill>
              <a:latin typeface="Candara" pitchFamily="34" charset="0"/>
            </a:endParaRPr>
          </a:p>
        </p:txBody>
      </p:sp>
      <p:pic>
        <p:nvPicPr>
          <p:cNvPr id="6146" name="Picture 2" descr="Pol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789040"/>
            <a:ext cx="2736304" cy="2574286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latin typeface="Candara" pitchFamily="34" charset="0"/>
              </a:rPr>
              <a:t>PREMER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972050"/>
          </a:xfrm>
        </p:spPr>
        <p:txBody>
          <a:bodyPr/>
          <a:lstStyle/>
          <a:p>
            <a:pPr eaLnBrk="1" hangingPunct="1"/>
            <a:endParaRPr lang="hr-HR" dirty="0" smtClean="0">
              <a:solidFill>
                <a:srgbClr val="004A7D"/>
              </a:solidFill>
            </a:endParaRPr>
          </a:p>
          <a:p>
            <a:pPr eaLnBrk="1" hangingPunct="1"/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Daljico, ki ima krajišči na krožnici in poteka skozi središče krožnice, imenujemo </a:t>
            </a:r>
            <a:r>
              <a:rPr lang="sl-SI" b="1" dirty="0" smtClean="0">
                <a:solidFill>
                  <a:srgbClr val="FF0000"/>
                </a:solidFill>
                <a:latin typeface="Candara" pitchFamily="34" charset="0"/>
              </a:rPr>
              <a:t>PREMER</a:t>
            </a:r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kroga.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Označimo ga z malo črko </a:t>
            </a:r>
            <a:r>
              <a:rPr lang="pl-PL" b="1" dirty="0" smtClean="0">
                <a:solidFill>
                  <a:srgbClr val="FF0000"/>
                </a:solidFill>
                <a:latin typeface="Candara" pitchFamily="34" charset="0"/>
              </a:rPr>
              <a:t>d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. Premer kroga je dvakrat daljši od polmera kroga.</a:t>
            </a:r>
            <a:endParaRPr lang="sl-SI" b="1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pPr eaLnBrk="1" hangingPunct="1"/>
            <a:endParaRPr lang="hr-HR" dirty="0" smtClean="0">
              <a:solidFill>
                <a:srgbClr val="004A7D"/>
              </a:solidFill>
            </a:endParaRPr>
          </a:p>
        </p:txBody>
      </p:sp>
      <p:pic>
        <p:nvPicPr>
          <p:cNvPr id="5124" name="Picture 4" descr="Pre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861048"/>
            <a:ext cx="2292171" cy="2229799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214438"/>
            <a:ext cx="7772400" cy="4554537"/>
          </a:xfrm>
        </p:spPr>
        <p:txBody>
          <a:bodyPr/>
          <a:lstStyle/>
          <a:p>
            <a:pPr eaLnBrk="1" hangingPunct="1">
              <a:defRPr/>
            </a:pPr>
            <a:r>
              <a:rPr lang="sl-SI" sz="3600" cap="none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Krožnica in premica imata lahko </a:t>
            </a:r>
            <a:br>
              <a:rPr lang="sl-SI" sz="3600" cap="none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</a:br>
            <a:r>
              <a:rPr lang="sl-SI" sz="3600" cap="none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eno, dve ali nobene</a:t>
            </a:r>
            <a:r>
              <a:rPr lang="sl-SI" sz="3600" cap="none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 skupne točke</a:t>
            </a:r>
            <a:r>
              <a:rPr lang="sl-SI" sz="3600" cap="none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.</a:t>
            </a:r>
            <a:r>
              <a:rPr lang="hr-HR" sz="3600" cap="none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hr-HR" sz="3600" cap="none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r>
              <a:rPr lang="hr-HR" sz="3600" cap="none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hr-HR" sz="3600" cap="none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3624263"/>
            <a:ext cx="2224087" cy="2070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571875"/>
            <a:ext cx="2511425" cy="2090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8" y="3571875"/>
            <a:ext cx="2224087" cy="2166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ind_0410_slide">
  <a:themeElements>
    <a:clrScheme name="Office tema 3">
      <a:dk1>
        <a:srgbClr val="000000"/>
      </a:dk1>
      <a:lt1>
        <a:srgbClr val="FFFFFF"/>
      </a:lt1>
      <a:dk2>
        <a:srgbClr val="0063A7"/>
      </a:dk2>
      <a:lt2>
        <a:srgbClr val="FFFFFF"/>
      </a:lt2>
      <a:accent1>
        <a:srgbClr val="FFA68E"/>
      </a:accent1>
      <a:accent2>
        <a:srgbClr val="FFC95A"/>
      </a:accent2>
      <a:accent3>
        <a:srgbClr val="AAB7D0"/>
      </a:accent3>
      <a:accent4>
        <a:srgbClr val="DADADA"/>
      </a:accent4>
      <a:accent5>
        <a:srgbClr val="FFD0C6"/>
      </a:accent5>
      <a:accent6>
        <a:srgbClr val="E7B651"/>
      </a:accent6>
      <a:hlink>
        <a:srgbClr val="74C6FF"/>
      </a:hlink>
      <a:folHlink>
        <a:srgbClr val="FFEAC1"/>
      </a:folHlink>
    </a:clrScheme>
    <a:fontScheme name="Office tem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FFFFFF"/>
        </a:lt1>
        <a:dk2>
          <a:srgbClr val="0063A7"/>
        </a:dk2>
        <a:lt2>
          <a:srgbClr val="FFFFFF"/>
        </a:lt2>
        <a:accent1>
          <a:srgbClr val="4A6984"/>
        </a:accent1>
        <a:accent2>
          <a:srgbClr val="63A2CE"/>
        </a:accent2>
        <a:accent3>
          <a:srgbClr val="AAB7D0"/>
        </a:accent3>
        <a:accent4>
          <a:srgbClr val="DADADA"/>
        </a:accent4>
        <a:accent5>
          <a:srgbClr val="B1B9C2"/>
        </a:accent5>
        <a:accent6>
          <a:srgbClr val="5992BA"/>
        </a:accent6>
        <a:hlink>
          <a:srgbClr val="B5D3E7"/>
        </a:hlink>
        <a:folHlink>
          <a:srgbClr val="7B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63A7"/>
        </a:dk2>
        <a:lt2>
          <a:srgbClr val="FFFFFF"/>
        </a:lt2>
        <a:accent1>
          <a:srgbClr val="0C99FF"/>
        </a:accent1>
        <a:accent2>
          <a:srgbClr val="5FF2CA"/>
        </a:accent2>
        <a:accent3>
          <a:srgbClr val="AAB7D0"/>
        </a:accent3>
        <a:accent4>
          <a:srgbClr val="DADADA"/>
        </a:accent4>
        <a:accent5>
          <a:srgbClr val="AACAFF"/>
        </a:accent5>
        <a:accent6>
          <a:srgbClr val="55DBB7"/>
        </a:accent6>
        <a:hlink>
          <a:srgbClr val="A8B9FF"/>
        </a:hlink>
        <a:folHlink>
          <a:srgbClr val="8ED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63A7"/>
        </a:dk2>
        <a:lt2>
          <a:srgbClr val="FFFFFF"/>
        </a:lt2>
        <a:accent1>
          <a:srgbClr val="FFA68E"/>
        </a:accent1>
        <a:accent2>
          <a:srgbClr val="FFC95A"/>
        </a:accent2>
        <a:accent3>
          <a:srgbClr val="AAB7D0"/>
        </a:accent3>
        <a:accent4>
          <a:srgbClr val="DADADA"/>
        </a:accent4>
        <a:accent5>
          <a:srgbClr val="FFD0C6"/>
        </a:accent5>
        <a:accent6>
          <a:srgbClr val="E7B651"/>
        </a:accent6>
        <a:hlink>
          <a:srgbClr val="74C6FF"/>
        </a:hlink>
        <a:folHlink>
          <a:srgbClr val="FFEAC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FFFFFF"/>
        </a:lt1>
        <a:dk2>
          <a:srgbClr val="0063A7"/>
        </a:dk2>
        <a:lt2>
          <a:srgbClr val="FFFFFF"/>
        </a:lt2>
        <a:accent1>
          <a:srgbClr val="74C6FF"/>
        </a:accent1>
        <a:accent2>
          <a:srgbClr val="FFB974"/>
        </a:accent2>
        <a:accent3>
          <a:srgbClr val="AAB7D0"/>
        </a:accent3>
        <a:accent4>
          <a:srgbClr val="DADADA"/>
        </a:accent4>
        <a:accent5>
          <a:srgbClr val="BCDFFF"/>
        </a:accent5>
        <a:accent6>
          <a:srgbClr val="E7A768"/>
        </a:accent6>
        <a:hlink>
          <a:srgbClr val="E174FF"/>
        </a:hlink>
        <a:folHlink>
          <a:srgbClr val="F8FF8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A6984"/>
        </a:accent1>
        <a:accent2>
          <a:srgbClr val="63A2CE"/>
        </a:accent2>
        <a:accent3>
          <a:srgbClr val="FFFFFF"/>
        </a:accent3>
        <a:accent4>
          <a:srgbClr val="000000"/>
        </a:accent4>
        <a:accent5>
          <a:srgbClr val="B1B9C2"/>
        </a:accent5>
        <a:accent6>
          <a:srgbClr val="5992BA"/>
        </a:accent6>
        <a:hlink>
          <a:srgbClr val="B5D3E7"/>
        </a:hlink>
        <a:folHlink>
          <a:srgbClr val="7B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C99FF"/>
        </a:accent1>
        <a:accent2>
          <a:srgbClr val="5FF2CA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55DBB7"/>
        </a:accent6>
        <a:hlink>
          <a:srgbClr val="A8B9FF"/>
        </a:hlink>
        <a:folHlink>
          <a:srgbClr val="8ED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68E"/>
        </a:accent1>
        <a:accent2>
          <a:srgbClr val="FFC95A"/>
        </a:accent2>
        <a:accent3>
          <a:srgbClr val="FFFFFF"/>
        </a:accent3>
        <a:accent4>
          <a:srgbClr val="000000"/>
        </a:accent4>
        <a:accent5>
          <a:srgbClr val="FFD0C6"/>
        </a:accent5>
        <a:accent6>
          <a:srgbClr val="E7B651"/>
        </a:accent6>
        <a:hlink>
          <a:srgbClr val="74C6FF"/>
        </a:hlink>
        <a:folHlink>
          <a:srgbClr val="FFEA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4C6FF"/>
        </a:accent1>
        <a:accent2>
          <a:srgbClr val="FFB974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A768"/>
        </a:accent6>
        <a:hlink>
          <a:srgbClr val="E174FF"/>
        </a:hlink>
        <a:folHlink>
          <a:srgbClr val="F8FF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ind_0410_slide</Template>
  <TotalTime>374</TotalTime>
  <Words>99</Words>
  <Application>Microsoft Office PowerPoint</Application>
  <PresentationFormat>Diaprojekcija na zaslonu (4:3)</PresentationFormat>
  <Paragraphs>15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Cambria</vt:lpstr>
      <vt:lpstr>Candara</vt:lpstr>
      <vt:lpstr>ind_0410_slide</vt:lpstr>
      <vt:lpstr>Krožnica in krog 4. razred</vt:lpstr>
      <vt:lpstr>Na krog nas spominjajo:  </vt:lpstr>
      <vt:lpstr>Krog je geometrijski lik, omejen s krivo črto.</vt:lpstr>
      <vt:lpstr>Množica vseh točk, ki so enako oddaljene od točke S, se imenuje krožnica. Točka S je središče krožnice.  </vt:lpstr>
      <vt:lpstr> Del ravnine, omejen s krožnico, se imenuje krog.  </vt:lpstr>
      <vt:lpstr>PowerPointova predstavitev</vt:lpstr>
      <vt:lpstr>POLMER</vt:lpstr>
      <vt:lpstr>PREMER</vt:lpstr>
      <vt:lpstr>Krožnica in premica imata lahko  eno, dve ali nobene skupne točke.    </vt:lpstr>
      <vt:lpstr>     Krožnice se lahko dotikajo, sekajo      ali  nimajo skupnih točk.</vt:lpstr>
      <vt:lpstr>          Igrajmo se s šestilom…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Kružnica i krug, 3. razred</dc:title>
  <dc:creator>Sandra Vuk</dc:creator>
  <cp:lastModifiedBy>OŠ Pivka</cp:lastModifiedBy>
  <cp:revision>19</cp:revision>
  <dcterms:created xsi:type="dcterms:W3CDTF">2009-05-04T08:50:11Z</dcterms:created>
  <dcterms:modified xsi:type="dcterms:W3CDTF">2020-05-14T12:11:45Z</dcterms:modified>
</cp:coreProperties>
</file>