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1" r:id="rId6"/>
    <p:sldId id="260" r:id="rId7"/>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89" d="100"/>
          <a:sy n="89" d="100"/>
        </p:scale>
        <p:origin x="-348"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D572B3-23EF-4D24-97FE-DA392F18D24D}" type="datetimeFigureOut">
              <a:rPr lang="sl-SI" smtClean="0"/>
              <a:pPr/>
              <a:t>25.5.2020</a:t>
            </a:fld>
            <a:endParaRPr lang="sl-SI"/>
          </a:p>
        </p:txBody>
      </p:sp>
      <p:sp>
        <p:nvSpPr>
          <p:cNvPr id="4" name="Ograda stranske slik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E605BD-7359-4C51-A9CD-CA9DBB7E6708}" type="slidenum">
              <a:rPr lang="sl-SI" smtClean="0"/>
              <a:pPr/>
              <a:t>‹#›</a:t>
            </a:fld>
            <a:endParaRPr lang="sl-SI"/>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AFE605BD-7359-4C51-A9CD-CA9DBB7E6708}" type="slidenum">
              <a:rPr lang="sl-SI" smtClean="0"/>
              <a:pPr/>
              <a:t>1</a:t>
            </a:fld>
            <a:endParaRPr 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AFE605BD-7359-4C51-A9CD-CA9DBB7E6708}" type="slidenum">
              <a:rPr lang="sl-SI" smtClean="0"/>
              <a:pPr/>
              <a:t>2</a:t>
            </a:fld>
            <a:endParaRPr 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AFE605BD-7359-4C51-A9CD-CA9DBB7E6708}" type="slidenum">
              <a:rPr lang="sl-SI" smtClean="0"/>
              <a:pPr/>
              <a:t>3</a:t>
            </a:fld>
            <a:endParaRPr 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AFE605BD-7359-4C51-A9CD-CA9DBB7E6708}" type="slidenum">
              <a:rPr lang="sl-SI" smtClean="0"/>
              <a:pPr/>
              <a:t>4</a:t>
            </a:fld>
            <a:endParaRPr 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AFE605BD-7359-4C51-A9CD-CA9DBB7E6708}" type="slidenum">
              <a:rPr lang="sl-SI" smtClean="0"/>
              <a:pPr/>
              <a:t>5</a:t>
            </a:fld>
            <a:endParaRPr lang="sl-S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AFE605BD-7359-4C51-A9CD-CA9DBB7E6708}" type="slidenum">
              <a:rPr lang="sl-SI" smtClean="0"/>
              <a:pPr/>
              <a:t>6</a:t>
            </a:fld>
            <a:endParaRPr 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0D6A7EF6-A834-43D7-B439-F28F483FDBDD}" type="datetimeFigureOut">
              <a:rPr lang="sl-SI" smtClean="0"/>
              <a:pPr/>
              <a:t>25.5.2020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351EF0B2-6075-421C-80DD-5F5D63CAFD48}" type="slidenum">
              <a:rPr lang="sl-SI" smtClean="0"/>
              <a:pPr/>
              <a:t>‹#›</a:t>
            </a:fld>
            <a:endParaRPr lang="sl-SI"/>
          </a:p>
        </p:txBody>
      </p:sp>
    </p:spTree>
    <p:extLst>
      <p:ext uri="{BB962C8B-B14F-4D97-AF65-F5344CB8AC3E}">
        <p14:creationId xmlns="" xmlns:p14="http://schemas.microsoft.com/office/powerpoint/2010/main" val="3726005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0D6A7EF6-A834-43D7-B439-F28F483FDBDD}" type="datetimeFigureOut">
              <a:rPr lang="sl-SI" smtClean="0"/>
              <a:pPr/>
              <a:t>25.5.2020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351EF0B2-6075-421C-80DD-5F5D63CAFD48}" type="slidenum">
              <a:rPr lang="sl-SI" smtClean="0"/>
              <a:pPr/>
              <a:t>‹#›</a:t>
            </a:fld>
            <a:endParaRPr lang="sl-SI"/>
          </a:p>
        </p:txBody>
      </p:sp>
    </p:spTree>
    <p:extLst>
      <p:ext uri="{BB962C8B-B14F-4D97-AF65-F5344CB8AC3E}">
        <p14:creationId xmlns="" xmlns:p14="http://schemas.microsoft.com/office/powerpoint/2010/main" val="1554458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0D6A7EF6-A834-43D7-B439-F28F483FDBDD}" type="datetimeFigureOut">
              <a:rPr lang="sl-SI" smtClean="0"/>
              <a:pPr/>
              <a:t>25.5.2020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351EF0B2-6075-421C-80DD-5F5D63CAFD48}" type="slidenum">
              <a:rPr lang="sl-SI" smtClean="0"/>
              <a:pPr/>
              <a:t>‹#›</a:t>
            </a:fld>
            <a:endParaRPr lang="sl-SI"/>
          </a:p>
        </p:txBody>
      </p:sp>
    </p:spTree>
    <p:extLst>
      <p:ext uri="{BB962C8B-B14F-4D97-AF65-F5344CB8AC3E}">
        <p14:creationId xmlns="" xmlns:p14="http://schemas.microsoft.com/office/powerpoint/2010/main" val="402841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0D6A7EF6-A834-43D7-B439-F28F483FDBDD}" type="datetimeFigureOut">
              <a:rPr lang="sl-SI" smtClean="0"/>
              <a:pPr/>
              <a:t>25.5.2020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351EF0B2-6075-421C-80DD-5F5D63CAFD48}" type="slidenum">
              <a:rPr lang="sl-SI" smtClean="0"/>
              <a:pPr/>
              <a:t>‹#›</a:t>
            </a:fld>
            <a:endParaRPr lang="sl-SI"/>
          </a:p>
        </p:txBody>
      </p:sp>
    </p:spTree>
    <p:extLst>
      <p:ext uri="{BB962C8B-B14F-4D97-AF65-F5344CB8AC3E}">
        <p14:creationId xmlns="" xmlns:p14="http://schemas.microsoft.com/office/powerpoint/2010/main" val="1332716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0D6A7EF6-A834-43D7-B439-F28F483FDBDD}" type="datetimeFigureOut">
              <a:rPr lang="sl-SI" smtClean="0"/>
              <a:pPr/>
              <a:t>25.5.2020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351EF0B2-6075-421C-80DD-5F5D63CAFD48}" type="slidenum">
              <a:rPr lang="sl-SI" smtClean="0"/>
              <a:pPr/>
              <a:t>‹#›</a:t>
            </a:fld>
            <a:endParaRPr lang="sl-SI"/>
          </a:p>
        </p:txBody>
      </p:sp>
    </p:spTree>
    <p:extLst>
      <p:ext uri="{BB962C8B-B14F-4D97-AF65-F5344CB8AC3E}">
        <p14:creationId xmlns="" xmlns:p14="http://schemas.microsoft.com/office/powerpoint/2010/main" val="392295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0D6A7EF6-A834-43D7-B439-F28F483FDBDD}" type="datetimeFigureOut">
              <a:rPr lang="sl-SI" smtClean="0"/>
              <a:pPr/>
              <a:t>25.5.2020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351EF0B2-6075-421C-80DD-5F5D63CAFD48}" type="slidenum">
              <a:rPr lang="sl-SI" smtClean="0"/>
              <a:pPr/>
              <a:t>‹#›</a:t>
            </a:fld>
            <a:endParaRPr lang="sl-SI"/>
          </a:p>
        </p:txBody>
      </p:sp>
    </p:spTree>
    <p:extLst>
      <p:ext uri="{BB962C8B-B14F-4D97-AF65-F5344CB8AC3E}">
        <p14:creationId xmlns="" xmlns:p14="http://schemas.microsoft.com/office/powerpoint/2010/main" val="2084201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0D6A7EF6-A834-43D7-B439-F28F483FDBDD}" type="datetimeFigureOut">
              <a:rPr lang="sl-SI" smtClean="0"/>
              <a:pPr/>
              <a:t>25.5.2020</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351EF0B2-6075-421C-80DD-5F5D63CAFD48}" type="slidenum">
              <a:rPr lang="sl-SI" smtClean="0"/>
              <a:pPr/>
              <a:t>‹#›</a:t>
            </a:fld>
            <a:endParaRPr lang="sl-SI"/>
          </a:p>
        </p:txBody>
      </p:sp>
    </p:spTree>
    <p:extLst>
      <p:ext uri="{BB962C8B-B14F-4D97-AF65-F5344CB8AC3E}">
        <p14:creationId xmlns="" xmlns:p14="http://schemas.microsoft.com/office/powerpoint/2010/main" val="3764672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0D6A7EF6-A834-43D7-B439-F28F483FDBDD}" type="datetimeFigureOut">
              <a:rPr lang="sl-SI" smtClean="0"/>
              <a:pPr/>
              <a:t>25.5.2020</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351EF0B2-6075-421C-80DD-5F5D63CAFD48}" type="slidenum">
              <a:rPr lang="sl-SI" smtClean="0"/>
              <a:pPr/>
              <a:t>‹#›</a:t>
            </a:fld>
            <a:endParaRPr lang="sl-SI"/>
          </a:p>
        </p:txBody>
      </p:sp>
    </p:spTree>
    <p:extLst>
      <p:ext uri="{BB962C8B-B14F-4D97-AF65-F5344CB8AC3E}">
        <p14:creationId xmlns="" xmlns:p14="http://schemas.microsoft.com/office/powerpoint/2010/main" val="3573122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0D6A7EF6-A834-43D7-B439-F28F483FDBDD}" type="datetimeFigureOut">
              <a:rPr lang="sl-SI" smtClean="0"/>
              <a:pPr/>
              <a:t>25.5.2020</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351EF0B2-6075-421C-80DD-5F5D63CAFD48}" type="slidenum">
              <a:rPr lang="sl-SI" smtClean="0"/>
              <a:pPr/>
              <a:t>‹#›</a:t>
            </a:fld>
            <a:endParaRPr lang="sl-SI"/>
          </a:p>
        </p:txBody>
      </p:sp>
    </p:spTree>
    <p:extLst>
      <p:ext uri="{BB962C8B-B14F-4D97-AF65-F5344CB8AC3E}">
        <p14:creationId xmlns="" xmlns:p14="http://schemas.microsoft.com/office/powerpoint/2010/main" val="2726506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0D6A7EF6-A834-43D7-B439-F28F483FDBDD}" type="datetimeFigureOut">
              <a:rPr lang="sl-SI" smtClean="0"/>
              <a:pPr/>
              <a:t>25.5.2020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351EF0B2-6075-421C-80DD-5F5D63CAFD48}" type="slidenum">
              <a:rPr lang="sl-SI" smtClean="0"/>
              <a:pPr/>
              <a:t>‹#›</a:t>
            </a:fld>
            <a:endParaRPr lang="sl-SI"/>
          </a:p>
        </p:txBody>
      </p:sp>
    </p:spTree>
    <p:extLst>
      <p:ext uri="{BB962C8B-B14F-4D97-AF65-F5344CB8AC3E}">
        <p14:creationId xmlns="" xmlns:p14="http://schemas.microsoft.com/office/powerpoint/2010/main" val="1645714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0D6A7EF6-A834-43D7-B439-F28F483FDBDD}" type="datetimeFigureOut">
              <a:rPr lang="sl-SI" smtClean="0"/>
              <a:pPr/>
              <a:t>25.5.2020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351EF0B2-6075-421C-80DD-5F5D63CAFD48}" type="slidenum">
              <a:rPr lang="sl-SI" smtClean="0"/>
              <a:pPr/>
              <a:t>‹#›</a:t>
            </a:fld>
            <a:endParaRPr lang="sl-SI"/>
          </a:p>
        </p:txBody>
      </p:sp>
    </p:spTree>
    <p:extLst>
      <p:ext uri="{BB962C8B-B14F-4D97-AF65-F5344CB8AC3E}">
        <p14:creationId xmlns="" xmlns:p14="http://schemas.microsoft.com/office/powerpoint/2010/main" val="2491678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A7EF6-A834-43D7-B439-F28F483FDBDD}" type="datetimeFigureOut">
              <a:rPr lang="sl-SI" smtClean="0"/>
              <a:pPr/>
              <a:t>25.5.2020</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1EF0B2-6075-421C-80DD-5F5D63CAFD48}" type="slidenum">
              <a:rPr lang="sl-SI" smtClean="0"/>
              <a:pPr/>
              <a:t>‹#›</a:t>
            </a:fld>
            <a:endParaRPr lang="sl-SI"/>
          </a:p>
        </p:txBody>
      </p:sp>
    </p:spTree>
    <p:extLst>
      <p:ext uri="{BB962C8B-B14F-4D97-AF65-F5344CB8AC3E}">
        <p14:creationId xmlns="" xmlns:p14="http://schemas.microsoft.com/office/powerpoint/2010/main" val="1379207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slov 1"/>
          <p:cNvSpPr>
            <a:spLocks noGrp="1"/>
          </p:cNvSpPr>
          <p:nvPr>
            <p:ph type="ctrTitle"/>
          </p:nvPr>
        </p:nvSpPr>
        <p:spPr>
          <a:xfrm>
            <a:off x="1058780" y="505326"/>
            <a:ext cx="9264316" cy="2266533"/>
          </a:xfrm>
        </p:spPr>
        <p:txBody>
          <a:bodyPr/>
          <a:lstStyle/>
          <a:p>
            <a:r>
              <a:rPr lang="sl-SI" dirty="0" smtClean="0">
                <a:latin typeface="+mn-lt"/>
              </a:rPr>
              <a:t>Ivan Minatti: </a:t>
            </a:r>
            <a:br>
              <a:rPr lang="sl-SI" dirty="0" smtClean="0">
                <a:latin typeface="+mn-lt"/>
              </a:rPr>
            </a:br>
            <a:r>
              <a:rPr lang="sl-SI" dirty="0" smtClean="0">
                <a:latin typeface="+mn-lt"/>
              </a:rPr>
              <a:t>V mladih brezah tiha pomlad</a:t>
            </a:r>
            <a:endParaRPr lang="sl-SI" dirty="0">
              <a:latin typeface="+mn-lt"/>
            </a:endParaRPr>
          </a:p>
        </p:txBody>
      </p:sp>
      <p:sp>
        <p:nvSpPr>
          <p:cNvPr id="3" name="Podnaslov 2"/>
          <p:cNvSpPr>
            <a:spLocks noGrp="1"/>
          </p:cNvSpPr>
          <p:nvPr>
            <p:ph type="subTitle" idx="1"/>
          </p:nvPr>
        </p:nvSpPr>
        <p:spPr/>
        <p:txBody>
          <a:bodyPr/>
          <a:lstStyle/>
          <a:p>
            <a:endParaRPr lang="sl-SI" dirty="0"/>
          </a:p>
        </p:txBody>
      </p:sp>
      <p:pic>
        <p:nvPicPr>
          <p:cNvPr id="4" name="Slika 3" descr="KZ Metlika"/>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58779" y="3272589"/>
            <a:ext cx="9618746" cy="2815390"/>
          </a:xfrm>
          <a:prstGeom prst="rect">
            <a:avLst/>
          </a:prstGeom>
        </p:spPr>
      </p:pic>
    </p:spTree>
    <p:extLst>
      <p:ext uri="{BB962C8B-B14F-4D97-AF65-F5344CB8AC3E}">
        <p14:creationId xmlns="" xmlns:p14="http://schemas.microsoft.com/office/powerpoint/2010/main" val="3982437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1. </a:t>
            </a:r>
            <a:r>
              <a:rPr lang="sl-SI" dirty="0" smtClean="0">
                <a:latin typeface="+mn-lt"/>
              </a:rPr>
              <a:t>Razloži spodnje besede.</a:t>
            </a:r>
            <a:br>
              <a:rPr lang="sl-SI" dirty="0" smtClean="0">
                <a:latin typeface="+mn-lt"/>
              </a:rPr>
            </a:br>
            <a:endParaRPr lang="sl-SI" dirty="0">
              <a:latin typeface="+mn-lt"/>
            </a:endParaRPr>
          </a:p>
        </p:txBody>
      </p:sp>
      <p:sp>
        <p:nvSpPr>
          <p:cNvPr id="3" name="Označba mesta vsebine 2"/>
          <p:cNvSpPr>
            <a:spLocks noGrp="1"/>
          </p:cNvSpPr>
          <p:nvPr>
            <p:ph idx="1"/>
          </p:nvPr>
        </p:nvSpPr>
        <p:spPr>
          <a:xfrm>
            <a:off x="838200" y="1882775"/>
            <a:ext cx="10515600" cy="4351338"/>
          </a:xfrm>
        </p:spPr>
        <p:txBody>
          <a:bodyPr>
            <a:normAutofit/>
          </a:bodyPr>
          <a:lstStyle/>
          <a:p>
            <a:pPr marL="0" indent="0">
              <a:buNone/>
            </a:pPr>
            <a:r>
              <a:rPr lang="sl-SI" dirty="0"/>
              <a:t>g</a:t>
            </a:r>
            <a:r>
              <a:rPr lang="sl-SI" dirty="0" smtClean="0"/>
              <a:t>nezdijo –</a:t>
            </a:r>
          </a:p>
          <a:p>
            <a:pPr marL="0" indent="0">
              <a:buNone/>
            </a:pPr>
            <a:r>
              <a:rPr lang="sl-SI" dirty="0"/>
              <a:t>z</a:t>
            </a:r>
            <a:r>
              <a:rPr lang="sl-SI" dirty="0" smtClean="0"/>
              <a:t>astrtih –</a:t>
            </a:r>
          </a:p>
          <a:p>
            <a:pPr marL="0" indent="0">
              <a:buNone/>
            </a:pPr>
            <a:r>
              <a:rPr lang="sl-SI" dirty="0" smtClean="0"/>
              <a:t>zagrenjeni –</a:t>
            </a:r>
          </a:p>
          <a:p>
            <a:pPr marL="0" indent="0">
              <a:buNone/>
            </a:pPr>
            <a:r>
              <a:rPr lang="sl-SI" dirty="0" smtClean="0"/>
              <a:t>poeti – </a:t>
            </a:r>
          </a:p>
          <a:p>
            <a:pPr marL="0" indent="0">
              <a:buNone/>
            </a:pPr>
            <a:endParaRPr lang="sl-SI" dirty="0" smtClean="0"/>
          </a:p>
          <a:p>
            <a:pPr marL="0" indent="0">
              <a:buNone/>
            </a:pPr>
            <a:endParaRPr lang="sl-SI" dirty="0" smtClean="0"/>
          </a:p>
          <a:p>
            <a:endParaRPr lang="sl-SI" dirty="0"/>
          </a:p>
        </p:txBody>
      </p:sp>
      <p:pic>
        <p:nvPicPr>
          <p:cNvPr id="4" name="Slika 3" descr="File:Fran Krašovec - &lt;strong&gt;pomlad&lt;/strong&gt; 31.jpg - Wikimedia Commons"/>
          <p:cNvPicPr>
            <a:picLocks noChangeAspect="1"/>
          </p:cNvPicPr>
          <p:nvPr/>
        </p:nvPicPr>
        <p:blipFill>
          <a:blip r:embed="rId3" cstate="print">
            <a:extLst>
              <a:ext uri="{28A0092B-C50C-407E-A947-70E740481C1C}">
                <a14:useLocalDpi xmlns="" xmlns:a14="http://schemas.microsoft.com/office/drawing/2010/main" val="0"/>
              </a:ext>
            </a:extLst>
          </a:blip>
          <a:srcRect b="6177"/>
          <a:stretch>
            <a:fillRect/>
          </a:stretch>
        </p:blipFill>
        <p:spPr>
          <a:xfrm>
            <a:off x="6859793" y="1237316"/>
            <a:ext cx="4646094" cy="2915136"/>
          </a:xfrm>
          <a:prstGeom prst="rect">
            <a:avLst/>
          </a:prstGeom>
          <a:ln>
            <a:noFill/>
          </a:ln>
          <a:effectLst>
            <a:outerShdw blurRad="190500" algn="tl" rotWithShape="0">
              <a:srgbClr val="000000">
                <a:alpha val="70000"/>
              </a:srgbClr>
            </a:outerShdw>
          </a:effectLst>
        </p:spPr>
      </p:pic>
    </p:spTree>
    <p:extLst>
      <p:ext uri="{BB962C8B-B14F-4D97-AF65-F5344CB8AC3E}">
        <p14:creationId xmlns="" xmlns:p14="http://schemas.microsoft.com/office/powerpoint/2010/main" val="2234051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smtClean="0"/>
              <a:t>2. </a:t>
            </a:r>
            <a:r>
              <a:rPr lang="sl-SI" sz="4800" dirty="0" smtClean="0">
                <a:latin typeface="+mn-lt"/>
              </a:rPr>
              <a:t>Odgovori na vprašanja.</a:t>
            </a:r>
            <a:br>
              <a:rPr lang="sl-SI" sz="4800" dirty="0" smtClean="0">
                <a:latin typeface="+mn-lt"/>
              </a:rPr>
            </a:br>
            <a:endParaRPr lang="sl-SI" sz="4800" dirty="0">
              <a:latin typeface="+mn-lt"/>
            </a:endParaRPr>
          </a:p>
        </p:txBody>
      </p:sp>
      <p:sp>
        <p:nvSpPr>
          <p:cNvPr id="3" name="Označba mesta vsebine 2"/>
          <p:cNvSpPr>
            <a:spLocks noGrp="1"/>
          </p:cNvSpPr>
          <p:nvPr>
            <p:ph idx="1"/>
          </p:nvPr>
        </p:nvSpPr>
        <p:spPr/>
        <p:txBody>
          <a:bodyPr>
            <a:normAutofit/>
          </a:bodyPr>
          <a:lstStyle/>
          <a:p>
            <a:pPr marL="514350" indent="-514350" algn="just">
              <a:buFont typeface="+mj-lt"/>
              <a:buAutoNum type="alphaLcParenR"/>
            </a:pPr>
            <a:r>
              <a:rPr lang="sl-SI" dirty="0" smtClean="0"/>
              <a:t>Za koga gnezdijo sanje?</a:t>
            </a:r>
          </a:p>
          <a:p>
            <a:pPr marL="514350" indent="-514350" algn="just">
              <a:buFont typeface="+mj-lt"/>
              <a:buAutoNum type="alphaLcParenR"/>
            </a:pPr>
            <a:r>
              <a:rPr lang="sl-SI" dirty="0" smtClean="0"/>
              <a:t>Kaj doživlja človek, ki verjame v sanje?</a:t>
            </a:r>
          </a:p>
          <a:p>
            <a:pPr marL="514350" indent="-514350" algn="just">
              <a:buFont typeface="+mj-lt"/>
              <a:buAutoNum type="alphaLcParenR"/>
            </a:pPr>
            <a:r>
              <a:rPr lang="sl-SI" dirty="0" smtClean="0"/>
              <a:t>Kaj pomeni pesnikova misel, da se nam razboli srce, ko  zaslišimo dež?</a:t>
            </a:r>
          </a:p>
          <a:p>
            <a:pPr marL="514350" indent="-514350" algn="just">
              <a:buFont typeface="+mj-lt"/>
              <a:buAutoNum type="alphaLcParenR"/>
            </a:pPr>
            <a:r>
              <a:rPr lang="sl-SI" dirty="0" smtClean="0"/>
              <a:t>V mladih brezah je tudi skrivnost, pravljičnost. S katero omembo se pesnik naveže na pravljice?</a:t>
            </a:r>
          </a:p>
          <a:p>
            <a:pPr marL="514350" indent="-514350" algn="just">
              <a:buFont typeface="+mj-lt"/>
              <a:buAutoNum type="alphaLcParenR"/>
            </a:pPr>
            <a:r>
              <a:rPr lang="sl-SI" dirty="0" smtClean="0"/>
              <a:t>Zadnja kitica nosi pomembno sporočilo, da v brezah ni le sanj in skrivnosti, pač pa je tudi življenje. Za koga je tisoč življenj?</a:t>
            </a:r>
            <a:endParaRPr lang="sl-SI" dirty="0"/>
          </a:p>
        </p:txBody>
      </p:sp>
    </p:spTree>
    <p:extLst>
      <p:ext uri="{BB962C8B-B14F-4D97-AF65-F5344CB8AC3E}">
        <p14:creationId xmlns="" xmlns:p14="http://schemas.microsoft.com/office/powerpoint/2010/main" val="3154738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a:xfrm>
            <a:off x="257908" y="1008185"/>
            <a:ext cx="11617569" cy="2532184"/>
          </a:xfrm>
        </p:spPr>
        <p:txBody>
          <a:bodyPr>
            <a:normAutofit/>
          </a:bodyPr>
          <a:lstStyle/>
          <a:p>
            <a:pPr marL="514350" indent="-514350"/>
            <a:r>
              <a:rPr lang="sl-SI" sz="2800" dirty="0" smtClean="0">
                <a:latin typeface="+mn-lt"/>
              </a:rPr>
              <a:t>      e)  Kaj tebi pomenita besedni zvezi  </a:t>
            </a:r>
            <a:r>
              <a:rPr lang="sl-SI" sz="2800" b="1" i="1" dirty="0" smtClean="0">
                <a:latin typeface="+mn-lt"/>
              </a:rPr>
              <a:t>mlade breze </a:t>
            </a:r>
            <a:r>
              <a:rPr lang="sl-SI" sz="2800" b="1" i="1" dirty="0" smtClean="0">
                <a:latin typeface="+mn-lt"/>
              </a:rPr>
              <a:t> </a:t>
            </a:r>
            <a:r>
              <a:rPr lang="sl-SI" sz="2800" dirty="0" smtClean="0">
                <a:latin typeface="+mn-lt"/>
              </a:rPr>
              <a:t>in  </a:t>
            </a:r>
            <a:r>
              <a:rPr lang="sl-SI" sz="2800" b="1" i="1" dirty="0" smtClean="0">
                <a:latin typeface="+mn-lt"/>
              </a:rPr>
              <a:t>tiha </a:t>
            </a:r>
            <a:r>
              <a:rPr lang="sl-SI" sz="2800" b="1" i="1" dirty="0" smtClean="0">
                <a:latin typeface="+mn-lt"/>
              </a:rPr>
              <a:t>pomlad</a:t>
            </a:r>
            <a:r>
              <a:rPr lang="sl-SI" sz="2800" dirty="0" smtClean="0">
                <a:latin typeface="+mn-lt"/>
              </a:rPr>
              <a:t>?</a:t>
            </a:r>
            <a:br>
              <a:rPr lang="sl-SI" sz="2800" dirty="0" smtClean="0">
                <a:latin typeface="+mn-lt"/>
              </a:rPr>
            </a:br>
            <a:r>
              <a:rPr lang="sl-SI" sz="2800" dirty="0" smtClean="0">
                <a:latin typeface="+mn-lt"/>
              </a:rPr>
              <a:t>f)  Kdo so slepci in zagrenjeni poeti?</a:t>
            </a:r>
            <a:br>
              <a:rPr lang="sl-SI" sz="2800" dirty="0" smtClean="0">
                <a:latin typeface="+mn-lt"/>
              </a:rPr>
            </a:br>
            <a:r>
              <a:rPr lang="sl-SI" sz="2800" dirty="0" smtClean="0">
                <a:latin typeface="+mn-lt"/>
              </a:rPr>
              <a:t>g) Četrta in peta kitica sta oblikovani podobno. Poišči najbolj vidno vzporednico med njima.</a:t>
            </a:r>
            <a:endParaRPr lang="sl-SI" sz="2800" dirty="0">
              <a:latin typeface="+mn-lt"/>
            </a:endParaRPr>
          </a:p>
        </p:txBody>
      </p:sp>
      <p:sp>
        <p:nvSpPr>
          <p:cNvPr id="4" name="Označba mesta besedila 3"/>
          <p:cNvSpPr>
            <a:spLocks noGrp="1"/>
          </p:cNvSpPr>
          <p:nvPr>
            <p:ph type="body" idx="1"/>
          </p:nvPr>
        </p:nvSpPr>
        <p:spPr/>
        <p:txBody>
          <a:bodyPr/>
          <a:lstStyle/>
          <a:p>
            <a:endParaRPr lang="sl-SI" dirty="0"/>
          </a:p>
        </p:txBody>
      </p:sp>
      <p:pic>
        <p:nvPicPr>
          <p:cNvPr id="5" name="Slika 4" descr="Katere &lt;strong&gt;rože&lt;/strong&gt; podariti ob posebnih priložnostih? - Aktualno ..."/>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351729" y="4096850"/>
            <a:ext cx="2206516" cy="1992982"/>
          </a:xfrm>
          <a:prstGeom prst="rect">
            <a:avLst/>
          </a:prstGeom>
        </p:spPr>
      </p:pic>
    </p:spTree>
    <p:extLst>
      <p:ext uri="{BB962C8B-B14F-4D97-AF65-F5344CB8AC3E}">
        <p14:creationId xmlns="" xmlns:p14="http://schemas.microsoft.com/office/powerpoint/2010/main" val="1840511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3100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sl-SI" sz="2800" dirty="0" smtClean="0">
                <a:latin typeface="+mn-lt"/>
              </a:rPr>
              <a:t>3. Gre  za </a:t>
            </a:r>
            <a:r>
              <a:rPr lang="sl-SI" sz="2800" b="1" dirty="0" smtClean="0">
                <a:solidFill>
                  <a:srgbClr val="FF0000"/>
                </a:solidFill>
                <a:latin typeface="+mn-lt"/>
              </a:rPr>
              <a:t>LIRSKO</a:t>
            </a:r>
            <a:r>
              <a:rPr lang="sl-SI" sz="2800" dirty="0" smtClean="0">
                <a:latin typeface="+mn-lt"/>
              </a:rPr>
              <a:t> ali </a:t>
            </a:r>
            <a:r>
              <a:rPr lang="sl-SI" sz="2800" b="1" dirty="0" smtClean="0">
                <a:solidFill>
                  <a:srgbClr val="FF0000"/>
                </a:solidFill>
                <a:latin typeface="+mn-lt"/>
              </a:rPr>
              <a:t>IZPOVEDNO</a:t>
            </a:r>
            <a:r>
              <a:rPr lang="sl-SI" sz="2800" dirty="0" smtClean="0">
                <a:latin typeface="+mn-lt"/>
              </a:rPr>
              <a:t> pesem, saj </a:t>
            </a:r>
            <a:r>
              <a:rPr lang="sl-SI" sz="2800" b="1" dirty="0" smtClean="0">
                <a:latin typeface="+mn-lt"/>
              </a:rPr>
              <a:t>IZPOVEDUJE</a:t>
            </a:r>
            <a:r>
              <a:rPr lang="sl-SI" sz="2800" dirty="0" smtClean="0">
                <a:latin typeface="+mn-lt"/>
              </a:rPr>
              <a:t> pesnikovo hrepenenje po sanjavem življenju, domišljiji, povezanosti človeka z naravo.</a:t>
            </a:r>
            <a:endParaRPr lang="sl-SI" sz="2800" dirty="0">
              <a:latin typeface="+mn-lt"/>
            </a:endParaRPr>
          </a:p>
        </p:txBody>
      </p:sp>
      <p:sp>
        <p:nvSpPr>
          <p:cNvPr id="3" name="Content Placeholder 2"/>
          <p:cNvSpPr>
            <a:spLocks noGrp="1"/>
          </p:cNvSpPr>
          <p:nvPr>
            <p:ph idx="1"/>
          </p:nvPr>
        </p:nvSpPr>
        <p:spPr/>
        <p:txBody>
          <a:bodyPr/>
          <a:lstStyle/>
          <a:p>
            <a:pPr marL="0" indent="0">
              <a:buNone/>
            </a:pPr>
            <a:endParaRPr lang="sl-SI" dirty="0" smtClean="0"/>
          </a:p>
          <a:p>
            <a:pPr marL="0" indent="0">
              <a:buNone/>
            </a:pPr>
            <a:r>
              <a:rPr lang="sl-SI" dirty="0" smtClean="0"/>
              <a:t>4. S tem je povezano tudi </a:t>
            </a:r>
            <a:r>
              <a:rPr lang="sl-SI" b="1" u="sng" dirty="0" smtClean="0">
                <a:solidFill>
                  <a:srgbClr val="FF0000"/>
                </a:solidFill>
              </a:rPr>
              <a:t>SPOROČILO</a:t>
            </a:r>
            <a:r>
              <a:rPr lang="sl-SI" dirty="0" smtClean="0"/>
              <a:t> pesmi: </a:t>
            </a:r>
          </a:p>
          <a:p>
            <a:pPr marL="0" indent="0" algn="just">
              <a:buNone/>
            </a:pPr>
            <a:r>
              <a:rPr lang="sl-SI" dirty="0" smtClean="0"/>
              <a:t>V življenju imejmo odprte oči za vso lepoto, ki nam jo ponujata narava in pravzaprav življenje samo.</a:t>
            </a:r>
          </a:p>
          <a:p>
            <a:pPr marL="0" indent="0" algn="just">
              <a:buNone/>
            </a:pPr>
            <a:r>
              <a:rPr lang="sl-SI" dirty="0" smtClean="0"/>
              <a:t>Ne bodimo slepi za zunanjo in notranjo lepoto, ki nas obdajata.</a:t>
            </a:r>
            <a:endParaRPr lang="sl-SI" dirty="0"/>
          </a:p>
        </p:txBody>
      </p:sp>
    </p:spTree>
    <p:extLst>
      <p:ext uri="{BB962C8B-B14F-4D97-AF65-F5344CB8AC3E}">
        <p14:creationId xmlns="" xmlns:p14="http://schemas.microsoft.com/office/powerpoint/2010/main" val="3587281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3100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a:xfrm>
            <a:off x="664143" y="365125"/>
            <a:ext cx="10689657" cy="2705334"/>
          </a:xfrm>
        </p:spPr>
        <p:txBody>
          <a:bodyPr>
            <a:normAutofit/>
          </a:bodyPr>
          <a:lstStyle/>
          <a:p>
            <a:r>
              <a:rPr lang="sl-SI" dirty="0" smtClean="0">
                <a:latin typeface="+mn-lt"/>
              </a:rPr>
              <a:t>5.  Poišči in izpiši pesniška sredstva.</a:t>
            </a:r>
            <a:r>
              <a:rPr lang="sl-SI" sz="2800" dirty="0" smtClean="0">
                <a:latin typeface="+mn-lt"/>
              </a:rPr>
              <a:t/>
            </a:r>
            <a:br>
              <a:rPr lang="sl-SI" sz="2800" dirty="0" smtClean="0">
                <a:latin typeface="+mn-lt"/>
              </a:rPr>
            </a:br>
            <a:r>
              <a:rPr lang="sl-SI" sz="2800" dirty="0">
                <a:latin typeface="+mn-lt"/>
              </a:rPr>
              <a:t> </a:t>
            </a:r>
            <a:r>
              <a:rPr lang="sl-SI" sz="2800" dirty="0" smtClean="0">
                <a:latin typeface="+mn-lt"/>
              </a:rPr>
              <a:t>- okrasni pridevki:</a:t>
            </a:r>
            <a:br>
              <a:rPr lang="sl-SI" sz="2800" dirty="0" smtClean="0">
                <a:latin typeface="+mn-lt"/>
              </a:rPr>
            </a:br>
            <a:r>
              <a:rPr lang="sl-SI" sz="2800" dirty="0">
                <a:latin typeface="+mn-lt"/>
              </a:rPr>
              <a:t> </a:t>
            </a:r>
            <a:r>
              <a:rPr lang="sl-SI" sz="2800" dirty="0" smtClean="0">
                <a:latin typeface="+mn-lt"/>
              </a:rPr>
              <a:t>- primera ali komparacija:</a:t>
            </a:r>
            <a:br>
              <a:rPr lang="sl-SI" sz="2800" dirty="0" smtClean="0">
                <a:latin typeface="+mn-lt"/>
              </a:rPr>
            </a:br>
            <a:r>
              <a:rPr lang="sl-SI" sz="2800" dirty="0">
                <a:latin typeface="+mn-lt"/>
              </a:rPr>
              <a:t> </a:t>
            </a:r>
            <a:r>
              <a:rPr lang="sl-SI" sz="2800" dirty="0" smtClean="0">
                <a:latin typeface="+mn-lt"/>
              </a:rPr>
              <a:t>- poosebitev:</a:t>
            </a:r>
            <a:br>
              <a:rPr lang="sl-SI" sz="2800" dirty="0" smtClean="0">
                <a:latin typeface="+mn-lt"/>
              </a:rPr>
            </a:br>
            <a:r>
              <a:rPr lang="sl-SI" sz="2800" dirty="0">
                <a:latin typeface="+mn-lt"/>
              </a:rPr>
              <a:t> </a:t>
            </a:r>
            <a:r>
              <a:rPr lang="sl-SI" sz="2800" dirty="0" smtClean="0">
                <a:latin typeface="+mn-lt"/>
              </a:rPr>
              <a:t>- ponavljanje:</a:t>
            </a:r>
            <a:endParaRPr lang="sl-SI" sz="2800" dirty="0">
              <a:latin typeface="+mn-lt"/>
            </a:endParaRPr>
          </a:p>
        </p:txBody>
      </p:sp>
      <p:pic>
        <p:nvPicPr>
          <p:cNvPr id="4" name="Označba mesta vsebine 3" descr="Сурат:Colorful spring garden.jpg"/>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3633798" y="3489370"/>
            <a:ext cx="4742267" cy="3153103"/>
          </a:xfrm>
          <a:prstGeom prst="rect">
            <a:avLst/>
          </a:prstGeom>
          <a:ln>
            <a:noFill/>
          </a:ln>
          <a:effectLst>
            <a:outerShdw blurRad="190500" algn="tl" rotWithShape="0">
              <a:srgbClr val="000000">
                <a:alpha val="70000"/>
              </a:srgbClr>
            </a:outerShdw>
          </a:effectLst>
        </p:spPr>
      </p:pic>
    </p:spTree>
    <p:extLst>
      <p:ext uri="{BB962C8B-B14F-4D97-AF65-F5344CB8AC3E}">
        <p14:creationId xmlns="" xmlns:p14="http://schemas.microsoft.com/office/powerpoint/2010/main" val="2402357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191</Words>
  <Application>Microsoft Office PowerPoint</Application>
  <PresentationFormat>Po meri</PresentationFormat>
  <Paragraphs>26</Paragraphs>
  <Slides>6</Slides>
  <Notes>6</Notes>
  <HiddenSlides>0</HiddenSlides>
  <MMClips>0</MMClips>
  <ScaleCrop>false</ScaleCrop>
  <HeadingPairs>
    <vt:vector size="4" baseType="variant">
      <vt:variant>
        <vt:lpstr>Tema</vt:lpstr>
      </vt:variant>
      <vt:variant>
        <vt:i4>1</vt:i4>
      </vt:variant>
      <vt:variant>
        <vt:lpstr>Naslovi diapozitivov</vt:lpstr>
      </vt:variant>
      <vt:variant>
        <vt:i4>6</vt:i4>
      </vt:variant>
    </vt:vector>
  </HeadingPairs>
  <TitlesOfParts>
    <vt:vector size="7" baseType="lpstr">
      <vt:lpstr>Officeova tema</vt:lpstr>
      <vt:lpstr>Ivan Minatti:  V mladih brezah tiha pomlad</vt:lpstr>
      <vt:lpstr>1. Razloži spodnje besede. </vt:lpstr>
      <vt:lpstr>2. Odgovori na vprašanja. </vt:lpstr>
      <vt:lpstr>      e)  Kaj tebi pomenita besedni zvezi  mlade breze  in  tiha pomlad? f)  Kdo so slepci in zagrenjeni poeti? g) Četrta in peta kitica sta oblikovani podobno. Poišči najbolj vidno vzporednico med njima.</vt:lpstr>
      <vt:lpstr>3. Gre  za LIRSKO ali IZPOVEDNO pesem, saj IZPOVEDUJE pesnikovo hrepenenje po sanjavem življenju, domišljiji, povezanosti človeka z naravo.</vt:lpstr>
      <vt:lpstr>5.  Poišči in izpiši pesniška sredstva.  - okrasni pridevki:  - primera ali komparacija:  - poosebitev:  - ponavljanje: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Ivan Minatti:  V mladih brezah tiha pomlad</dc:title>
  <dc:creator>OŠ Pivka</dc:creator>
  <cp:lastModifiedBy>Irena</cp:lastModifiedBy>
  <cp:revision>25</cp:revision>
  <dcterms:created xsi:type="dcterms:W3CDTF">2018-01-05T09:26:42Z</dcterms:created>
  <dcterms:modified xsi:type="dcterms:W3CDTF">2020-05-25T11:22:32Z</dcterms:modified>
</cp:coreProperties>
</file>