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8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2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4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9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22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30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24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43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8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2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65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3FB1-02B9-403F-9619-F5048699A663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9125-C758-4CEF-88BF-8A0413E86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0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454" y="492070"/>
            <a:ext cx="5365898" cy="2216260"/>
          </a:xfrm>
        </p:spPr>
        <p:txBody>
          <a:bodyPr>
            <a:normAutofit/>
          </a:bodyPr>
          <a:lstStyle/>
          <a:p>
            <a:r>
              <a:rPr lang="sl-SI" sz="7200" dirty="0">
                <a:solidFill>
                  <a:srgbClr val="0070C0"/>
                </a:solidFill>
              </a:rPr>
              <a:t>GLAGOL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898E7-DE8B-4FAC-9C1E-19B40E3E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0" y="3255963"/>
            <a:ext cx="2964092" cy="30420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C5582-D4F0-48D1-BDA6-E9C2D30D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16" y="3255962"/>
            <a:ext cx="3095625" cy="309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5420A-3D63-481F-9FE2-EDA55BDBD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906" y="3255962"/>
            <a:ext cx="3249052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6B93-32E8-4691-B791-DE628AF2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Vaja: Glagolom določi osebo.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8765-2597-4084-97C5-E3FAE6B28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Jože </a:t>
            </a:r>
            <a:r>
              <a:rPr lang="sl-SI" dirty="0">
                <a:solidFill>
                  <a:srgbClr val="0070C0"/>
                </a:solidFill>
              </a:rPr>
              <a:t>izdeluje</a:t>
            </a:r>
            <a:r>
              <a:rPr lang="sl-SI" dirty="0"/>
              <a:t> novo omaro. </a:t>
            </a:r>
          </a:p>
          <a:p>
            <a:pPr marL="0" indent="0">
              <a:buNone/>
            </a:pPr>
            <a:r>
              <a:rPr lang="sl-SI" dirty="0"/>
              <a:t>Devetošolci </a:t>
            </a:r>
            <a:r>
              <a:rPr lang="sl-SI" dirty="0">
                <a:solidFill>
                  <a:srgbClr val="0070C0"/>
                </a:solidFill>
              </a:rPr>
              <a:t>se vpisujejo </a:t>
            </a:r>
            <a:r>
              <a:rPr lang="sl-SI" dirty="0"/>
              <a:t>v srednje šole.</a:t>
            </a:r>
          </a:p>
          <a:p>
            <a:pPr marL="0" indent="0">
              <a:buNone/>
            </a:pPr>
            <a:r>
              <a:rPr lang="sl-SI" dirty="0"/>
              <a:t>Dojenček </a:t>
            </a:r>
            <a:r>
              <a:rPr lang="sl-SI" dirty="0">
                <a:solidFill>
                  <a:srgbClr val="0070C0"/>
                </a:solidFill>
              </a:rPr>
              <a:t>spi</a:t>
            </a:r>
            <a:r>
              <a:rPr lang="sl-SI" dirty="0"/>
              <a:t> v zibelki.</a:t>
            </a:r>
          </a:p>
          <a:p>
            <a:pPr marL="0" indent="0">
              <a:buNone/>
            </a:pPr>
            <a:r>
              <a:rPr lang="sl-SI" dirty="0"/>
              <a:t>Ti nikoli </a:t>
            </a:r>
            <a:r>
              <a:rPr lang="sl-SI" dirty="0">
                <a:solidFill>
                  <a:srgbClr val="0070C0"/>
                </a:solidFill>
              </a:rPr>
              <a:t>ne poslušaš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Vidva </a:t>
            </a:r>
            <a:r>
              <a:rPr lang="sl-SI" dirty="0">
                <a:solidFill>
                  <a:srgbClr val="0070C0"/>
                </a:solidFill>
              </a:rPr>
              <a:t>razdelita</a:t>
            </a:r>
            <a:r>
              <a:rPr lang="sl-SI" dirty="0"/>
              <a:t> malico.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Pospravljam</a:t>
            </a:r>
            <a:r>
              <a:rPr lang="sl-SI" dirty="0"/>
              <a:t> sobo.</a:t>
            </a:r>
          </a:p>
          <a:p>
            <a:pPr marL="0" indent="0">
              <a:buNone/>
            </a:pPr>
            <a:r>
              <a:rPr lang="sl-SI" dirty="0"/>
              <a:t>Že od jutra </a:t>
            </a:r>
            <a:r>
              <a:rPr lang="sl-SI" dirty="0">
                <a:solidFill>
                  <a:srgbClr val="0070C0"/>
                </a:solidFill>
              </a:rPr>
              <a:t>pleševa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6640A-A31C-4CC8-B8C7-355C951B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64" y="1690688"/>
            <a:ext cx="3993980" cy="41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02E5-B756-4B2D-92C1-37ACF3C9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062B-440E-4DA3-9E1C-923F3EEC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Jože </a:t>
            </a:r>
            <a:r>
              <a:rPr lang="sl-SI" dirty="0">
                <a:solidFill>
                  <a:srgbClr val="0070C0"/>
                </a:solidFill>
              </a:rPr>
              <a:t>izdeluje</a:t>
            </a:r>
            <a:r>
              <a:rPr lang="sl-SI" dirty="0"/>
              <a:t> novo omaro.    </a:t>
            </a:r>
            <a:r>
              <a:rPr lang="sl-SI" dirty="0">
                <a:solidFill>
                  <a:schemeClr val="accent2"/>
                </a:solidFill>
              </a:rPr>
              <a:t>- 3. oseba</a:t>
            </a:r>
          </a:p>
          <a:p>
            <a:pPr marL="0" indent="0">
              <a:buNone/>
            </a:pPr>
            <a:r>
              <a:rPr lang="sl-SI" dirty="0"/>
              <a:t>Devetošolci </a:t>
            </a:r>
            <a:r>
              <a:rPr lang="sl-SI" dirty="0">
                <a:solidFill>
                  <a:srgbClr val="0070C0"/>
                </a:solidFill>
              </a:rPr>
              <a:t>se vpisujejo </a:t>
            </a:r>
            <a:r>
              <a:rPr lang="sl-SI" dirty="0"/>
              <a:t>v srednje šole. </a:t>
            </a:r>
            <a:r>
              <a:rPr lang="sl-SI" dirty="0">
                <a:solidFill>
                  <a:schemeClr val="accent2"/>
                </a:solidFill>
              </a:rPr>
              <a:t>- 3. oseba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Dojenček </a:t>
            </a:r>
            <a:r>
              <a:rPr lang="sl-SI" dirty="0">
                <a:solidFill>
                  <a:srgbClr val="0070C0"/>
                </a:solidFill>
              </a:rPr>
              <a:t>spi</a:t>
            </a:r>
            <a:r>
              <a:rPr lang="sl-SI" dirty="0"/>
              <a:t> v zibelki. </a:t>
            </a:r>
            <a:r>
              <a:rPr lang="sl-SI" dirty="0">
                <a:solidFill>
                  <a:schemeClr val="accent2"/>
                </a:solidFill>
              </a:rPr>
              <a:t>- 3. oseba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Ti nikoli </a:t>
            </a:r>
            <a:r>
              <a:rPr lang="sl-SI" dirty="0">
                <a:solidFill>
                  <a:srgbClr val="0070C0"/>
                </a:solidFill>
              </a:rPr>
              <a:t>ne poslušaš</a:t>
            </a:r>
            <a:r>
              <a:rPr lang="sl-SI" dirty="0"/>
              <a:t>.   </a:t>
            </a:r>
            <a:r>
              <a:rPr lang="sl-SI" dirty="0">
                <a:solidFill>
                  <a:schemeClr val="accent2"/>
                </a:solidFill>
              </a:rPr>
              <a:t>- 2. oseba  </a:t>
            </a:r>
          </a:p>
          <a:p>
            <a:pPr marL="0" indent="0">
              <a:buNone/>
            </a:pPr>
            <a:r>
              <a:rPr lang="sl-SI" dirty="0"/>
              <a:t>Vidva </a:t>
            </a:r>
            <a:r>
              <a:rPr lang="sl-SI" dirty="0">
                <a:solidFill>
                  <a:srgbClr val="0070C0"/>
                </a:solidFill>
              </a:rPr>
              <a:t>razdelita</a:t>
            </a:r>
            <a:r>
              <a:rPr lang="sl-SI" dirty="0"/>
              <a:t> malico.   </a:t>
            </a:r>
            <a:r>
              <a:rPr lang="sl-SI" dirty="0">
                <a:solidFill>
                  <a:schemeClr val="accent2"/>
                </a:solidFill>
              </a:rPr>
              <a:t>- 2. oseba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Pospravljam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/>
              <a:t>sobo.</a:t>
            </a:r>
            <a:r>
              <a:rPr lang="sl-SI" dirty="0">
                <a:solidFill>
                  <a:schemeClr val="accent2"/>
                </a:solidFill>
              </a:rPr>
              <a:t>   - 1. oseba</a:t>
            </a:r>
          </a:p>
          <a:p>
            <a:pPr marL="0" indent="0">
              <a:buNone/>
            </a:pPr>
            <a:r>
              <a:rPr lang="sl-SI" dirty="0"/>
              <a:t>Že od jutra </a:t>
            </a:r>
            <a:r>
              <a:rPr lang="sl-SI" dirty="0">
                <a:solidFill>
                  <a:srgbClr val="0070C0"/>
                </a:solidFill>
              </a:rPr>
              <a:t>pleševa</a:t>
            </a:r>
            <a:r>
              <a:rPr lang="sl-SI" dirty="0"/>
              <a:t>. </a:t>
            </a:r>
            <a:r>
              <a:rPr lang="sl-SI" dirty="0">
                <a:solidFill>
                  <a:schemeClr val="accent2"/>
                </a:solidFill>
              </a:rPr>
              <a:t>– 1. oseba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060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1B0C-093B-4FDC-9A88-160AF19D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Najprej ponovimo, kar že znamo: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920C-1607-4EC7-9A81-3AFAD8EFE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1. Glagoli so </a:t>
            </a:r>
            <a:r>
              <a:rPr lang="sl-SI" dirty="0">
                <a:solidFill>
                  <a:srgbClr val="0070C0"/>
                </a:solidFill>
              </a:rPr>
              <a:t>besede</a:t>
            </a:r>
            <a:r>
              <a:rPr lang="sl-SI" dirty="0"/>
              <a:t>, ki poimenujejo:</a:t>
            </a:r>
          </a:p>
          <a:p>
            <a:pPr marL="0" indent="0">
              <a:buNone/>
            </a:pPr>
            <a:r>
              <a:rPr lang="sl-SI" dirty="0"/>
              <a:t>- DEJANJE (Deklica </a:t>
            </a:r>
            <a:r>
              <a:rPr lang="sl-SI" u="sng" dirty="0"/>
              <a:t>zajtrkuje</a:t>
            </a:r>
            <a:r>
              <a:rPr lang="sl-SI" dirty="0"/>
              <a:t>.)</a:t>
            </a:r>
          </a:p>
          <a:p>
            <a:pPr marL="0" indent="0">
              <a:buNone/>
            </a:pPr>
            <a:r>
              <a:rPr lang="sl-SI" dirty="0"/>
              <a:t>- STANJE  (Ogledalo </a:t>
            </a:r>
            <a:r>
              <a:rPr lang="sl-SI" u="sng" dirty="0"/>
              <a:t>visi</a:t>
            </a:r>
            <a:r>
              <a:rPr lang="sl-SI" dirty="0"/>
              <a:t> na steni.)</a:t>
            </a:r>
          </a:p>
          <a:p>
            <a:pPr>
              <a:buFontTx/>
              <a:buChar char="-"/>
            </a:pPr>
            <a:r>
              <a:rPr lang="sl-SI" dirty="0"/>
              <a:t>DOGAJANJE (Narava </a:t>
            </a:r>
            <a:r>
              <a:rPr lang="sl-SI" u="sng" dirty="0"/>
              <a:t>zeleni</a:t>
            </a:r>
            <a:r>
              <a:rPr lang="sl-SI" dirty="0"/>
              <a:t>.)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 glagolu se vprašamo z </a:t>
            </a:r>
            <a:r>
              <a:rPr lang="sl-SI" dirty="0">
                <a:solidFill>
                  <a:srgbClr val="0070C0"/>
                </a:solidFill>
              </a:rPr>
              <a:t>dvema vprašalnicama</a:t>
            </a:r>
            <a:r>
              <a:rPr lang="sl-SI" dirty="0"/>
              <a:t>:</a:t>
            </a:r>
          </a:p>
          <a:p>
            <a:pPr>
              <a:buFontTx/>
              <a:buChar char="-"/>
            </a:pPr>
            <a:r>
              <a:rPr lang="sl-SI" dirty="0"/>
              <a:t>KAJ KDO DELA/NAREDI? </a:t>
            </a:r>
          </a:p>
          <a:p>
            <a:pPr>
              <a:buFontTx/>
              <a:buChar char="-"/>
            </a:pPr>
            <a:r>
              <a:rPr lang="sl-SI" dirty="0"/>
              <a:t>KAJ SE DOGAJA? </a:t>
            </a:r>
          </a:p>
          <a:p>
            <a:pPr>
              <a:buFontTx/>
              <a:buChar char="-"/>
            </a:pPr>
            <a:r>
              <a:rPr lang="sl-SI" dirty="0"/>
              <a:t>Anja </a:t>
            </a:r>
            <a:r>
              <a:rPr lang="sl-SI" u="sng" dirty="0"/>
              <a:t>bere</a:t>
            </a:r>
            <a:r>
              <a:rPr lang="sl-SI" dirty="0"/>
              <a:t>, Miha </a:t>
            </a:r>
            <a:r>
              <a:rPr lang="sl-SI" u="sng" dirty="0"/>
              <a:t>gre</a:t>
            </a:r>
            <a:r>
              <a:rPr lang="sl-SI" dirty="0"/>
              <a:t> v šolo, Ana </a:t>
            </a:r>
            <a:r>
              <a:rPr lang="sl-SI" u="sng" dirty="0"/>
              <a:t>skače</a:t>
            </a:r>
            <a:r>
              <a:rPr lang="sl-SI" dirty="0"/>
              <a:t> s kolebnico. 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54858-7CD9-492F-896B-942D19D0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278" y="1645263"/>
            <a:ext cx="3571699" cy="35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3. Glagol je lahko sestavljen </a:t>
            </a:r>
            <a:r>
              <a:rPr lang="sl-SI" dirty="0">
                <a:solidFill>
                  <a:srgbClr val="0070C0"/>
                </a:solidFill>
              </a:rPr>
              <a:t>iz več besed</a:t>
            </a:r>
            <a:r>
              <a:rPr lang="sl-SI" dirty="0"/>
              <a:t>: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accent6"/>
            </a:contourClr>
          </a:sp3d>
        </p:spPr>
        <p:txBody>
          <a:bodyPr/>
          <a:lstStyle/>
          <a:p>
            <a:r>
              <a:rPr lang="sl-SI" u="sng" dirty="0"/>
              <a:t>Obrača se </a:t>
            </a:r>
            <a:r>
              <a:rPr lang="sl-SI" dirty="0"/>
              <a:t>proti vetru.                         SE!</a:t>
            </a:r>
          </a:p>
          <a:p>
            <a:r>
              <a:rPr lang="sl-SI" u="sng" dirty="0"/>
              <a:t>Popravi si </a:t>
            </a:r>
            <a:r>
              <a:rPr lang="sl-SI" dirty="0"/>
              <a:t>pričesko.                              SI!</a:t>
            </a:r>
          </a:p>
          <a:p>
            <a:r>
              <a:rPr lang="sl-SI" dirty="0"/>
              <a:t>Nikomur </a:t>
            </a:r>
            <a:r>
              <a:rPr lang="sl-SI" u="sng" dirty="0"/>
              <a:t>ne odpiraj </a:t>
            </a:r>
            <a:r>
              <a:rPr lang="sl-SI" dirty="0"/>
              <a:t>vrat.                    NE!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u="sng" dirty="0"/>
              <a:t>Gledam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jo</a:t>
            </a:r>
            <a:r>
              <a:rPr lang="sl-SI" dirty="0"/>
              <a:t>, kako </a:t>
            </a:r>
            <a:r>
              <a:rPr lang="sl-SI" u="sng" dirty="0"/>
              <a:t>skače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(Pazi: jo je osebni zaimek, ne glagol!)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C8295-67D1-4347-83AE-95F9C979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323" y="2870791"/>
            <a:ext cx="2505055" cy="35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399C-9FAB-4ADA-B210-76E4AF54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AD40-5E53-4229-A68C-ED0817B1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4. Glagolu lahko določimo tudi število (glede na to, koliko oseb opravlja dejanje). Tudi števila so tri: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B050"/>
                </a:solidFill>
              </a:rPr>
              <a:t>ednina</a:t>
            </a:r>
            <a:r>
              <a:rPr lang="sl-SI" dirty="0"/>
              <a:t> (</a:t>
            </a:r>
            <a:r>
              <a:rPr lang="sl-SI" u="sng" dirty="0"/>
              <a:t>Skačem.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B050"/>
                </a:solidFill>
              </a:rPr>
              <a:t>dvojina</a:t>
            </a:r>
            <a:r>
              <a:rPr lang="sl-SI" dirty="0"/>
              <a:t> (</a:t>
            </a:r>
            <a:r>
              <a:rPr lang="sl-SI" u="sng" dirty="0"/>
              <a:t>Skačeva</a:t>
            </a:r>
            <a:r>
              <a:rPr lang="sl-SI" dirty="0"/>
              <a:t>.)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B050"/>
                </a:solidFill>
              </a:rPr>
              <a:t>množina</a:t>
            </a:r>
            <a:r>
              <a:rPr lang="sl-SI" dirty="0"/>
              <a:t> (</a:t>
            </a:r>
            <a:r>
              <a:rPr lang="sl-SI" u="sng" dirty="0"/>
              <a:t>Skačemo</a:t>
            </a:r>
            <a:r>
              <a:rPr lang="sl-SI" dirty="0"/>
              <a:t>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1FD46-8E1D-49A8-897C-B17896A0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11" y="3043990"/>
            <a:ext cx="5569731" cy="31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1F79-2B6A-4B16-8693-58BF7561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Vaja: </a:t>
            </a:r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Prepiši spodnje povedi in v njih podčrtaj glagole.</a:t>
            </a:r>
            <a:br>
              <a:rPr lang="sl-SI" b="1" dirty="0">
                <a:solidFill>
                  <a:prstClr val="black"/>
                </a:solidFill>
                <a:latin typeface="Calibri" panose="020F0502020204030204"/>
              </a:rPr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98BFC-B21F-415C-A60E-71622E2D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Šestošolci sedijo za mizo in se učijo.</a:t>
            </a:r>
          </a:p>
          <a:p>
            <a:pPr marL="0" indent="0">
              <a:buNone/>
            </a:pPr>
            <a:r>
              <a:rPr lang="sl-SI" dirty="0"/>
              <a:t>Ponavljajo snov o glagolu.</a:t>
            </a:r>
          </a:p>
          <a:p>
            <a:pPr marL="0" indent="0">
              <a:buNone/>
            </a:pPr>
            <a:r>
              <a:rPr lang="sl-SI" dirty="0"/>
              <a:t>Pri tem se zabavajo.</a:t>
            </a:r>
          </a:p>
          <a:p>
            <a:pPr marL="0" indent="0">
              <a:buNone/>
            </a:pPr>
            <a:r>
              <a:rPr lang="sl-SI" dirty="0"/>
              <a:t>Obraz jim krasi nasmešek.</a:t>
            </a:r>
          </a:p>
          <a:p>
            <a:pPr marL="0" indent="0">
              <a:buNone/>
            </a:pPr>
            <a:r>
              <a:rPr lang="sl-SI" dirty="0"/>
              <a:t>Nekateri med njimi si zapisujejo v zvezke, drugi sanjarijo o poletju, tretji pa nestrpno pričakujejo prijateljev klic.</a:t>
            </a:r>
          </a:p>
          <a:p>
            <a:pPr marL="0" indent="0">
              <a:buNone/>
            </a:pPr>
            <a:r>
              <a:rPr lang="sl-SI" dirty="0"/>
              <a:t>Uh, ne zmorejo več.</a:t>
            </a:r>
          </a:p>
          <a:p>
            <a:pPr marL="0" indent="0">
              <a:buNone/>
            </a:pPr>
            <a:r>
              <a:rPr lang="sl-SI" dirty="0"/>
              <a:t>Sonce jih kliče.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429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276727"/>
            <a:ext cx="10347158" cy="1113501"/>
          </a:xfrm>
        </p:spPr>
        <p:txBody>
          <a:bodyPr>
            <a:normAutofit/>
          </a:bodyPr>
          <a:lstStyle/>
          <a:p>
            <a:r>
              <a:rPr lang="sl-SI" b="1" dirty="0"/>
              <a:t>REŠITVE vaje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243263"/>
            <a:ext cx="10712116" cy="4933700"/>
          </a:xfrm>
          <a:scene3d>
            <a:camera prst="orthographicFront"/>
            <a:lightRig rig="threePt" dir="t"/>
          </a:scene3d>
          <a:sp3d contourW="12700">
            <a:contourClr>
              <a:schemeClr val="accent6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Šestošolci </a:t>
            </a:r>
            <a:r>
              <a:rPr lang="sl-SI" dirty="0">
                <a:solidFill>
                  <a:srgbClr val="0070C0"/>
                </a:solidFill>
              </a:rPr>
              <a:t>sedijo </a:t>
            </a:r>
            <a:r>
              <a:rPr lang="sl-SI" dirty="0"/>
              <a:t>za mizo in </a:t>
            </a:r>
            <a:r>
              <a:rPr lang="sl-SI" dirty="0">
                <a:solidFill>
                  <a:srgbClr val="0070C0"/>
                </a:solidFill>
              </a:rPr>
              <a:t>se učijo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Ponavljajo</a:t>
            </a:r>
            <a:r>
              <a:rPr lang="sl-SI" dirty="0"/>
              <a:t> snov o glagolu.</a:t>
            </a:r>
          </a:p>
          <a:p>
            <a:pPr marL="0" indent="0">
              <a:buNone/>
            </a:pPr>
            <a:r>
              <a:rPr lang="sl-SI" dirty="0"/>
              <a:t>Pri tem </a:t>
            </a:r>
            <a:r>
              <a:rPr lang="sl-SI" dirty="0">
                <a:solidFill>
                  <a:srgbClr val="0070C0"/>
                </a:solidFill>
              </a:rPr>
              <a:t>se zabavajo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Obraz jim </a:t>
            </a:r>
            <a:r>
              <a:rPr lang="sl-SI" dirty="0">
                <a:solidFill>
                  <a:srgbClr val="0070C0"/>
                </a:solidFill>
              </a:rPr>
              <a:t>krasi</a:t>
            </a:r>
            <a:r>
              <a:rPr lang="sl-SI" dirty="0"/>
              <a:t> nasmešek.</a:t>
            </a:r>
          </a:p>
          <a:p>
            <a:pPr marL="0" indent="0">
              <a:buNone/>
            </a:pPr>
            <a:r>
              <a:rPr lang="sl-SI" dirty="0"/>
              <a:t>Nekateri med njimi </a:t>
            </a:r>
            <a:r>
              <a:rPr lang="sl-SI" dirty="0">
                <a:solidFill>
                  <a:srgbClr val="0070C0"/>
                </a:solidFill>
              </a:rPr>
              <a:t>si zapisujejo </a:t>
            </a:r>
            <a:r>
              <a:rPr lang="sl-SI" dirty="0"/>
              <a:t>v zvezke, drugi </a:t>
            </a:r>
            <a:r>
              <a:rPr lang="sl-SI" dirty="0">
                <a:solidFill>
                  <a:srgbClr val="0070C0"/>
                </a:solidFill>
              </a:rPr>
              <a:t>sanjarijo</a:t>
            </a:r>
            <a:r>
              <a:rPr lang="sl-SI" dirty="0"/>
              <a:t> o poletju, tretji pa nestrpno </a:t>
            </a:r>
            <a:r>
              <a:rPr lang="sl-SI" dirty="0">
                <a:solidFill>
                  <a:srgbClr val="0070C0"/>
                </a:solidFill>
              </a:rPr>
              <a:t>pričakujejo</a:t>
            </a:r>
            <a:r>
              <a:rPr lang="sl-SI" dirty="0"/>
              <a:t> prijateljev klic.</a:t>
            </a:r>
          </a:p>
          <a:p>
            <a:pPr marL="0" indent="0">
              <a:buNone/>
            </a:pPr>
            <a:r>
              <a:rPr lang="sl-SI" dirty="0"/>
              <a:t>Uh, </a:t>
            </a:r>
            <a:r>
              <a:rPr lang="sl-SI" dirty="0">
                <a:solidFill>
                  <a:srgbClr val="0070C0"/>
                </a:solidFill>
              </a:rPr>
              <a:t>ne zmorejo </a:t>
            </a:r>
            <a:r>
              <a:rPr lang="sl-SI" dirty="0"/>
              <a:t>več.</a:t>
            </a:r>
          </a:p>
          <a:p>
            <a:pPr marL="0" indent="0">
              <a:buNone/>
            </a:pPr>
            <a:r>
              <a:rPr lang="sl-SI" dirty="0"/>
              <a:t>Sonce jih </a:t>
            </a:r>
            <a:r>
              <a:rPr lang="sl-SI" dirty="0">
                <a:solidFill>
                  <a:srgbClr val="0070C0"/>
                </a:solidFill>
              </a:rPr>
              <a:t>kliče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32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DB03-27CF-4C3F-B21A-7BA7428D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GLAGOLSKA OSEBA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3092-520E-4160-B125-8005FB2C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Glagolu lahko določimo osebo (tako kot osebnim zaimkom).</a:t>
            </a:r>
          </a:p>
          <a:p>
            <a:r>
              <a:rPr lang="sl-SI" dirty="0"/>
              <a:t>Osebe so tri:</a:t>
            </a:r>
          </a:p>
          <a:p>
            <a:pPr marL="514350" indent="-514350">
              <a:buAutoNum type="arabicPeriod"/>
            </a:pPr>
            <a:r>
              <a:rPr lang="sl-SI" dirty="0">
                <a:solidFill>
                  <a:srgbClr val="00B050"/>
                </a:solidFill>
              </a:rPr>
              <a:t>oseba </a:t>
            </a:r>
          </a:p>
          <a:p>
            <a:pPr marL="0" indent="0">
              <a:buNone/>
            </a:pPr>
            <a:r>
              <a:rPr lang="sl-SI" dirty="0"/>
              <a:t>Ta pove, da dejanje opravlja tisti, ki govori.</a:t>
            </a:r>
          </a:p>
          <a:p>
            <a:pPr marL="0" indent="0">
              <a:buNone/>
            </a:pPr>
            <a:r>
              <a:rPr lang="sl-SI" dirty="0"/>
              <a:t>Primer:  Jaz </a:t>
            </a:r>
            <a:r>
              <a:rPr lang="sl-SI" dirty="0">
                <a:solidFill>
                  <a:srgbClr val="0070C0"/>
                </a:solidFill>
              </a:rPr>
              <a:t>pišem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Dejanje pa lahko opravljam še s kom.</a:t>
            </a:r>
          </a:p>
          <a:p>
            <a:pPr marL="0" indent="0">
              <a:buNone/>
            </a:pPr>
            <a:r>
              <a:rPr lang="sl-SI" dirty="0"/>
              <a:t>Primer:  Tomaž in jaz </a:t>
            </a:r>
            <a:r>
              <a:rPr lang="sl-SI" dirty="0">
                <a:solidFill>
                  <a:srgbClr val="0070C0"/>
                </a:solidFill>
              </a:rPr>
              <a:t>pojeva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               Petra, Ana in jaz </a:t>
            </a:r>
            <a:r>
              <a:rPr lang="sl-SI" dirty="0">
                <a:solidFill>
                  <a:srgbClr val="0070C0"/>
                </a:solidFill>
              </a:rPr>
              <a:t>poslušamo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A2E3-E78F-43DC-BB13-AB781641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80" y="2611394"/>
            <a:ext cx="3052010" cy="35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5FBB-13CC-4121-9C03-AF8EF378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4E41-B36B-40CD-8EC1-A2F8DDFFC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2. oseba </a:t>
            </a:r>
          </a:p>
          <a:p>
            <a:pPr marL="0" indent="0">
              <a:buNone/>
            </a:pPr>
            <a:r>
              <a:rPr lang="sl-SI" dirty="0"/>
              <a:t>Ta sporoča, da dejanje opravlja tisti, ki mu govorimo.</a:t>
            </a:r>
          </a:p>
          <a:p>
            <a:pPr marL="0" indent="0">
              <a:buNone/>
            </a:pPr>
            <a:r>
              <a:rPr lang="sl-SI" dirty="0"/>
              <a:t>Primer: Ti </a:t>
            </a:r>
            <a:r>
              <a:rPr lang="sl-SI" dirty="0">
                <a:solidFill>
                  <a:srgbClr val="0070C0"/>
                </a:solidFill>
              </a:rPr>
              <a:t>pišeš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Dejanje lahko opravlja tudi več oseb, ki jim govorimo.</a:t>
            </a:r>
          </a:p>
          <a:p>
            <a:pPr marL="0" indent="0">
              <a:buNone/>
            </a:pPr>
            <a:r>
              <a:rPr lang="sl-SI" dirty="0"/>
              <a:t>Primer: Tina in ti </a:t>
            </a:r>
            <a:r>
              <a:rPr lang="sl-SI" dirty="0">
                <a:solidFill>
                  <a:srgbClr val="0070C0"/>
                </a:solidFill>
              </a:rPr>
              <a:t>pojeta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             Vi </a:t>
            </a:r>
            <a:r>
              <a:rPr lang="sl-SI" dirty="0">
                <a:solidFill>
                  <a:srgbClr val="0070C0"/>
                </a:solidFill>
              </a:rPr>
              <a:t>poslušate</a:t>
            </a:r>
            <a:r>
              <a:rPr lang="sl-SI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ECAA-0677-4CA0-A6B0-81ED2A34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34" y="3610473"/>
            <a:ext cx="3319050" cy="30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6244-DED2-426E-A5DE-0343D783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B50B-8D34-4E52-94D4-183509DD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3. oseba</a:t>
            </a:r>
          </a:p>
          <a:p>
            <a:pPr marL="0" indent="0">
              <a:buNone/>
            </a:pPr>
            <a:r>
              <a:rPr lang="sl-SI" dirty="0"/>
              <a:t>Ta pove, da dejanje opravlja </a:t>
            </a:r>
            <a:r>
              <a:rPr lang="sl-SI"/>
              <a:t>nekdo tretji.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Primer: Ana </a:t>
            </a:r>
            <a:r>
              <a:rPr lang="sl-SI" dirty="0">
                <a:solidFill>
                  <a:srgbClr val="0070C0"/>
                </a:solidFill>
              </a:rPr>
              <a:t>piše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Dejanje lahko opravlja tudi več oseb.</a:t>
            </a:r>
          </a:p>
          <a:p>
            <a:pPr marL="0" indent="0">
              <a:buNone/>
            </a:pPr>
            <a:r>
              <a:rPr lang="sl-SI" dirty="0"/>
              <a:t>Primer: Miha in Tone </a:t>
            </a:r>
            <a:r>
              <a:rPr lang="sl-SI" dirty="0">
                <a:solidFill>
                  <a:srgbClr val="0070C0"/>
                </a:solidFill>
              </a:rPr>
              <a:t>rišeta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             Miha, Tine in Blaž </a:t>
            </a:r>
            <a:r>
              <a:rPr lang="sl-SI" dirty="0">
                <a:solidFill>
                  <a:srgbClr val="0070C0"/>
                </a:solidFill>
              </a:rPr>
              <a:t>poslušajo</a:t>
            </a:r>
            <a:r>
              <a:rPr lang="sl-SI" dirty="0"/>
              <a:t> glasbo.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ADC7E-4B48-4701-95B2-35A5B24F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26" y="4001294"/>
            <a:ext cx="40290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511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GLAGOL</vt:lpstr>
      <vt:lpstr>Najprej ponovimo, kar že znamo:</vt:lpstr>
      <vt:lpstr>3. Glagol je lahko sestavljen iz več besed:  </vt:lpstr>
      <vt:lpstr>PowerPoint Presentation</vt:lpstr>
      <vt:lpstr>Vaja: Prepiši spodnje povedi in v njih podčrtaj glagole. </vt:lpstr>
      <vt:lpstr>REŠITVE vaje</vt:lpstr>
      <vt:lpstr>GLAGOLSKA OSEBA</vt:lpstr>
      <vt:lpstr>PowerPoint Presentation</vt:lpstr>
      <vt:lpstr>PowerPoint Presentation</vt:lpstr>
      <vt:lpstr>Vaja: Glagolom določi osebo.</vt:lpstr>
      <vt:lpstr>Rešitve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</dc:title>
  <dc:creator>Janko</dc:creator>
  <cp:lastModifiedBy>Jana Špilar Dodič</cp:lastModifiedBy>
  <cp:revision>53</cp:revision>
  <dcterms:created xsi:type="dcterms:W3CDTF">2016-02-22T16:16:43Z</dcterms:created>
  <dcterms:modified xsi:type="dcterms:W3CDTF">2020-04-20T14:45:49Z</dcterms:modified>
</cp:coreProperties>
</file>