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97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13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ABMa5_z9W8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2119mUSK6U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F347FE-7AC4-4184-9124-A75FA10FE2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59"/>
          <a:stretch/>
        </p:blipFill>
        <p:spPr>
          <a:xfrm>
            <a:off x="-32" y="10"/>
            <a:ext cx="12192031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319A1DD-F557-4EC6-8A8C-F7617B4CD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118982"/>
            <a:ext cx="7537704" cy="246266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5F9D2C1-5F7C-4DD3-AC53-47B75792C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791" y="3331444"/>
            <a:ext cx="6470692" cy="1229306"/>
          </a:xfrm>
        </p:spPr>
        <p:txBody>
          <a:bodyPr>
            <a:normAutofit/>
          </a:bodyPr>
          <a:lstStyle/>
          <a:p>
            <a:r>
              <a:rPr lang="sl-SI" sz="3800">
                <a:solidFill>
                  <a:schemeClr val="tx1"/>
                </a:solidFill>
              </a:rPr>
              <a:t>Družina v grški, rimski in srednjeveški družbi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CCFD0AC-CD2E-4EF9-8765-3AD140DAD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791" y="4735799"/>
            <a:ext cx="6470693" cy="605256"/>
          </a:xfrm>
        </p:spPr>
        <p:txBody>
          <a:bodyPr>
            <a:normAutofit/>
          </a:bodyPr>
          <a:lstStyle/>
          <a:p>
            <a:r>
              <a:rPr lang="sl-SI"/>
              <a:t>Učbenik stran 72 - 73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2429" y="4641183"/>
            <a:ext cx="6309360" cy="0"/>
          </a:xfrm>
          <a:prstGeom prst="line">
            <a:avLst/>
          </a:prstGeom>
          <a:ln w="19050">
            <a:solidFill>
              <a:schemeClr val="accent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390A367-0330-4E03-9D5F-40308A797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1818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C1F10B1-1175-4DC6-A5BC-E93EA5814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>
            <a:normAutofit fontScale="90000"/>
          </a:bodyPr>
          <a:lstStyle/>
          <a:p>
            <a:r>
              <a:rPr lang="sl-SI" sz="9600" dirty="0">
                <a:solidFill>
                  <a:srgbClr val="FFFFFF"/>
                </a:solidFill>
              </a:rPr>
              <a:t>Poglej si razlago na videoposnetku na spletnem naslovu: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3D73E23-91E5-493E-BC45-BCD50794A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 fontScale="92500" lnSpcReduction="10000"/>
          </a:bodyPr>
          <a:lstStyle/>
          <a:p>
            <a:r>
              <a:rPr lang="sl-SI" sz="3200" dirty="0">
                <a:hlinkClick r:id="rId2"/>
              </a:rPr>
              <a:t>https://www.youtube.com/watch?v=vABMa5_z9W8</a:t>
            </a:r>
            <a:endParaRPr lang="sl-SI" sz="3200" dirty="0"/>
          </a:p>
          <a:p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815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5F9FF7F-4D23-4767-AF1C-06C039772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151" y="687317"/>
            <a:ext cx="7259719" cy="982133"/>
          </a:xfrm>
        </p:spPr>
        <p:txBody>
          <a:bodyPr anchor="ctr">
            <a:noAutofit/>
          </a:bodyPr>
          <a:lstStyle/>
          <a:p>
            <a:pPr algn="r"/>
            <a:r>
              <a:rPr lang="sl-SI" sz="4400" b="1" dirty="0">
                <a:solidFill>
                  <a:srgbClr val="FFFFFF"/>
                </a:solidFill>
              </a:rPr>
              <a:t>1. Kdo je odločal v grški družbi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7391006-C2A1-403D-AEBB-4C4C84FC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B93F7158-C4CC-4068-A9C9-E6879ACB8F1F}"/>
              </a:ext>
            </a:extLst>
          </p:cNvPr>
          <p:cNvSpPr txBox="1"/>
          <p:nvPr/>
        </p:nvSpPr>
        <p:spPr>
          <a:xfrm>
            <a:off x="640083" y="1861572"/>
            <a:ext cx="55248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l-SI" sz="2400" dirty="0">
                <a:latin typeface="+mj-lt"/>
              </a:rPr>
              <a:t>Grško družino sestavljajo starši, otroci in sužnji.</a:t>
            </a:r>
          </a:p>
          <a:p>
            <a:pPr marL="285750" indent="-285750">
              <a:buFontTx/>
              <a:buChar char="-"/>
            </a:pPr>
            <a:r>
              <a:rPr lang="sl-SI" sz="2400" dirty="0">
                <a:latin typeface="+mj-lt"/>
              </a:rPr>
              <a:t>O vsem so </a:t>
            </a:r>
            <a:r>
              <a:rPr lang="sl-SI" sz="2400" b="1" dirty="0">
                <a:solidFill>
                  <a:schemeClr val="accent5"/>
                </a:solidFill>
                <a:latin typeface="+mj-lt"/>
              </a:rPr>
              <a:t>odločali moški.</a:t>
            </a:r>
          </a:p>
          <a:p>
            <a:pPr marL="285750" indent="-285750">
              <a:buFontTx/>
              <a:buChar char="-"/>
            </a:pPr>
            <a:r>
              <a:rPr lang="sl-SI" sz="2400" dirty="0">
                <a:latin typeface="+mj-lt"/>
              </a:rPr>
              <a:t>Ženske so bile podrejene moškim, niso imele političnih pravic (volilne pravice) in niso se smele udeleževati javnih prireditev.</a:t>
            </a:r>
          </a:p>
          <a:p>
            <a:pPr marL="285750" indent="-285750">
              <a:buFontTx/>
              <a:buChar char="-"/>
            </a:pPr>
            <a:r>
              <a:rPr lang="sl-SI" sz="2400" b="1" dirty="0">
                <a:solidFill>
                  <a:schemeClr val="accent5"/>
                </a:solidFill>
                <a:latin typeface="+mj-lt"/>
              </a:rPr>
              <a:t>POMEMBNI LJUDJE: </a:t>
            </a:r>
            <a:r>
              <a:rPr lang="sl-SI" sz="2400" dirty="0">
                <a:latin typeface="+mj-lt"/>
              </a:rPr>
              <a:t>pogovori o politiki in športnih bojih.</a:t>
            </a:r>
          </a:p>
          <a:p>
            <a:pPr marL="285750" indent="-285750">
              <a:buFontTx/>
              <a:buChar char="-"/>
            </a:pPr>
            <a:r>
              <a:rPr lang="sl-SI" sz="2400" b="1" dirty="0">
                <a:solidFill>
                  <a:schemeClr val="accent5"/>
                </a:solidFill>
                <a:latin typeface="+mj-lt"/>
              </a:rPr>
              <a:t>PREPROSTO LJUDSTVO: </a:t>
            </a:r>
            <a:r>
              <a:rPr lang="sl-SI" sz="2400" dirty="0">
                <a:latin typeface="+mj-lt"/>
              </a:rPr>
              <a:t>kmetje, delo na polju.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9CC04FA-06C8-4C7F-9CC8-E894AE309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004" y="1861572"/>
            <a:ext cx="5871354" cy="379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34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482F060-A4AF-4E0B-B364-7C6BA4A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1E95069-DDE5-4513-B56F-1A3231B06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814" y="486826"/>
            <a:ext cx="3659246" cy="579120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chemeClr val="accent1"/>
                </a:solidFill>
              </a:rPr>
              <a:t>Naloga žensk:</a:t>
            </a:r>
          </a:p>
          <a:p>
            <a:endParaRPr lang="sl-SI" b="1" dirty="0">
              <a:solidFill>
                <a:schemeClr val="accent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EB6DAA-2F0C-43D5-A577-15D5D2C4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2797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3">
            <a:extLst>
              <a:ext uri="{FF2B5EF4-FFF2-40B4-BE49-F238E27FC236}">
                <a16:creationId xmlns:a16="http://schemas.microsoft.com/office/drawing/2014/main" id="{B286D427-3611-469E-A948-C417923F89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84" r="12230"/>
          <a:stretch/>
        </p:blipFill>
        <p:spPr>
          <a:xfrm>
            <a:off x="4635095" y="10"/>
            <a:ext cx="7556889" cy="6857990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DD958E91-4E8C-4FBD-89D4-6EEEFBA80620}"/>
              </a:ext>
            </a:extLst>
          </p:cNvPr>
          <p:cNvSpPr txBox="1"/>
          <p:nvPr/>
        </p:nvSpPr>
        <p:spPr>
          <a:xfrm rot="10800000" flipV="1">
            <a:off x="302530" y="1112112"/>
            <a:ext cx="40870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sl-SI" sz="2500" dirty="0">
                <a:latin typeface="+mj-lt"/>
              </a:rPr>
              <a:t>Rojevanje otrok in njihova vzgoja, vodenje gospodinjstva ter tkanje.</a:t>
            </a:r>
          </a:p>
          <a:p>
            <a:pPr marL="342900" indent="-342900">
              <a:buFontTx/>
              <a:buChar char="-"/>
            </a:pPr>
            <a:r>
              <a:rPr lang="sl-SI" sz="2500" dirty="0">
                <a:latin typeface="+mj-lt"/>
              </a:rPr>
              <a:t>Bogate ženske so obiskovale prijateljice in javna kopališča.</a:t>
            </a:r>
          </a:p>
        </p:txBody>
      </p:sp>
    </p:spTree>
    <p:extLst>
      <p:ext uri="{BB962C8B-B14F-4D97-AF65-F5344CB8AC3E}">
        <p14:creationId xmlns:p14="http://schemas.microsoft.com/office/powerpoint/2010/main" val="356116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BAD9428-6E7C-4DCA-95B8-C758A014E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8255" y="152401"/>
            <a:ext cx="7370618" cy="3754582"/>
          </a:xfrm>
        </p:spPr>
        <p:txBody>
          <a:bodyPr anchor="ctr">
            <a:normAutofit/>
          </a:bodyPr>
          <a:lstStyle/>
          <a:p>
            <a:r>
              <a:rPr lang="sl-SI" sz="2400" dirty="0">
                <a:solidFill>
                  <a:schemeClr val="tx2"/>
                </a:solidFill>
              </a:rPr>
              <a:t>- Glavno </a:t>
            </a:r>
            <a:r>
              <a:rPr lang="sl-SI" sz="2400" b="1" dirty="0">
                <a:solidFill>
                  <a:schemeClr val="accent1"/>
                </a:solidFill>
              </a:rPr>
              <a:t>vlogo je imel OČE.</a:t>
            </a:r>
            <a:br>
              <a:rPr lang="sl-SI" sz="2400" b="1" dirty="0">
                <a:solidFill>
                  <a:schemeClr val="accent1"/>
                </a:solidFill>
              </a:rPr>
            </a:br>
            <a:br>
              <a:rPr lang="sl-SI" sz="2400" b="1" dirty="0">
                <a:solidFill>
                  <a:schemeClr val="accent1"/>
                </a:solidFill>
              </a:rPr>
            </a:br>
            <a:r>
              <a:rPr lang="sl-SI" sz="2400" b="1" dirty="0">
                <a:solidFill>
                  <a:schemeClr val="accent1"/>
                </a:solidFill>
              </a:rPr>
              <a:t>- </a:t>
            </a:r>
            <a:r>
              <a:rPr lang="sl-SI" sz="2400" dirty="0">
                <a:solidFill>
                  <a:schemeClr val="tx2"/>
                </a:solidFill>
              </a:rPr>
              <a:t>Rimske ženske so podrejene moškim, nimajo političnih pravic, lahko pa se udeležijo javnih prireditev.</a:t>
            </a:r>
            <a:br>
              <a:rPr lang="sl-SI" sz="2400" dirty="0">
                <a:solidFill>
                  <a:schemeClr val="tx2"/>
                </a:solidFill>
              </a:rPr>
            </a:br>
            <a:br>
              <a:rPr lang="sl-SI" sz="2400" dirty="0">
                <a:solidFill>
                  <a:schemeClr val="tx2"/>
                </a:solidFill>
              </a:rPr>
            </a:br>
            <a:r>
              <a:rPr lang="sl-SI" sz="2400" dirty="0">
                <a:solidFill>
                  <a:schemeClr val="tx2"/>
                </a:solidFill>
              </a:rPr>
              <a:t>- Večina ljudi živi v revščini, dan preživijo na delu.</a:t>
            </a:r>
            <a:br>
              <a:rPr lang="sl-SI" sz="2400" dirty="0">
                <a:solidFill>
                  <a:schemeClr val="tx2"/>
                </a:solidFill>
              </a:rPr>
            </a:br>
            <a:br>
              <a:rPr lang="sl-SI" sz="2400" dirty="0">
                <a:solidFill>
                  <a:schemeClr val="tx2"/>
                </a:solidFill>
              </a:rPr>
            </a:br>
            <a:r>
              <a:rPr lang="sl-SI" sz="2400" dirty="0">
                <a:solidFill>
                  <a:schemeClr val="tx2"/>
                </a:solidFill>
              </a:rPr>
              <a:t>- Rimski družini so v pomoč sužnji.</a:t>
            </a:r>
            <a:br>
              <a:rPr lang="sl-SI" sz="2400" dirty="0">
                <a:solidFill>
                  <a:schemeClr val="tx2"/>
                </a:solidFill>
              </a:rPr>
            </a:br>
            <a:br>
              <a:rPr lang="sl-SI" sz="2400" dirty="0">
                <a:solidFill>
                  <a:schemeClr val="tx2"/>
                </a:solidFill>
              </a:rPr>
            </a:br>
            <a:r>
              <a:rPr lang="sl-SI" sz="2400" dirty="0">
                <a:solidFill>
                  <a:schemeClr val="tx2"/>
                </a:solidFill>
              </a:rPr>
              <a:t>- Pogosto so jedli zelenjavo, sadje, predvsem olive in olivno olje.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EF5601-A8BC-411D-AA64-3E79320BA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5847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55989F0-F296-4E45-B5ED-24123AA37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356" y="-107200"/>
            <a:ext cx="2938022" cy="4439055"/>
          </a:xfrm>
        </p:spPr>
        <p:txBody>
          <a:bodyPr anchor="ctr">
            <a:normAutofit/>
          </a:bodyPr>
          <a:lstStyle/>
          <a:p>
            <a:r>
              <a:rPr lang="sl-SI" sz="4000" dirty="0">
                <a:solidFill>
                  <a:srgbClr val="FFFFFF"/>
                </a:solidFill>
              </a:rPr>
              <a:t>2. Kdo je odločal v rimski družbi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F84CF8-2331-415C-BB60-2C921D641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71F56B5-97DF-4CD2-9763-D7727D3DC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231" y="4020097"/>
            <a:ext cx="5830909" cy="2380703"/>
          </a:xfrm>
          <a:prstGeom prst="rect">
            <a:avLst/>
          </a:prstGeom>
        </p:spPr>
      </p:pic>
      <p:sp>
        <p:nvSpPr>
          <p:cNvPr id="5" name="Puščica: dol 4">
            <a:extLst>
              <a:ext uri="{FF2B5EF4-FFF2-40B4-BE49-F238E27FC236}">
                <a16:creationId xmlns:a16="http://schemas.microsoft.com/office/drawing/2014/main" id="{8A707DAD-4DC4-4024-ABA2-E3F002661037}"/>
              </a:ext>
            </a:extLst>
          </p:cNvPr>
          <p:cNvSpPr/>
          <p:nvPr/>
        </p:nvSpPr>
        <p:spPr>
          <a:xfrm rot="3918468">
            <a:off x="7712894" y="4374622"/>
            <a:ext cx="338426" cy="9205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10EF1CA2-E56C-406E-8209-78ED38293735}"/>
              </a:ext>
            </a:extLst>
          </p:cNvPr>
          <p:cNvSpPr txBox="1"/>
          <p:nvPr/>
        </p:nvSpPr>
        <p:spPr>
          <a:xfrm>
            <a:off x="8370975" y="4488872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Sodobna družina</a:t>
            </a:r>
          </a:p>
        </p:txBody>
      </p:sp>
      <p:sp>
        <p:nvSpPr>
          <p:cNvPr id="7" name="Puščica: dol 6">
            <a:extLst>
              <a:ext uri="{FF2B5EF4-FFF2-40B4-BE49-F238E27FC236}">
                <a16:creationId xmlns:a16="http://schemas.microsoft.com/office/drawing/2014/main" id="{2DA7591B-746A-47D5-ADD9-E58D2F615E98}"/>
              </a:ext>
            </a:extLst>
          </p:cNvPr>
          <p:cNvSpPr/>
          <p:nvPr/>
        </p:nvSpPr>
        <p:spPr>
          <a:xfrm rot="19219223">
            <a:off x="1497748" y="4278001"/>
            <a:ext cx="333918" cy="79107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D78E023B-FE72-40D7-9101-0BD6F7888AF8}"/>
              </a:ext>
            </a:extLst>
          </p:cNvPr>
          <p:cNvSpPr txBox="1"/>
          <p:nvPr/>
        </p:nvSpPr>
        <p:spPr>
          <a:xfrm>
            <a:off x="125882" y="3971760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Rimska družina</a:t>
            </a:r>
          </a:p>
        </p:txBody>
      </p:sp>
    </p:spTree>
    <p:extLst>
      <p:ext uri="{BB962C8B-B14F-4D97-AF65-F5344CB8AC3E}">
        <p14:creationId xmlns:p14="http://schemas.microsoft.com/office/powerpoint/2010/main" val="1448344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E75F8FC7-2268-462F-AFF6-A4A975C34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944FDBE-8EC5-4CA1-95AB-E967785D2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6073" y="452583"/>
            <a:ext cx="5837382" cy="5948217"/>
          </a:xfrm>
        </p:spPr>
        <p:txBody>
          <a:bodyPr>
            <a:normAutofit fontScale="90000"/>
          </a:bodyPr>
          <a:lstStyle/>
          <a:p>
            <a:r>
              <a:rPr lang="sl-SI" sz="4000" dirty="0"/>
              <a:t>3. Kdo je gospodar gradu, ko je šel plemič na vojni pohod</a:t>
            </a:r>
            <a:br>
              <a:rPr lang="sl-SI" sz="4000" dirty="0"/>
            </a:br>
            <a:br>
              <a:rPr lang="sl-SI" sz="2700" dirty="0"/>
            </a:br>
            <a:r>
              <a:rPr lang="sl-SI" sz="2700" dirty="0"/>
              <a:t>- V </a:t>
            </a:r>
            <a:r>
              <a:rPr lang="sl-SI" sz="2700" b="1" dirty="0">
                <a:solidFill>
                  <a:schemeClr val="accent2"/>
                </a:solidFill>
              </a:rPr>
              <a:t>SREDNJEM VEKU </a:t>
            </a:r>
            <a:r>
              <a:rPr lang="sl-SI" sz="2700" dirty="0"/>
              <a:t>je bila družba razdeljena na plemstvo, duhovščino in kmete.</a:t>
            </a:r>
            <a:br>
              <a:rPr lang="sl-SI" sz="2700" dirty="0"/>
            </a:br>
            <a:br>
              <a:rPr lang="sl-SI" sz="2700" dirty="0"/>
            </a:br>
            <a:r>
              <a:rPr lang="sl-SI" sz="2700" dirty="0"/>
              <a:t>- </a:t>
            </a:r>
            <a:r>
              <a:rPr lang="sl-SI" sz="2700" b="1" dirty="0">
                <a:solidFill>
                  <a:schemeClr val="accent2"/>
                </a:solidFill>
              </a:rPr>
              <a:t>Oče ima neomejeno oblast nad družino.</a:t>
            </a:r>
            <a:br>
              <a:rPr lang="sl-SI" sz="2700" b="1" dirty="0">
                <a:solidFill>
                  <a:schemeClr val="accent2"/>
                </a:solidFill>
              </a:rPr>
            </a:br>
            <a:br>
              <a:rPr lang="sl-SI" sz="2700" b="1" dirty="0">
                <a:solidFill>
                  <a:schemeClr val="accent2"/>
                </a:solidFill>
              </a:rPr>
            </a:br>
            <a:r>
              <a:rPr lang="sl-SI" sz="2700" b="1" dirty="0">
                <a:solidFill>
                  <a:schemeClr val="accent2"/>
                </a:solidFill>
              </a:rPr>
              <a:t>- </a:t>
            </a:r>
            <a:r>
              <a:rPr lang="sl-SI" sz="2700" dirty="0">
                <a:solidFill>
                  <a:schemeClr val="tx1"/>
                </a:solidFill>
              </a:rPr>
              <a:t>Plemiči so veliko hodili na vojne pohode. Ko jih ni bilo doma, je grad vodila žena.</a:t>
            </a:r>
            <a:br>
              <a:rPr lang="sl-SI" sz="2700" dirty="0">
                <a:solidFill>
                  <a:schemeClr val="tx1"/>
                </a:solidFill>
              </a:rPr>
            </a:br>
            <a:br>
              <a:rPr lang="sl-SI" sz="2700" dirty="0">
                <a:solidFill>
                  <a:schemeClr val="tx1"/>
                </a:solidFill>
              </a:rPr>
            </a:br>
            <a:r>
              <a:rPr lang="sl-SI" sz="2700" dirty="0">
                <a:solidFill>
                  <a:schemeClr val="tx1"/>
                </a:solidFill>
              </a:rPr>
              <a:t>-</a:t>
            </a:r>
            <a:r>
              <a:rPr lang="sl-SI" sz="2700" b="1" dirty="0">
                <a:solidFill>
                  <a:schemeClr val="accent2"/>
                </a:solidFill>
              </a:rPr>
              <a:t> Plemiči: </a:t>
            </a:r>
            <a:r>
              <a:rPr lang="sl-SI" sz="2700" dirty="0">
                <a:solidFill>
                  <a:schemeClr val="tx1"/>
                </a:solidFill>
              </a:rPr>
              <a:t>hrana obilna, oblačila razkošna.</a:t>
            </a:r>
            <a:br>
              <a:rPr lang="sl-SI" sz="2700" dirty="0">
                <a:solidFill>
                  <a:schemeClr val="tx1"/>
                </a:solidFill>
              </a:rPr>
            </a:br>
            <a:br>
              <a:rPr lang="sl-SI" sz="2700" dirty="0">
                <a:solidFill>
                  <a:schemeClr val="tx1"/>
                </a:solidFill>
              </a:rPr>
            </a:br>
            <a:r>
              <a:rPr lang="sl-SI" sz="2700" dirty="0">
                <a:solidFill>
                  <a:schemeClr val="tx1"/>
                </a:solidFill>
              </a:rPr>
              <a:t>- Večino prebivalstva so predstavljali </a:t>
            </a:r>
            <a:r>
              <a:rPr lang="sl-SI" sz="2700" b="1" dirty="0">
                <a:solidFill>
                  <a:schemeClr val="accent2"/>
                </a:solidFill>
              </a:rPr>
              <a:t>kmetje: </a:t>
            </a:r>
            <a:r>
              <a:rPr lang="sl-SI" sz="2700" dirty="0">
                <a:solidFill>
                  <a:schemeClr val="tx1"/>
                </a:solidFill>
              </a:rPr>
              <a:t>niso bili svobodni, živeli so skromno, večino časa so delali na kmetiji.</a:t>
            </a:r>
            <a:br>
              <a:rPr lang="sl-SI" sz="2700" dirty="0">
                <a:solidFill>
                  <a:schemeClr val="tx1"/>
                </a:solidFill>
              </a:rPr>
            </a:br>
            <a:endParaRPr lang="sl-SI" sz="2700" b="1" dirty="0">
              <a:solidFill>
                <a:schemeClr val="accent2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D57E4B6-F264-4B7F-98D9-E18B802387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11"/>
          <a:stretch/>
        </p:blipFill>
        <p:spPr>
          <a:xfrm>
            <a:off x="633999" y="640081"/>
            <a:ext cx="5462001" cy="5054156"/>
          </a:xfrm>
          <a:prstGeom prst="rect">
            <a:avLst/>
          </a:prstGeom>
        </p:spPr>
      </p:pic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BEF45B32-FB97-49CC-B778-CA7CF87BE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58549" y="4371149"/>
            <a:ext cx="4572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2">
            <a:extLst>
              <a:ext uri="{FF2B5EF4-FFF2-40B4-BE49-F238E27FC236}">
                <a16:creationId xmlns:a16="http://schemas.microsoft.com/office/drawing/2014/main" id="{7EE051E9-6C07-4FBB-B4F7-EDF8DDEAA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D57B49D6-DCF0-48DA-A45C-826F70DBB337}"/>
              </a:ext>
            </a:extLst>
          </p:cNvPr>
          <p:cNvSpPr txBox="1"/>
          <p:nvPr/>
        </p:nvSpPr>
        <p:spPr>
          <a:xfrm>
            <a:off x="1099127" y="5760721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Kmečka družina</a:t>
            </a:r>
          </a:p>
        </p:txBody>
      </p:sp>
    </p:spTree>
    <p:extLst>
      <p:ext uri="{BB962C8B-B14F-4D97-AF65-F5344CB8AC3E}">
        <p14:creationId xmlns:p14="http://schemas.microsoft.com/office/powerpoint/2010/main" val="2374102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ECB41E93-45C2-481C-B080-B0D4FE2B4C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2" r="21594" b="-1"/>
          <a:stretch/>
        </p:blipFill>
        <p:spPr>
          <a:xfrm>
            <a:off x="16" y="10"/>
            <a:ext cx="7556889" cy="6857990"/>
          </a:xfrm>
          <a:prstGeom prst="rect">
            <a:avLst/>
          </a:prstGeom>
        </p:spPr>
      </p:pic>
      <p:sp>
        <p:nvSpPr>
          <p:cNvPr id="13" name="Rectangle 8">
            <a:extLst>
              <a:ext uri="{FF2B5EF4-FFF2-40B4-BE49-F238E27FC236}">
                <a16:creationId xmlns:a16="http://schemas.microsoft.com/office/drawing/2014/main" id="{6482F060-A4AF-4E0B-B364-7C6BA4A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556905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53ADFC0-37F4-4D1C-A602-86D3863B7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7939" y="1256145"/>
            <a:ext cx="3659246" cy="4959927"/>
          </a:xfrm>
        </p:spPr>
        <p:txBody>
          <a:bodyPr>
            <a:normAutofit/>
          </a:bodyPr>
          <a:lstStyle/>
          <a:p>
            <a:r>
              <a:rPr lang="sl-SI" sz="1800" dirty="0">
                <a:solidFill>
                  <a:srgbClr val="FFFFFF"/>
                </a:solidFill>
              </a:rPr>
              <a:t>Srednjeveška plemiška družina</a:t>
            </a:r>
          </a:p>
          <a:p>
            <a:endParaRPr lang="sl-SI" sz="1800" dirty="0">
              <a:solidFill>
                <a:srgbClr val="FFFFFF"/>
              </a:solidFill>
            </a:endParaRPr>
          </a:p>
          <a:p>
            <a:r>
              <a:rPr lang="sl-SI" sz="1800" dirty="0">
                <a:solidFill>
                  <a:srgbClr val="FFFFFF"/>
                </a:solidFill>
              </a:rPr>
              <a:t>Poglej si videoposnetek življenju v srednjem veku na spletni strani: </a:t>
            </a:r>
            <a:r>
              <a:rPr lang="sl-SI" sz="1800" dirty="0">
                <a:hlinkClick r:id="rId3"/>
              </a:rPr>
              <a:t>https://www.youtube.com/watch?v=-2119mUSK6U</a:t>
            </a:r>
            <a:endParaRPr lang="sl-SI" sz="1800" dirty="0">
              <a:solidFill>
                <a:srgbClr val="FFFFFF"/>
              </a:solidFill>
            </a:endParaRPr>
          </a:p>
          <a:p>
            <a:endParaRPr lang="sl-SI" sz="1800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B9EB6DAA-2F0C-43D5-A577-15D5D2C4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85922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846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756EE36-7D0C-4B27-956C-99D97336AA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419947"/>
            <a:ext cx="8331191" cy="1124373"/>
          </a:xfrm>
        </p:spPr>
        <p:txBody>
          <a:bodyPr anchor="ctr">
            <a:normAutofit fontScale="90000"/>
          </a:bodyPr>
          <a:lstStyle/>
          <a:p>
            <a:pPr algn="r"/>
            <a:r>
              <a:rPr lang="sl-SI" sz="4400" dirty="0">
                <a:solidFill>
                  <a:srgbClr val="FFFFFF"/>
                </a:solidFill>
              </a:rPr>
              <a:t>Naloge reši s pomočjo učbenika.</a:t>
            </a:r>
            <a:br>
              <a:rPr lang="sl-SI" sz="4400" dirty="0">
                <a:solidFill>
                  <a:srgbClr val="FFFFFF"/>
                </a:solidFill>
              </a:rPr>
            </a:br>
            <a:br>
              <a:rPr lang="sl-SI" sz="3200" dirty="0">
                <a:solidFill>
                  <a:srgbClr val="FFFFFF"/>
                </a:solidFill>
              </a:rPr>
            </a:br>
            <a:endParaRPr lang="sl-SI" sz="3200" dirty="0">
              <a:solidFill>
                <a:srgbClr val="FFFFFF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64BCA16-001D-46F5-9991-0CD7222EB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481" y="744364"/>
            <a:ext cx="3341488" cy="1124373"/>
          </a:xfrm>
        </p:spPr>
        <p:txBody>
          <a:bodyPr anchor="ctr">
            <a:normAutofit/>
          </a:bodyPr>
          <a:lstStyle/>
          <a:p>
            <a:r>
              <a:rPr lang="sl-SI" sz="3600" dirty="0">
                <a:solidFill>
                  <a:srgbClr val="FFFFFF"/>
                </a:solidFill>
              </a:rPr>
              <a:t>1.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7391006-C2A1-403D-AEBB-4C4C84FC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Slika 4" descr="Slika, ki vsebuje besede besedilo&#10;&#10;Opis je samodejno ustvarjen">
            <a:extLst>
              <a:ext uri="{FF2B5EF4-FFF2-40B4-BE49-F238E27FC236}">
                <a16:creationId xmlns:a16="http://schemas.microsoft.com/office/drawing/2014/main" id="{8FB6DDFD-C875-4264-B43E-A3BD46A72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17" y="1059628"/>
            <a:ext cx="10566399" cy="548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2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AB198F8-A66D-4001-B151-D23C9D6D6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2161" y="643467"/>
            <a:ext cx="6255026" cy="5054008"/>
          </a:xfrm>
        </p:spPr>
        <p:txBody>
          <a:bodyPr anchor="ctr">
            <a:normAutofit/>
          </a:bodyPr>
          <a:lstStyle/>
          <a:p>
            <a:pPr algn="r"/>
            <a:endParaRPr lang="sl-SI" dirty="0">
              <a:solidFill>
                <a:srgbClr val="FFFFFF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23C1741-375E-4DCE-94E5-E61E027DB7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600" y="552027"/>
            <a:ext cx="3341488" cy="839340"/>
          </a:xfrm>
        </p:spPr>
        <p:txBody>
          <a:bodyPr anchor="ctr">
            <a:normAutofit/>
          </a:bodyPr>
          <a:lstStyle/>
          <a:p>
            <a:r>
              <a:rPr lang="sl-SI" sz="3200" dirty="0">
                <a:solidFill>
                  <a:srgbClr val="FFFFFF"/>
                </a:solidFill>
              </a:rPr>
              <a:t>2</a:t>
            </a:r>
            <a:r>
              <a:rPr lang="sl-SI" dirty="0">
                <a:solidFill>
                  <a:srgbClr val="FFFFFF"/>
                </a:solidFill>
              </a:rPr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7391006-C2A1-403D-AEBB-4C4C84FC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Slika 4" descr="Slika, ki vsebuje besede besedilo&#10;&#10;Opis je samodejno ustvarjen">
            <a:extLst>
              <a:ext uri="{FF2B5EF4-FFF2-40B4-BE49-F238E27FC236}">
                <a16:creationId xmlns:a16="http://schemas.microsoft.com/office/drawing/2014/main" id="{712BB3A4-70F0-46F7-ADDD-F3B3626C3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290246"/>
            <a:ext cx="10120500" cy="627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3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RetrospectVTI">
  <a:themeElements>
    <a:clrScheme name="AnalogousFromRegularSeed_2SEEDS">
      <a:dk1>
        <a:srgbClr val="000000"/>
      </a:dk1>
      <a:lt1>
        <a:srgbClr val="FFFFFF"/>
      </a:lt1>
      <a:dk2>
        <a:srgbClr val="243741"/>
      </a:dk2>
      <a:lt2>
        <a:srgbClr val="E2E8E7"/>
      </a:lt2>
      <a:accent1>
        <a:srgbClr val="B13B52"/>
      </a:accent1>
      <a:accent2>
        <a:srgbClr val="C34D95"/>
      </a:accent2>
      <a:accent3>
        <a:srgbClr val="C3674D"/>
      </a:accent3>
      <a:accent4>
        <a:srgbClr val="3BB182"/>
      </a:accent4>
      <a:accent5>
        <a:srgbClr val="46B2B4"/>
      </a:accent5>
      <a:accent6>
        <a:srgbClr val="3B7EB1"/>
      </a:accent6>
      <a:hlink>
        <a:srgbClr val="31937F"/>
      </a:hlink>
      <a:folHlink>
        <a:srgbClr val="7F7F7F"/>
      </a:folHlink>
    </a:clrScheme>
    <a:fontScheme name="Retrospect">
      <a:majorFont>
        <a:latin typeface="Univers Condensed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Univers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343</Words>
  <Application>Microsoft Office PowerPoint</Application>
  <PresentationFormat>Širokozaslonsko</PresentationFormat>
  <Paragraphs>25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Calibri</vt:lpstr>
      <vt:lpstr>Univers</vt:lpstr>
      <vt:lpstr>Univers Condensed</vt:lpstr>
      <vt:lpstr>RetrospectVTI</vt:lpstr>
      <vt:lpstr>Družina v grški, rimski in srednjeveški družbi</vt:lpstr>
      <vt:lpstr>Poglej si razlago na videoposnetku na spletnem naslovu:</vt:lpstr>
      <vt:lpstr>1. Kdo je odločal v grški družbi</vt:lpstr>
      <vt:lpstr>PowerPointova predstavitev</vt:lpstr>
      <vt:lpstr>- Glavno vlogo je imel OČE.  - Rimske ženske so podrejene moškim, nimajo političnih pravic, lahko pa se udeležijo javnih prireditev.  - Večina ljudi živi v revščini, dan preživijo na delu.  - Rimski družini so v pomoč sužnji.  - Pogosto so jedli zelenjavo, sadje, predvsem olive in olivno olje.</vt:lpstr>
      <vt:lpstr>3. Kdo je gospodar gradu, ko je šel plemič na vojni pohod  - V SREDNJEM VEKU je bila družba razdeljena na plemstvo, duhovščino in kmete.  - Oče ima neomejeno oblast nad družino.  - Plemiči so veliko hodili na vojne pohode. Ko jih ni bilo doma, je grad vodila žena.  - Plemiči: hrana obilna, oblačila razkošna.  - Večino prebivalstva so predstavljali kmetje: niso bili svobodni, živeli so skromno, večino časa so delali na kmetiji. </vt:lpstr>
      <vt:lpstr>PowerPointova predstavitev</vt:lpstr>
      <vt:lpstr>Naloge reši s pomočjo učbenika.  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Družina v grški, rimski in srednjeveški družbi</dc:title>
  <dc:creator>Sara</dc:creator>
  <cp:lastModifiedBy>Sara</cp:lastModifiedBy>
  <cp:revision>2</cp:revision>
  <dcterms:created xsi:type="dcterms:W3CDTF">2020-05-20T10:38:23Z</dcterms:created>
  <dcterms:modified xsi:type="dcterms:W3CDTF">2020-05-20T10:50:05Z</dcterms:modified>
</cp:coreProperties>
</file>