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000" b="1" u="sng" dirty="0" smtClean="0">
                <a:solidFill>
                  <a:schemeClr val="bg1"/>
                </a:solidFill>
              </a:rPr>
              <a:t>DUŠIKOVE ORGANSKE SPOJINE</a:t>
            </a:r>
            <a:endParaRPr lang="sl-SI" sz="6000" b="1" u="sng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35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AMINOKISLINE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036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44731" y="391886"/>
            <a:ext cx="598278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1. AMINOKISLINE SO DUŠIKOVE ORGANSKE SPOJINE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844731" y="1114697"/>
            <a:ext cx="62527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sz="2400" dirty="0" smtClean="0">
                <a:solidFill>
                  <a:schemeClr val="bg1"/>
                </a:solidFill>
              </a:rPr>
              <a:t>Nekatere organske dušikove spojine:</a:t>
            </a:r>
          </a:p>
          <a:p>
            <a:r>
              <a:rPr lang="sl-SI" sz="2400" dirty="0" smtClean="0">
                <a:solidFill>
                  <a:schemeClr val="bg1"/>
                </a:solidFill>
              </a:rPr>
              <a:t>A) </a:t>
            </a:r>
            <a:r>
              <a:rPr lang="sl-SI" sz="2400" dirty="0" err="1" smtClean="0">
                <a:solidFill>
                  <a:schemeClr val="bg1"/>
                </a:solidFill>
              </a:rPr>
              <a:t>Lekadol</a:t>
            </a:r>
            <a:r>
              <a:rPr lang="sl-SI" sz="2400" dirty="0" smtClean="0">
                <a:solidFill>
                  <a:schemeClr val="bg1"/>
                </a:solidFill>
              </a:rPr>
              <a:t> je spojina PARACETAMOLA</a:t>
            </a:r>
          </a:p>
          <a:p>
            <a:r>
              <a:rPr lang="sl-SI" sz="2400" dirty="0" smtClean="0">
                <a:solidFill>
                  <a:schemeClr val="bg1"/>
                </a:solidFill>
              </a:rPr>
              <a:t>B) TNT in nitroglicerin sta razstrelivi</a:t>
            </a:r>
          </a:p>
          <a:p>
            <a:r>
              <a:rPr lang="sl-SI" sz="2400" dirty="0" smtClean="0">
                <a:solidFill>
                  <a:schemeClr val="bg1"/>
                </a:solidFill>
              </a:rPr>
              <a:t>C) DNK, nosilka genetske informacije</a:t>
            </a:r>
          </a:p>
          <a:p>
            <a:r>
              <a:rPr lang="sl-SI" sz="2400" dirty="0" smtClean="0">
                <a:solidFill>
                  <a:schemeClr val="bg1"/>
                </a:solidFill>
              </a:rPr>
              <a:t>D) vitamini B</a:t>
            </a:r>
            <a:endParaRPr lang="sl-SI" sz="2400" dirty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t="18000" b="18203"/>
          <a:stretch/>
        </p:blipFill>
        <p:spPr>
          <a:xfrm>
            <a:off x="7236414" y="679269"/>
            <a:ext cx="2143125" cy="136724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363" y="2151562"/>
            <a:ext cx="2924175" cy="1562100"/>
          </a:xfrm>
          <a:prstGeom prst="rect">
            <a:avLst/>
          </a:prstGeom>
        </p:spPr>
      </p:pic>
      <p:sp>
        <p:nvSpPr>
          <p:cNvPr id="6" name="PoljeZBesedilom 5"/>
          <p:cNvSpPr txBox="1"/>
          <p:nvPr/>
        </p:nvSpPr>
        <p:spPr>
          <a:xfrm>
            <a:off x="9649097" y="3818710"/>
            <a:ext cx="1654628" cy="3744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err="1" smtClean="0"/>
              <a:t>paracetamol</a:t>
            </a:r>
            <a:endParaRPr lang="sl-SI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31" y="3417993"/>
            <a:ext cx="2343150" cy="1952625"/>
          </a:xfrm>
          <a:prstGeom prst="rect">
            <a:avLst/>
          </a:prstGeom>
        </p:spPr>
      </p:pic>
      <p:sp>
        <p:nvSpPr>
          <p:cNvPr id="8" name="PoljeZBesedilom 7"/>
          <p:cNvSpPr txBox="1"/>
          <p:nvPr/>
        </p:nvSpPr>
        <p:spPr>
          <a:xfrm>
            <a:off x="1219472" y="5550256"/>
            <a:ext cx="159366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err="1" smtClean="0"/>
              <a:t>trinitrotoulen</a:t>
            </a:r>
            <a:endParaRPr lang="sl-SI" b="1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7611" y="3378790"/>
            <a:ext cx="2809875" cy="1628775"/>
          </a:xfrm>
          <a:prstGeom prst="rect">
            <a:avLst/>
          </a:prstGeom>
        </p:spPr>
      </p:pic>
      <p:sp>
        <p:nvSpPr>
          <p:cNvPr id="10" name="PoljeZBesedilom 9"/>
          <p:cNvSpPr txBox="1"/>
          <p:nvPr/>
        </p:nvSpPr>
        <p:spPr>
          <a:xfrm>
            <a:off x="4317818" y="5185952"/>
            <a:ext cx="277966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/>
              <a:t>Tiamin – vitamin B</a:t>
            </a:r>
            <a:endParaRPr lang="sl-SI" b="1" dirty="0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13789" y="2399993"/>
            <a:ext cx="42862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9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801190" y="435429"/>
            <a:ext cx="512934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2. FUNKCIONALNI SKUPINI V AMINOKISLINAH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801190" y="1288869"/>
            <a:ext cx="9727473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Aminokisline so organske spojine, ki imajo na ISTI ogljikov atom vezano tako bazično </a:t>
            </a:r>
            <a:r>
              <a:rPr lang="sl-SI" b="1" dirty="0" smtClean="0">
                <a:solidFill>
                  <a:schemeClr val="bg2"/>
                </a:solidFill>
              </a:rPr>
              <a:t>aminsko</a:t>
            </a:r>
            <a:r>
              <a:rPr lang="sl-SI" dirty="0" smtClean="0">
                <a:solidFill>
                  <a:schemeClr val="bg1"/>
                </a:solidFill>
              </a:rPr>
              <a:t> skupino (</a:t>
            </a:r>
            <a:r>
              <a:rPr lang="sl-SI" b="1" dirty="0" smtClean="0">
                <a:solidFill>
                  <a:schemeClr val="bg2"/>
                </a:solidFill>
              </a:rPr>
              <a:t>NH</a:t>
            </a:r>
            <a:r>
              <a:rPr lang="sl-SI" b="1" baseline="-25000" dirty="0" smtClean="0">
                <a:solidFill>
                  <a:schemeClr val="bg2"/>
                </a:solidFill>
              </a:rPr>
              <a:t>2</a:t>
            </a:r>
            <a:r>
              <a:rPr lang="sl-SI" dirty="0" smtClean="0">
                <a:solidFill>
                  <a:schemeClr val="bg1"/>
                </a:solidFill>
              </a:rPr>
              <a:t>) kot tudi kislo </a:t>
            </a:r>
            <a:r>
              <a:rPr lang="sl-SI" b="1" dirty="0" smtClean="0">
                <a:solidFill>
                  <a:srgbClr val="FF0000"/>
                </a:solidFill>
              </a:rPr>
              <a:t>karboksilno skupino </a:t>
            </a:r>
            <a:r>
              <a:rPr lang="sl-SI" dirty="0" smtClean="0">
                <a:solidFill>
                  <a:schemeClr val="bg1"/>
                </a:solidFill>
              </a:rPr>
              <a:t>(</a:t>
            </a:r>
            <a:r>
              <a:rPr lang="sl-SI" b="1" dirty="0" smtClean="0">
                <a:solidFill>
                  <a:srgbClr val="FF0000"/>
                </a:solidFill>
              </a:rPr>
              <a:t>COOH</a:t>
            </a:r>
            <a:r>
              <a:rPr lang="sl-SI" dirty="0" smtClean="0">
                <a:solidFill>
                  <a:schemeClr val="bg1"/>
                </a:solidFill>
              </a:rPr>
              <a:t>).</a:t>
            </a:r>
          </a:p>
          <a:p>
            <a:endParaRPr lang="sl-SI" dirty="0">
              <a:solidFill>
                <a:schemeClr val="bg1"/>
              </a:solidFill>
            </a:endParaRPr>
          </a:p>
          <a:p>
            <a:r>
              <a:rPr lang="sl-SI" dirty="0" smtClean="0">
                <a:solidFill>
                  <a:schemeClr val="bg1"/>
                </a:solidFill>
              </a:rPr>
              <a:t>Splošna formula aminokisline je:</a:t>
            </a:r>
          </a:p>
          <a:p>
            <a:endParaRPr lang="sl-SI" dirty="0">
              <a:solidFill>
                <a:schemeClr val="bg1"/>
              </a:solidFill>
            </a:endParaRPr>
          </a:p>
          <a:p>
            <a:endParaRPr lang="sl-SI" dirty="0" smtClean="0">
              <a:solidFill>
                <a:schemeClr val="bg1"/>
              </a:solidFill>
            </a:endParaRPr>
          </a:p>
          <a:p>
            <a:endParaRPr lang="sl-SI" dirty="0">
              <a:solidFill>
                <a:schemeClr val="bg1"/>
              </a:solidFill>
            </a:endParaRPr>
          </a:p>
          <a:p>
            <a:endParaRPr lang="sl-SI" dirty="0" smtClean="0">
              <a:solidFill>
                <a:schemeClr val="bg1"/>
              </a:solidFill>
            </a:endParaRPr>
          </a:p>
          <a:p>
            <a:endParaRPr lang="sl-SI" dirty="0">
              <a:solidFill>
                <a:schemeClr val="bg1"/>
              </a:solidFill>
            </a:endParaRPr>
          </a:p>
          <a:p>
            <a:endParaRPr lang="sl-SI" dirty="0" smtClean="0">
              <a:solidFill>
                <a:schemeClr val="bg1"/>
              </a:solidFill>
            </a:endParaRPr>
          </a:p>
          <a:p>
            <a:r>
              <a:rPr lang="sl-SI" dirty="0" smtClean="0">
                <a:solidFill>
                  <a:schemeClr val="bg1"/>
                </a:solidFill>
              </a:rPr>
              <a:t>Skupina R je lahko atom vodika ali skupina atomov.</a:t>
            </a:r>
            <a:endParaRPr lang="sl-SI" dirty="0">
              <a:solidFill>
                <a:schemeClr val="bg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/>
          <a:srcRect l="4648" t="67799" r="83237" b="16285"/>
          <a:stretch/>
        </p:blipFill>
        <p:spPr>
          <a:xfrm>
            <a:off x="3002281" y="2541944"/>
            <a:ext cx="1839684" cy="135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3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062446" y="418011"/>
            <a:ext cx="614825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3. NAJPREPROSTEJŠI AMINOKISLINI IN POIMENOVANJE</a:t>
            </a:r>
            <a:endParaRPr lang="sl-SI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Predm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342179"/>
              </p:ext>
            </p:extLst>
          </p:nvPr>
        </p:nvGraphicFramePr>
        <p:xfrm>
          <a:off x="940526" y="1799092"/>
          <a:ext cx="2478723" cy="2056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emSketch" r:id="rId3" imgW="567720" imgH="471960" progId="ACD.ChemSketch.20">
                  <p:embed/>
                </p:oleObj>
              </mc:Choice>
              <mc:Fallback>
                <p:oleObj name="ChemSketch" r:id="rId3" imgW="567720" imgH="4719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0526" y="1799092"/>
                        <a:ext cx="2478723" cy="2056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1470138" y="1108551"/>
            <a:ext cx="141949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A) GLICIN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4841966" y="1611086"/>
            <a:ext cx="5486400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dirty="0" smtClean="0"/>
              <a:t>Glicin ima dva </a:t>
            </a:r>
            <a:r>
              <a:rPr lang="sl-SI" b="1" dirty="0" smtClean="0"/>
              <a:t>ogljikova atoma, </a:t>
            </a:r>
            <a:r>
              <a:rPr lang="sl-SI" dirty="0" smtClean="0"/>
              <a:t>to je </a:t>
            </a:r>
            <a:r>
              <a:rPr lang="sl-SI" b="1" dirty="0" smtClean="0">
                <a:solidFill>
                  <a:srgbClr val="FF0000"/>
                </a:solidFill>
              </a:rPr>
              <a:t>ETANOJSKA KISLINA</a:t>
            </a:r>
          </a:p>
          <a:p>
            <a:pPr marL="342900" indent="-342900">
              <a:buAutoNum type="arabicPeriod"/>
            </a:pPr>
            <a:r>
              <a:rPr lang="sl-SI" dirty="0" smtClean="0"/>
              <a:t>Na drugi ogljikov atom je vezana </a:t>
            </a:r>
            <a:r>
              <a:rPr lang="sl-SI" b="1" dirty="0" smtClean="0">
                <a:solidFill>
                  <a:srgbClr val="0070C0"/>
                </a:solidFill>
              </a:rPr>
              <a:t>AMINO SKUPINA – NH</a:t>
            </a:r>
            <a:r>
              <a:rPr lang="sl-SI" b="1" baseline="-25000" dirty="0" smtClean="0">
                <a:solidFill>
                  <a:srgbClr val="0070C0"/>
                </a:solidFill>
              </a:rPr>
              <a:t>2</a:t>
            </a:r>
          </a:p>
          <a:p>
            <a:pPr marL="342900" indent="-342900">
              <a:buAutoNum type="arabicPeriod"/>
            </a:pPr>
            <a:r>
              <a:rPr lang="sl-SI" dirty="0" smtClean="0"/>
              <a:t>Pri poimenovanju upoštevamo, da najprej poimenujemo položaj </a:t>
            </a:r>
            <a:r>
              <a:rPr lang="sl-SI" b="1" dirty="0" err="1" smtClean="0"/>
              <a:t>amino</a:t>
            </a:r>
            <a:r>
              <a:rPr lang="sl-SI" b="1" dirty="0" smtClean="0"/>
              <a:t> skupine</a:t>
            </a:r>
            <a:r>
              <a:rPr lang="sl-SI" dirty="0" smtClean="0"/>
              <a:t>, navedemo ime </a:t>
            </a:r>
            <a:r>
              <a:rPr lang="sl-SI" b="1" dirty="0" err="1" smtClean="0"/>
              <a:t>amino</a:t>
            </a:r>
            <a:r>
              <a:rPr lang="sl-SI" dirty="0" smtClean="0"/>
              <a:t> ter poimenujemo še </a:t>
            </a:r>
            <a:r>
              <a:rPr lang="sl-SI" b="1" dirty="0" smtClean="0"/>
              <a:t>kislino</a:t>
            </a:r>
          </a:p>
          <a:p>
            <a:pPr marL="342900" indent="-342900">
              <a:buAutoNum type="arabicPeriod"/>
            </a:pPr>
            <a:r>
              <a:rPr lang="sl-SI" b="1" dirty="0" smtClean="0">
                <a:solidFill>
                  <a:srgbClr val="FF0000"/>
                </a:solidFill>
              </a:rPr>
              <a:t>2-AMINOETANOJSKA KISLINA</a:t>
            </a: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876889">
            <a:off x="1820804" y="3681291"/>
            <a:ext cx="2773385" cy="25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2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280160" y="705395"/>
            <a:ext cx="147174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chemeClr val="bg1"/>
                </a:solidFill>
              </a:rPr>
              <a:t>B) ALANIN</a:t>
            </a:r>
            <a:endParaRPr lang="sl-SI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Predm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195909"/>
              </p:ext>
            </p:extLst>
          </p:nvPr>
        </p:nvGraphicFramePr>
        <p:xfrm>
          <a:off x="827315" y="1531438"/>
          <a:ext cx="3434715" cy="1981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hemSketch" r:id="rId3" imgW="896400" imgH="517320" progId="ACD.ChemSketch.20">
                  <p:embed/>
                </p:oleObj>
              </mc:Choice>
              <mc:Fallback>
                <p:oleObj name="ChemSketch" r:id="rId3" imgW="896400" imgH="517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315" y="1531438"/>
                        <a:ext cx="3434715" cy="1981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ljeZBesedilom 3"/>
          <p:cNvSpPr txBox="1"/>
          <p:nvPr/>
        </p:nvSpPr>
        <p:spPr>
          <a:xfrm>
            <a:off x="5529943" y="1531438"/>
            <a:ext cx="4511040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l-SI" dirty="0" err="1" smtClean="0"/>
              <a:t>Alanin</a:t>
            </a:r>
            <a:r>
              <a:rPr lang="sl-SI" dirty="0" smtClean="0"/>
              <a:t> ima tri ogljikove atome, kar predstavlja </a:t>
            </a:r>
            <a:r>
              <a:rPr lang="sl-SI" b="1" dirty="0" err="1" smtClean="0">
                <a:solidFill>
                  <a:srgbClr val="FF0000"/>
                </a:solidFill>
              </a:rPr>
              <a:t>propanojsko</a:t>
            </a:r>
            <a:r>
              <a:rPr lang="sl-SI" b="1" dirty="0" smtClean="0">
                <a:solidFill>
                  <a:srgbClr val="FF0000"/>
                </a:solidFill>
              </a:rPr>
              <a:t> kislino</a:t>
            </a:r>
          </a:p>
          <a:p>
            <a:pPr marL="342900" indent="-342900">
              <a:buAutoNum type="arabicPeriod"/>
            </a:pPr>
            <a:r>
              <a:rPr lang="sl-SI" dirty="0" smtClean="0"/>
              <a:t>Na drugi ogljikov atom je vezana </a:t>
            </a:r>
            <a:r>
              <a:rPr lang="sl-SI" b="1" dirty="0" err="1" smtClean="0">
                <a:solidFill>
                  <a:schemeClr val="bg2"/>
                </a:solidFill>
              </a:rPr>
              <a:t>amino</a:t>
            </a:r>
            <a:r>
              <a:rPr lang="sl-SI" b="1" dirty="0" smtClean="0">
                <a:solidFill>
                  <a:schemeClr val="bg2"/>
                </a:solidFill>
              </a:rPr>
              <a:t> skupina –NH</a:t>
            </a:r>
            <a:r>
              <a:rPr lang="sl-SI" b="1" baseline="-25000" dirty="0" smtClean="0">
                <a:solidFill>
                  <a:schemeClr val="bg2"/>
                </a:solidFill>
              </a:rPr>
              <a:t>2</a:t>
            </a:r>
          </a:p>
          <a:p>
            <a:pPr marL="342900" indent="-342900">
              <a:buAutoNum type="arabicPeriod"/>
            </a:pPr>
            <a:r>
              <a:rPr lang="sl-SI" dirty="0" smtClean="0"/>
              <a:t>Poimenujemo: </a:t>
            </a:r>
          </a:p>
          <a:p>
            <a:r>
              <a:rPr lang="sl-SI" b="1" dirty="0" smtClean="0">
                <a:solidFill>
                  <a:srgbClr val="FF0000"/>
                </a:solidFill>
              </a:rPr>
              <a:t>2-AMINOPROPANOJSKA KISLINA</a:t>
            </a:r>
            <a:endParaRPr lang="sl-SI" b="1" dirty="0">
              <a:solidFill>
                <a:srgbClr val="FF0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845644">
            <a:off x="2863390" y="3193433"/>
            <a:ext cx="2797279" cy="286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55759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170</Words>
  <Application>Microsoft Office PowerPoint</Application>
  <PresentationFormat>Širokozaslonsko</PresentationFormat>
  <Paragraphs>33</Paragraphs>
  <Slides>6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Century Gothic</vt:lpstr>
      <vt:lpstr>Wingdings 3</vt:lpstr>
      <vt:lpstr>Rezina</vt:lpstr>
      <vt:lpstr>ACD/ChemSketch</vt:lpstr>
      <vt:lpstr>DUŠIKOVE ORGANSKE SPOJINE</vt:lpstr>
      <vt:lpstr>AMINOKISLINE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DUŠIKOVE ORGANSKE SPOJINE</dc:title>
  <dc:creator>Anja</dc:creator>
  <cp:lastModifiedBy>Anja</cp:lastModifiedBy>
  <cp:revision>5</cp:revision>
  <dcterms:created xsi:type="dcterms:W3CDTF">2020-05-10T07:24:28Z</dcterms:created>
  <dcterms:modified xsi:type="dcterms:W3CDTF">2020-05-10T08:05:59Z</dcterms:modified>
</cp:coreProperties>
</file>