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6" r:id="rId2"/>
    <p:sldId id="257" r:id="rId3"/>
    <p:sldId id="261" r:id="rId4"/>
    <p:sldId id="262" r:id="rId5"/>
    <p:sldId id="259" r:id="rId6"/>
    <p:sldId id="260" r:id="rId7"/>
    <p:sldId id="263" r:id="rId8"/>
    <p:sldId id="264"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8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DDCEC-8A81-47B5-82D5-5BBFB33EE223}" type="datetimeFigureOut">
              <a:rPr lang="sl-SI" smtClean="0"/>
              <a:pPr/>
              <a:t>11.5.2020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49C62-45D2-41F7-81E2-FCAB1B03D55F}" type="slidenum">
              <a:rPr lang="sl-SI" smtClean="0"/>
              <a:pPr/>
              <a:t>‹#›</a:t>
            </a:fld>
            <a:endParaRPr lang="sl-SI"/>
          </a:p>
        </p:txBody>
      </p:sp>
    </p:spTree>
    <p:extLst>
      <p:ext uri="{BB962C8B-B14F-4D97-AF65-F5344CB8AC3E}">
        <p14:creationId xmlns:p14="http://schemas.microsoft.com/office/powerpoint/2010/main" val="8065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1</a:t>
            </a:fld>
            <a:endParaRPr lang="sl-SI"/>
          </a:p>
        </p:txBody>
      </p:sp>
    </p:spTree>
    <p:extLst>
      <p:ext uri="{BB962C8B-B14F-4D97-AF65-F5344CB8AC3E}">
        <p14:creationId xmlns:p14="http://schemas.microsoft.com/office/powerpoint/2010/main" val="371639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2</a:t>
            </a:fld>
            <a:endParaRPr lang="sl-SI"/>
          </a:p>
        </p:txBody>
      </p:sp>
    </p:spTree>
    <p:extLst>
      <p:ext uri="{BB962C8B-B14F-4D97-AF65-F5344CB8AC3E}">
        <p14:creationId xmlns:p14="http://schemas.microsoft.com/office/powerpoint/2010/main" val="42901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3</a:t>
            </a:fld>
            <a:endParaRPr lang="sl-SI"/>
          </a:p>
        </p:txBody>
      </p:sp>
    </p:spTree>
    <p:extLst>
      <p:ext uri="{BB962C8B-B14F-4D97-AF65-F5344CB8AC3E}">
        <p14:creationId xmlns:p14="http://schemas.microsoft.com/office/powerpoint/2010/main" val="25813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4</a:t>
            </a:fld>
            <a:endParaRPr lang="sl-SI"/>
          </a:p>
        </p:txBody>
      </p:sp>
    </p:spTree>
    <p:extLst>
      <p:ext uri="{BB962C8B-B14F-4D97-AF65-F5344CB8AC3E}">
        <p14:creationId xmlns:p14="http://schemas.microsoft.com/office/powerpoint/2010/main" val="183141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5</a:t>
            </a:fld>
            <a:endParaRPr lang="sl-SI"/>
          </a:p>
        </p:txBody>
      </p:sp>
    </p:spTree>
    <p:extLst>
      <p:ext uri="{BB962C8B-B14F-4D97-AF65-F5344CB8AC3E}">
        <p14:creationId xmlns:p14="http://schemas.microsoft.com/office/powerpoint/2010/main" val="20646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6</a:t>
            </a:fld>
            <a:endParaRPr lang="sl-SI"/>
          </a:p>
        </p:txBody>
      </p:sp>
    </p:spTree>
    <p:extLst>
      <p:ext uri="{BB962C8B-B14F-4D97-AF65-F5344CB8AC3E}">
        <p14:creationId xmlns:p14="http://schemas.microsoft.com/office/powerpoint/2010/main" val="228582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7</a:t>
            </a:fld>
            <a:endParaRPr lang="sl-SI"/>
          </a:p>
        </p:txBody>
      </p:sp>
    </p:spTree>
    <p:extLst>
      <p:ext uri="{BB962C8B-B14F-4D97-AF65-F5344CB8AC3E}">
        <p14:creationId xmlns:p14="http://schemas.microsoft.com/office/powerpoint/2010/main" val="244133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05249C62-45D2-41F7-81E2-FCAB1B03D55F}" type="slidenum">
              <a:rPr lang="sl-SI" smtClean="0"/>
              <a:pPr/>
              <a:t>8</a:t>
            </a:fld>
            <a:endParaRPr lang="sl-SI"/>
          </a:p>
        </p:txBody>
      </p:sp>
    </p:spTree>
    <p:extLst>
      <p:ext uri="{BB962C8B-B14F-4D97-AF65-F5344CB8AC3E}">
        <p14:creationId xmlns:p14="http://schemas.microsoft.com/office/powerpoint/2010/main" val="318979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65686297-270B-422D-AA55-B2CF021BA900}" type="datetimeFigureOut">
              <a:rPr lang="sl-SI" smtClean="0"/>
              <a:pPr/>
              <a:t>11.5.2020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5686297-270B-422D-AA55-B2CF021BA900}" type="datetimeFigureOut">
              <a:rPr lang="sl-SI" smtClean="0"/>
              <a:pPr/>
              <a:t>11.5.2020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5686297-270B-422D-AA55-B2CF021BA900}" type="datetimeFigureOut">
              <a:rPr lang="sl-SI" smtClean="0"/>
              <a:pPr/>
              <a:t>11.5.2020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5686297-270B-422D-AA55-B2CF021BA900}" type="datetimeFigureOut">
              <a:rPr lang="sl-SI" smtClean="0"/>
              <a:pPr/>
              <a:t>11.5.2020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65686297-270B-422D-AA55-B2CF021BA900}" type="datetimeFigureOut">
              <a:rPr lang="sl-SI" smtClean="0"/>
              <a:pPr/>
              <a:t>11.5.2020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65686297-270B-422D-AA55-B2CF021BA900}" type="datetimeFigureOut">
              <a:rPr lang="sl-SI" smtClean="0"/>
              <a:pPr/>
              <a:t>11.5.2020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65686297-270B-422D-AA55-B2CF021BA900}" type="datetimeFigureOut">
              <a:rPr lang="sl-SI" smtClean="0"/>
              <a:pPr/>
              <a:t>11.5.2020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65686297-270B-422D-AA55-B2CF021BA900}" type="datetimeFigureOut">
              <a:rPr lang="sl-SI" smtClean="0"/>
              <a:pPr/>
              <a:t>11.5.2020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65686297-270B-422D-AA55-B2CF021BA900}" type="datetimeFigureOut">
              <a:rPr lang="sl-SI" smtClean="0"/>
              <a:pPr/>
              <a:t>11.5.2020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5686297-270B-422D-AA55-B2CF021BA900}" type="datetimeFigureOut">
              <a:rPr lang="sl-SI" smtClean="0"/>
              <a:pPr/>
              <a:t>11.5.2020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5686297-270B-422D-AA55-B2CF021BA900}" type="datetimeFigureOut">
              <a:rPr lang="sl-SI" smtClean="0"/>
              <a:pPr/>
              <a:t>11.5.2020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31EA088-6520-4988-8700-7FAE21946A8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86297-270B-422D-AA55-B2CF021BA900}" type="datetimeFigureOut">
              <a:rPr lang="sl-SI" smtClean="0"/>
              <a:pPr/>
              <a:t>11.5.2020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EA088-6520-4988-8700-7FAE21946A8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60649"/>
            <a:ext cx="7772400" cy="936104"/>
          </a:xfr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r>
              <a:rPr lang="sl-SI" b="1" dirty="0" smtClean="0"/>
              <a:t>CIRIL  KOSMAČ:  Gosenica</a:t>
            </a:r>
            <a:endParaRPr lang="sl-SI" b="1" dirty="0"/>
          </a:p>
        </p:txBody>
      </p:sp>
      <p:pic>
        <p:nvPicPr>
          <p:cNvPr id="4" name="irc_mi" descr="http://www.primorske.si/getattachment/132993aa-7a74-49e6-9fb3-fb67283fea59/.aspx"/>
          <p:cNvPicPr/>
          <p:nvPr/>
        </p:nvPicPr>
        <p:blipFill>
          <a:blip r:embed="rId3" cstate="print"/>
          <a:srcRect/>
          <a:stretch>
            <a:fillRect/>
          </a:stretch>
        </p:blipFill>
        <p:spPr bwMode="auto">
          <a:xfrm>
            <a:off x="323528" y="1412776"/>
            <a:ext cx="2808312" cy="2880320"/>
          </a:xfrm>
          <a:prstGeom prst="rect">
            <a:avLst/>
          </a:prstGeom>
          <a:noFill/>
          <a:ln w="9525">
            <a:noFill/>
            <a:miter lim="800000"/>
            <a:headEnd/>
            <a:tailEnd/>
          </a:ln>
        </p:spPr>
      </p:pic>
      <p:pic>
        <p:nvPicPr>
          <p:cNvPr id="5" name="irc_mi" descr="http://www.tol-muzej.si/images/slap_domacija1.jpg"/>
          <p:cNvPicPr/>
          <p:nvPr/>
        </p:nvPicPr>
        <p:blipFill>
          <a:blip r:embed="rId4" cstate="print"/>
          <a:srcRect/>
          <a:stretch>
            <a:fillRect/>
          </a:stretch>
        </p:blipFill>
        <p:spPr bwMode="auto">
          <a:xfrm>
            <a:off x="3203848" y="1340768"/>
            <a:ext cx="3744416" cy="2880320"/>
          </a:xfrm>
          <a:prstGeom prst="rect">
            <a:avLst/>
          </a:prstGeom>
          <a:noFill/>
          <a:ln w="9525">
            <a:noFill/>
            <a:miter lim="800000"/>
            <a:headEnd/>
            <a:tailEnd/>
          </a:ln>
        </p:spPr>
      </p:pic>
      <p:pic>
        <p:nvPicPr>
          <p:cNvPr id="6" name="irc_mi" descr="http://upload.wikimedia.org/wikipedia/sl/b/b4/V_gaju_%C5%BEivljenja-ciril_kosma%C4%8D.jpg"/>
          <p:cNvPicPr/>
          <p:nvPr/>
        </p:nvPicPr>
        <p:blipFill>
          <a:blip r:embed="rId5" cstate="print"/>
          <a:srcRect/>
          <a:stretch>
            <a:fillRect/>
          </a:stretch>
        </p:blipFill>
        <p:spPr bwMode="auto">
          <a:xfrm>
            <a:off x="251520" y="4725144"/>
            <a:ext cx="1512168" cy="2016224"/>
          </a:xfrm>
          <a:prstGeom prst="rect">
            <a:avLst/>
          </a:prstGeom>
          <a:noFill/>
          <a:ln w="9525">
            <a:noFill/>
            <a:miter lim="800000"/>
            <a:headEnd/>
            <a:tailEnd/>
          </a:ln>
        </p:spPr>
      </p:pic>
      <p:pic>
        <p:nvPicPr>
          <p:cNvPr id="7" name="irc_mi" descr="http://ars.rtvslo.si/wp-content/uploads/2013/03/Ciril-Kosmač-300x300.jpg"/>
          <p:cNvPicPr/>
          <p:nvPr/>
        </p:nvPicPr>
        <p:blipFill>
          <a:blip r:embed="rId6" cstate="print"/>
          <a:srcRect/>
          <a:stretch>
            <a:fillRect/>
          </a:stretch>
        </p:blipFill>
        <p:spPr bwMode="auto">
          <a:xfrm>
            <a:off x="7164288" y="1412776"/>
            <a:ext cx="1708712" cy="2448272"/>
          </a:xfrm>
          <a:prstGeom prst="rect">
            <a:avLst/>
          </a:prstGeom>
          <a:noFill/>
          <a:ln w="9525">
            <a:noFill/>
            <a:miter lim="800000"/>
            <a:headEnd/>
            <a:tailEnd/>
          </a:ln>
        </p:spPr>
      </p:pic>
      <p:pic>
        <p:nvPicPr>
          <p:cNvPr id="8" name="irc_mi" descr="http://img.enaa.com/oddelki/knjige/assets/product_images/9789616512732.jpg"/>
          <p:cNvPicPr/>
          <p:nvPr/>
        </p:nvPicPr>
        <p:blipFill>
          <a:blip r:embed="rId7" cstate="print"/>
          <a:srcRect l="24488" t="14120" r="24825" b="13949"/>
          <a:stretch>
            <a:fillRect/>
          </a:stretch>
        </p:blipFill>
        <p:spPr bwMode="auto">
          <a:xfrm>
            <a:off x="7164288" y="4149080"/>
            <a:ext cx="1686014" cy="2376264"/>
          </a:xfrm>
          <a:prstGeom prst="rect">
            <a:avLst/>
          </a:prstGeom>
          <a:noFill/>
          <a:ln w="9525">
            <a:noFill/>
            <a:miter lim="800000"/>
            <a:headEnd/>
            <a:tailEnd/>
          </a:ln>
        </p:spPr>
      </p:pic>
      <p:pic>
        <p:nvPicPr>
          <p:cNvPr id="9" name="irc_mi" descr="http://books.google.com/books?id=rOo_AAAAIAAJ&amp;printsec=frontcover&amp;img=1&amp;zoom=1&amp;imgtk=AFLRE71SlhtX8vMvAyv3zvekNY0cxcabXeYZJQcwzvELTWpQdfN2ZkkkCv-Nxot-Svdg6PD54raJNRjDVvhTimtLbPcE2Lsx5L7VBHWEZkYWncGXimwXSFY"/>
          <p:cNvPicPr/>
          <p:nvPr/>
        </p:nvPicPr>
        <p:blipFill>
          <a:blip r:embed="rId8" cstate="print"/>
          <a:srcRect/>
          <a:stretch>
            <a:fillRect/>
          </a:stretch>
        </p:blipFill>
        <p:spPr bwMode="auto">
          <a:xfrm>
            <a:off x="1835696" y="4725144"/>
            <a:ext cx="1440160" cy="1941448"/>
          </a:xfrm>
          <a:prstGeom prst="rect">
            <a:avLst/>
          </a:prstGeom>
          <a:noFill/>
          <a:ln w="9525">
            <a:noFill/>
            <a:miter lim="800000"/>
            <a:headEnd/>
            <a:tailEnd/>
          </a:ln>
        </p:spPr>
      </p:pic>
      <p:pic>
        <p:nvPicPr>
          <p:cNvPr id="10" name="irc_mi" descr="http://celje.planet-tus.si/media/cache/f993cd13adac3d395027b9aca3d61d8c.jpeg"/>
          <p:cNvPicPr/>
          <p:nvPr/>
        </p:nvPicPr>
        <p:blipFill>
          <a:blip r:embed="rId9" cstate="print"/>
          <a:srcRect/>
          <a:stretch>
            <a:fillRect/>
          </a:stretch>
        </p:blipFill>
        <p:spPr bwMode="auto">
          <a:xfrm>
            <a:off x="3419872" y="4581128"/>
            <a:ext cx="1584176" cy="2087141"/>
          </a:xfrm>
          <a:prstGeom prst="rect">
            <a:avLst/>
          </a:prstGeom>
          <a:noFill/>
          <a:ln w="9525">
            <a:noFill/>
            <a:miter lim="800000"/>
            <a:headEnd/>
            <a:tailEnd/>
          </a:ln>
        </p:spPr>
      </p:pic>
      <p:pic>
        <p:nvPicPr>
          <p:cNvPr id="11" name="irc_mi" descr="http://www.ounre.org/tantadruj.jpg"/>
          <p:cNvPicPr/>
          <p:nvPr/>
        </p:nvPicPr>
        <p:blipFill>
          <a:blip r:embed="rId10" cstate="print"/>
          <a:srcRect/>
          <a:stretch>
            <a:fillRect/>
          </a:stretch>
        </p:blipFill>
        <p:spPr bwMode="auto">
          <a:xfrm>
            <a:off x="5220072" y="4581128"/>
            <a:ext cx="1584176" cy="2122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sl-SI" dirty="0" smtClean="0"/>
              <a:t>Analiza  besedila:</a:t>
            </a:r>
            <a:endParaRPr lang="sl-SI" dirty="0"/>
          </a:p>
        </p:txBody>
      </p:sp>
      <p:sp>
        <p:nvSpPr>
          <p:cNvPr id="3" name="Ograda vsebine 2"/>
          <p:cNvSpPr>
            <a:spLocks noGrp="1"/>
          </p:cNvSpPr>
          <p:nvPr>
            <p:ph idx="1"/>
          </p:nvPr>
        </p:nvSpPr>
        <p:spPr>
          <a:xfrm>
            <a:off x="467544" y="1124744"/>
            <a:ext cx="8352928" cy="5328592"/>
          </a:xfrm>
        </p:spPr>
        <p:txBody>
          <a:bodyPr>
            <a:normAutofit/>
          </a:bodyPr>
          <a:lstStyle/>
          <a:p>
            <a:pPr algn="just"/>
            <a:r>
              <a:rPr lang="sl-SI" b="1" dirty="0" smtClean="0">
                <a:solidFill>
                  <a:srgbClr val="FF0000"/>
                </a:solidFill>
              </a:rPr>
              <a:t>KNJIŽEVNE  OSEBE</a:t>
            </a:r>
            <a:r>
              <a:rPr lang="sl-SI" dirty="0" smtClean="0"/>
              <a:t>:  pisatelj,  paznik  </a:t>
            </a:r>
            <a:r>
              <a:rPr lang="sl-SI" dirty="0" err="1" smtClean="0"/>
              <a:t>Cesare</a:t>
            </a:r>
            <a:r>
              <a:rPr lang="sl-SI" dirty="0" smtClean="0"/>
              <a:t>,  kaplan,  drugi  ujetniki;</a:t>
            </a:r>
          </a:p>
          <a:p>
            <a:pPr algn="just"/>
            <a:r>
              <a:rPr lang="sl-SI" b="1" dirty="0" smtClean="0">
                <a:solidFill>
                  <a:srgbClr val="00B050"/>
                </a:solidFill>
              </a:rPr>
              <a:t>ČAS  DOGAJANJA</a:t>
            </a:r>
            <a:r>
              <a:rPr lang="sl-SI" dirty="0" smtClean="0"/>
              <a:t>:  leto  </a:t>
            </a:r>
            <a:r>
              <a:rPr lang="sl-SI" b="1" dirty="0" smtClean="0">
                <a:solidFill>
                  <a:srgbClr val="0070C0"/>
                </a:solidFill>
              </a:rPr>
              <a:t>1930</a:t>
            </a:r>
            <a:r>
              <a:rPr lang="sl-SI" dirty="0" smtClean="0"/>
              <a:t> –  to  je  tudi  čas  vzpona  italijanskega  fašizma;  pripovedovalec  je  bil  zaprt  kot  politični  kaznjenec;  dogodek  se  osredotoča  na  en  dan  (</a:t>
            </a:r>
            <a:r>
              <a:rPr lang="sl-SI" b="1" dirty="0" smtClean="0">
                <a:solidFill>
                  <a:srgbClr val="0070C0"/>
                </a:solidFill>
              </a:rPr>
              <a:t>23. 5.</a:t>
            </a:r>
            <a:r>
              <a:rPr lang="sl-SI" dirty="0" smtClean="0"/>
              <a:t>);  </a:t>
            </a:r>
          </a:p>
          <a:p>
            <a:pPr algn="just"/>
            <a:r>
              <a:rPr lang="sl-SI" b="1" dirty="0" smtClean="0">
                <a:solidFill>
                  <a:srgbClr val="0070C0"/>
                </a:solidFill>
              </a:rPr>
              <a:t>KRAJ  DOGAJANJA</a:t>
            </a:r>
            <a:r>
              <a:rPr lang="sl-SI" dirty="0" smtClean="0"/>
              <a:t>:</a:t>
            </a:r>
            <a:r>
              <a:rPr lang="sl-SI" b="1" dirty="0" smtClean="0"/>
              <a:t>  </a:t>
            </a:r>
            <a:r>
              <a:rPr lang="sl-SI" dirty="0" smtClean="0"/>
              <a:t>celica  v  rimskem  zaporu  (zapor  Regina  </a:t>
            </a:r>
            <a:r>
              <a:rPr lang="sl-SI" dirty="0" err="1" smtClean="0"/>
              <a:t>Coeli</a:t>
            </a:r>
            <a:r>
              <a:rPr lang="sl-SI" dirty="0" smtClean="0"/>
              <a:t>)  je  skopo  označena;  kraj  dogajanja  je  predstavljen  tako,  kot  ga  vidi  pisatelj,  tj. subjektivno;  </a:t>
            </a:r>
          </a:p>
          <a:p>
            <a:pPr algn="just"/>
            <a:endParaRPr lang="sl-S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a:xfrm>
            <a:off x="539552" y="1196752"/>
            <a:ext cx="8136904" cy="4929411"/>
          </a:xfrm>
        </p:spPr>
        <p:txBody>
          <a:bodyPr/>
          <a:lstStyle/>
          <a:p>
            <a:pPr algn="just"/>
            <a:r>
              <a:rPr lang="sl-SI" b="1" dirty="0" smtClean="0">
                <a:solidFill>
                  <a:srgbClr val="FF33CC"/>
                </a:solidFill>
              </a:rPr>
              <a:t>PRIPOVEDOVALEC</a:t>
            </a:r>
            <a:r>
              <a:rPr lang="sl-SI" dirty="0" smtClean="0"/>
              <a:t>:  gre  za  </a:t>
            </a:r>
            <a:r>
              <a:rPr lang="sl-SI" b="1" dirty="0" smtClean="0">
                <a:solidFill>
                  <a:srgbClr val="FF33CC"/>
                </a:solidFill>
              </a:rPr>
              <a:t>prvoosebnega  pripovedovalca</a:t>
            </a:r>
            <a:r>
              <a:rPr lang="sl-SI" dirty="0" smtClean="0"/>
              <a:t>,  saj  pisatelj  pripoveduje  o  svojem  ujetništvu,  zato  je  </a:t>
            </a:r>
            <a:r>
              <a:rPr lang="sl-SI" b="1" dirty="0" smtClean="0">
                <a:solidFill>
                  <a:srgbClr val="FF0000"/>
                </a:solidFill>
              </a:rPr>
              <a:t>avtobiografsko  obarvana</a:t>
            </a:r>
            <a:r>
              <a:rPr lang="sl-SI" dirty="0" smtClean="0"/>
              <a:t>;</a:t>
            </a:r>
          </a:p>
          <a:p>
            <a:pPr algn="just"/>
            <a:r>
              <a:rPr lang="sl-SI" b="1" dirty="0" smtClean="0">
                <a:solidFill>
                  <a:srgbClr val="9933FF"/>
                </a:solidFill>
              </a:rPr>
              <a:t>TEMA</a:t>
            </a:r>
            <a:r>
              <a:rPr lang="sl-SI" dirty="0" smtClean="0"/>
              <a:t>:  življenje  v  zaporu,  narodnostno  zatiranje,  želja  po  svobodi.</a:t>
            </a:r>
          </a:p>
          <a:p>
            <a:endParaRPr lang="sl-SI" dirty="0" smtClean="0"/>
          </a:p>
          <a:p>
            <a:endParaRPr lang="sl-S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descr="https://upload.wikimedia.org/wikipedia/commons/thumb/a/a9/Exterieur_OVERZICHT_ACHTERGEVEL_-_Vught_-_20296408_-_RCE.jpg/800px-Exterieur_OVERZICHT_ACHTERGEVEL_-_Vught_-_20296408_-_RCE.jpg"/>
          <p:cNvPicPr>
            <a:picLocks noGrp="1"/>
          </p:cNvPicPr>
          <p:nvPr>
            <p:ph idx="1"/>
          </p:nvPr>
        </p:nvPicPr>
        <p:blipFill>
          <a:blip r:embed="rId3" cstate="print"/>
          <a:srcRect b="37951"/>
          <a:stretch>
            <a:fillRect/>
          </a:stretch>
        </p:blipFill>
        <p:spPr bwMode="auto">
          <a:xfrm>
            <a:off x="323528" y="332656"/>
            <a:ext cx="4481151" cy="2808312"/>
          </a:xfrm>
          <a:prstGeom prst="rect">
            <a:avLst/>
          </a:prstGeom>
          <a:ln>
            <a:noFill/>
          </a:ln>
          <a:effectLst>
            <a:outerShdw blurRad="190500" algn="tl" rotWithShape="0">
              <a:srgbClr val="000000">
                <a:alpha val="70000"/>
              </a:srgbClr>
            </a:outerShdw>
          </a:effectLst>
        </p:spPr>
      </p:pic>
      <p:pic>
        <p:nvPicPr>
          <p:cNvPr id="5" name="Slika 4" descr="http://eucbeniki.sio.si/admin/documents/learning_unit/2408/21_1412620972.02/white_horse.1.1.jpg"/>
          <p:cNvPicPr/>
          <p:nvPr/>
        </p:nvPicPr>
        <p:blipFill>
          <a:blip r:embed="rId4" cstate="print"/>
          <a:srcRect/>
          <a:stretch>
            <a:fillRect/>
          </a:stretch>
        </p:blipFill>
        <p:spPr bwMode="auto">
          <a:xfrm>
            <a:off x="2987824" y="3356992"/>
            <a:ext cx="5760720" cy="3311979"/>
          </a:xfrm>
          <a:prstGeom prst="rect">
            <a:avLst/>
          </a:prstGeom>
          <a:ln>
            <a:noFill/>
          </a:ln>
          <a:effectLst>
            <a:outerShdw blurRad="190500" algn="tl" rotWithShape="0">
              <a:srgbClr val="000000">
                <a:alpha val="70000"/>
              </a:srgbClr>
            </a:outerShdw>
          </a:effectLst>
        </p:spPr>
      </p:pic>
      <p:sp>
        <p:nvSpPr>
          <p:cNvPr id="6" name="Pravokotnik 5"/>
          <p:cNvSpPr/>
          <p:nvPr/>
        </p:nvSpPr>
        <p:spPr>
          <a:xfrm>
            <a:off x="539552" y="3212976"/>
            <a:ext cx="2160240"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l-SI" dirty="0" smtClean="0"/>
              <a:t>zapor  Regina  </a:t>
            </a:r>
            <a:r>
              <a:rPr lang="sl-SI" dirty="0" err="1" smtClean="0"/>
              <a:t>Coeli</a:t>
            </a:r>
            <a:endParaRPr lang="sl-SI" dirty="0"/>
          </a:p>
        </p:txBody>
      </p:sp>
      <p:sp>
        <p:nvSpPr>
          <p:cNvPr id="7" name="Pravokotnik 6"/>
          <p:cNvSpPr/>
          <p:nvPr/>
        </p:nvSpPr>
        <p:spPr>
          <a:xfrm>
            <a:off x="899592" y="6237312"/>
            <a:ext cx="1944216"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l-SI" dirty="0" smtClean="0"/>
              <a:t>simbol  svobode</a:t>
            </a:r>
            <a:endParaRPr lang="sl-SI" dirty="0"/>
          </a:p>
        </p:txBody>
      </p:sp>
      <p:pic>
        <p:nvPicPr>
          <p:cNvPr id="8" name="Slika 7" descr="Rezultat iskanja slik za tree branch and caterpillar"/>
          <p:cNvPicPr/>
          <p:nvPr/>
        </p:nvPicPr>
        <p:blipFill>
          <a:blip r:embed="rId5" cstate="print"/>
          <a:srcRect/>
          <a:stretch>
            <a:fillRect/>
          </a:stretch>
        </p:blipFill>
        <p:spPr bwMode="auto">
          <a:xfrm>
            <a:off x="5076056" y="332656"/>
            <a:ext cx="3600400" cy="2448272"/>
          </a:xfrm>
          <a:prstGeom prst="rect">
            <a:avLst/>
          </a:prstGeom>
          <a:ln>
            <a:noFill/>
          </a:ln>
          <a:effectLst>
            <a:outerShdw blurRad="190500" algn="tl" rotWithShape="0">
              <a:srgbClr val="000000">
                <a:alpha val="70000"/>
              </a:srgbClr>
            </a:outerShdw>
          </a:effectLst>
        </p:spPr>
      </p:pic>
      <p:sp>
        <p:nvSpPr>
          <p:cNvPr id="9" name="Pravokotnik 8"/>
          <p:cNvSpPr/>
          <p:nvPr/>
        </p:nvSpPr>
        <p:spPr>
          <a:xfrm>
            <a:off x="6588224" y="2852936"/>
            <a:ext cx="2088232"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sl-SI" dirty="0" smtClean="0"/>
              <a:t>mladika,  gosenica</a:t>
            </a:r>
            <a:endParaRPr lang="sl-S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a:solidFill>
            <a:srgbClr val="FF6699"/>
          </a:solidFill>
        </p:spPr>
        <p:style>
          <a:lnRef idx="0">
            <a:schemeClr val="accent6"/>
          </a:lnRef>
          <a:fillRef idx="3">
            <a:schemeClr val="accent6"/>
          </a:fillRef>
          <a:effectRef idx="3">
            <a:schemeClr val="accent6"/>
          </a:effectRef>
          <a:fontRef idx="minor">
            <a:schemeClr val="lt1"/>
          </a:fontRef>
        </p:style>
        <p:txBody>
          <a:bodyPr>
            <a:normAutofit fontScale="90000"/>
          </a:bodyPr>
          <a:lstStyle/>
          <a:p>
            <a:r>
              <a:rPr lang="sl-SI" dirty="0" smtClean="0"/>
              <a:t>Simboli  in  njihov  pomen</a:t>
            </a:r>
            <a:endParaRPr lang="sl-SI" dirty="0"/>
          </a:p>
        </p:txBody>
      </p:sp>
      <p:sp>
        <p:nvSpPr>
          <p:cNvPr id="3" name="Ograda vsebine 2"/>
          <p:cNvSpPr>
            <a:spLocks noGrp="1"/>
          </p:cNvSpPr>
          <p:nvPr>
            <p:ph idx="1"/>
          </p:nvPr>
        </p:nvSpPr>
        <p:spPr>
          <a:xfrm>
            <a:off x="457200" y="1124744"/>
            <a:ext cx="8229600" cy="5256584"/>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just"/>
            <a:r>
              <a:rPr lang="sl-SI" b="1" dirty="0" smtClean="0"/>
              <a:t>Simbol</a:t>
            </a:r>
            <a:r>
              <a:rPr lang="sl-SI" dirty="0" smtClean="0"/>
              <a:t>  </a:t>
            </a:r>
            <a:r>
              <a:rPr lang="sl-SI" i="1" dirty="0" smtClean="0"/>
              <a:t>je  znamenje,  podoba,  stvar,  ki  kaže  na  nek  višji  smisel;  poleg  svojega  osnovnega  pomena,  ki  ga  takoj  prepoznamo,  ima  tudi  še  drugačen – višji  pomen:</a:t>
            </a:r>
          </a:p>
          <a:p>
            <a:pPr algn="just">
              <a:buFontTx/>
              <a:buChar char="-"/>
            </a:pPr>
            <a:r>
              <a:rPr lang="sl-SI" b="1" dirty="0" smtClean="0"/>
              <a:t>gosenica,  ki  </a:t>
            </a:r>
            <a:r>
              <a:rPr lang="sl-SI" b="1" dirty="0" err="1" smtClean="0"/>
              <a:t>obžira</a:t>
            </a:r>
            <a:r>
              <a:rPr lang="sl-SI" b="1" dirty="0" smtClean="0"/>
              <a:t>  liste  na  veji </a:t>
            </a:r>
            <a:r>
              <a:rPr lang="sl-SI" dirty="0" smtClean="0"/>
              <a:t>– simbol  za  državo  (Italija),  ki  zatira  druge (Slovence);  življenje,  ki  žre  življenje – tuja  oblast,  ki  uničuje  pisateljevo  življenje;</a:t>
            </a:r>
          </a:p>
          <a:p>
            <a:pPr algn="just">
              <a:buFontTx/>
              <a:buChar char="-"/>
            </a:pPr>
            <a:r>
              <a:rPr lang="sl-SI" b="1" dirty="0" smtClean="0"/>
              <a:t>vihar</a:t>
            </a:r>
            <a:r>
              <a:rPr lang="sl-SI" dirty="0" smtClean="0"/>
              <a:t>,  ki  prežene/uniči  gosenico – simbol  neupogljive  volje,  izraža  upanje,  da  bo  prihodnost  odstranila  spodjedajoče  sile;</a:t>
            </a:r>
          </a:p>
          <a:p>
            <a:pPr algn="just">
              <a:buFontTx/>
              <a:buChar char="-"/>
            </a:pPr>
            <a:r>
              <a:rPr lang="sl-SI" b="1" dirty="0" smtClean="0"/>
              <a:t>beli  konj  na  zelenem  travniku </a:t>
            </a:r>
            <a:r>
              <a:rPr lang="sl-SI" dirty="0" smtClean="0"/>
              <a:t>– svoboda;</a:t>
            </a:r>
          </a:p>
          <a:p>
            <a:pPr algn="just">
              <a:buFontTx/>
              <a:buChar char="-"/>
            </a:pPr>
            <a:r>
              <a:rPr lang="sl-SI" b="1" dirty="0" smtClean="0"/>
              <a:t>zelena  mladika </a:t>
            </a:r>
            <a:r>
              <a:rPr lang="sl-SI" dirty="0" smtClean="0"/>
              <a:t>(zadnji  list) – upanje.</a:t>
            </a:r>
          </a:p>
          <a:p>
            <a:pPr algn="just">
              <a:buFontTx/>
              <a:buChar char="-"/>
            </a:pPr>
            <a:endParaRPr lang="sl-SI"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sl-SI" dirty="0" smtClean="0"/>
              <a:t>Pesniška  sredstva:</a:t>
            </a:r>
            <a:endParaRPr lang="sl-SI" dirty="0"/>
          </a:p>
        </p:txBody>
      </p:sp>
      <p:sp>
        <p:nvSpPr>
          <p:cNvPr id="3" name="Ograda vsebine 2"/>
          <p:cNvSpPr>
            <a:spLocks noGrp="1"/>
          </p:cNvSpPr>
          <p:nvPr>
            <p:ph idx="1"/>
          </p:nvPr>
        </p:nvSpPr>
        <p:spPr>
          <a:xfrm>
            <a:off x="457200" y="1124744"/>
            <a:ext cx="8229600" cy="5184576"/>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r>
              <a:rPr lang="sl-SI" b="1" dirty="0" smtClean="0"/>
              <a:t>poosebitev:</a:t>
            </a:r>
            <a:r>
              <a:rPr lang="sl-SI" dirty="0" smtClean="0"/>
              <a:t>  </a:t>
            </a:r>
          </a:p>
          <a:p>
            <a:pPr algn="just">
              <a:buFontTx/>
              <a:buChar char="-"/>
            </a:pPr>
            <a:r>
              <a:rPr lang="sl-SI" dirty="0" smtClean="0">
                <a:solidFill>
                  <a:srgbClr val="0070C0"/>
                </a:solidFill>
              </a:rPr>
              <a:t>mladika  </a:t>
            </a:r>
            <a:r>
              <a:rPr lang="sl-SI" i="1" dirty="0" smtClean="0">
                <a:solidFill>
                  <a:srgbClr val="0070C0"/>
                </a:solidFill>
              </a:rPr>
              <a:t>je  vztrepetala</a:t>
            </a:r>
            <a:r>
              <a:rPr lang="sl-SI" dirty="0" smtClean="0">
                <a:solidFill>
                  <a:srgbClr val="0070C0"/>
                </a:solidFill>
              </a:rPr>
              <a:t>,  </a:t>
            </a:r>
            <a:r>
              <a:rPr lang="sl-SI" i="1" dirty="0" smtClean="0">
                <a:solidFill>
                  <a:srgbClr val="0070C0"/>
                </a:solidFill>
              </a:rPr>
              <a:t>je  začutila</a:t>
            </a:r>
            <a:r>
              <a:rPr lang="sl-SI" dirty="0" smtClean="0">
                <a:solidFill>
                  <a:srgbClr val="0070C0"/>
                </a:solidFill>
              </a:rPr>
              <a:t>,  da  je  dobila  v  viharju  zaveznika,  zato  </a:t>
            </a:r>
            <a:r>
              <a:rPr lang="sl-SI" i="1" dirty="0" smtClean="0">
                <a:solidFill>
                  <a:srgbClr val="0070C0"/>
                </a:solidFill>
              </a:rPr>
              <a:t>je</a:t>
            </a:r>
            <a:r>
              <a:rPr lang="sl-SI" dirty="0" smtClean="0">
                <a:solidFill>
                  <a:srgbClr val="0070C0"/>
                </a:solidFill>
              </a:rPr>
              <a:t>  tudi  sama  </a:t>
            </a:r>
            <a:r>
              <a:rPr lang="sl-SI" i="1" dirty="0" smtClean="0">
                <a:solidFill>
                  <a:srgbClr val="0070C0"/>
                </a:solidFill>
              </a:rPr>
              <a:t>napela  vse  sile  in  se  stresala </a:t>
            </a:r>
            <a:r>
              <a:rPr lang="sl-SI" dirty="0" smtClean="0">
                <a:solidFill>
                  <a:srgbClr val="0070C0"/>
                </a:solidFill>
              </a:rPr>
              <a:t>…</a:t>
            </a:r>
          </a:p>
          <a:p>
            <a:pPr algn="just">
              <a:buFontTx/>
              <a:buChar char="-"/>
            </a:pPr>
            <a:r>
              <a:rPr lang="sl-SI" dirty="0" smtClean="0">
                <a:solidFill>
                  <a:srgbClr val="0070C0"/>
                </a:solidFill>
              </a:rPr>
              <a:t>gosenica  </a:t>
            </a:r>
            <a:r>
              <a:rPr lang="sl-SI" i="1" dirty="0" smtClean="0">
                <a:solidFill>
                  <a:srgbClr val="0070C0"/>
                </a:solidFill>
              </a:rPr>
              <a:t>se  je  borila  za  obstanek</a:t>
            </a:r>
            <a:r>
              <a:rPr lang="sl-SI" dirty="0" smtClean="0">
                <a:solidFill>
                  <a:srgbClr val="0070C0"/>
                </a:solidFill>
              </a:rPr>
              <a:t>,  </a:t>
            </a:r>
            <a:r>
              <a:rPr lang="sl-SI" i="1" dirty="0" smtClean="0">
                <a:solidFill>
                  <a:srgbClr val="0070C0"/>
                </a:solidFill>
              </a:rPr>
              <a:t>potuhnila  se  je</a:t>
            </a:r>
            <a:r>
              <a:rPr lang="sl-SI" dirty="0" smtClean="0">
                <a:solidFill>
                  <a:srgbClr val="0070C0"/>
                </a:solidFill>
              </a:rPr>
              <a:t> …</a:t>
            </a:r>
          </a:p>
          <a:p>
            <a:pPr algn="just"/>
            <a:r>
              <a:rPr lang="sl-SI" b="1" dirty="0" smtClean="0"/>
              <a:t>metonimija:</a:t>
            </a:r>
          </a:p>
          <a:p>
            <a:pPr algn="just">
              <a:buFontTx/>
              <a:buChar char="-"/>
            </a:pPr>
            <a:r>
              <a:rPr lang="sl-SI" dirty="0" smtClean="0">
                <a:solidFill>
                  <a:srgbClr val="0070C0"/>
                </a:solidFill>
              </a:rPr>
              <a:t>Vsaka  celica  je  pela  svojo  pesem – ujetnik  v  celici …</a:t>
            </a:r>
          </a:p>
          <a:p>
            <a:pPr algn="just"/>
            <a:r>
              <a:rPr lang="sl-SI" b="1" dirty="0" smtClean="0"/>
              <a:t>stopnjevanje:</a:t>
            </a:r>
          </a:p>
          <a:p>
            <a:pPr algn="just">
              <a:buFontTx/>
              <a:buChar char="-"/>
            </a:pPr>
            <a:r>
              <a:rPr lang="sl-SI" dirty="0" smtClean="0">
                <a:solidFill>
                  <a:srgbClr val="0070C0"/>
                </a:solidFill>
              </a:rPr>
              <a:t>…  je  govoril  o  Mariji,  o  nedolžnosti,  o  lilijah,  o  sv.  Jožefu  in  o  sv.  Alojziju,  o  strasti …</a:t>
            </a:r>
          </a:p>
          <a:p>
            <a:pPr algn="just">
              <a:buFontTx/>
              <a:buChar char="-"/>
            </a:pPr>
            <a:r>
              <a:rPr lang="sl-SI" dirty="0" smtClean="0">
                <a:solidFill>
                  <a:srgbClr val="0070C0"/>
                </a:solidFill>
              </a:rPr>
              <a:t>Vsaka  celica  je  pela  svojo  pesem:  slovensko,  nemško,  italijansko,  posvetno,  pobožno,  uporniško.</a:t>
            </a:r>
            <a:endParaRPr lang="sl-SI"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19256" cy="5620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sl-SI" sz="3200" b="1" dirty="0" smtClean="0"/>
              <a:t>ŽIVLJENJE  IN  DELO  CIRILA  KOSMAČA</a:t>
            </a:r>
            <a:endParaRPr lang="sl-SI" sz="3200" b="1" dirty="0"/>
          </a:p>
        </p:txBody>
      </p:sp>
      <p:sp>
        <p:nvSpPr>
          <p:cNvPr id="3" name="Ograda vsebine 2"/>
          <p:cNvSpPr>
            <a:spLocks noGrp="1"/>
          </p:cNvSpPr>
          <p:nvPr>
            <p:ph idx="1"/>
          </p:nvPr>
        </p:nvSpPr>
        <p:spPr>
          <a:xfrm>
            <a:off x="395536" y="1412776"/>
            <a:ext cx="8568952" cy="5256584"/>
          </a:xfrm>
        </p:spPr>
        <p:style>
          <a:lnRef idx="1">
            <a:schemeClr val="accent1"/>
          </a:lnRef>
          <a:fillRef idx="2">
            <a:schemeClr val="accent1"/>
          </a:fillRef>
          <a:effectRef idx="1">
            <a:schemeClr val="accent1"/>
          </a:effectRef>
          <a:fontRef idx="minor">
            <a:schemeClr val="dk1"/>
          </a:fontRef>
        </p:style>
        <p:txBody>
          <a:bodyPr>
            <a:noAutofit/>
          </a:bodyPr>
          <a:lstStyle/>
          <a:p>
            <a:pPr algn="just"/>
            <a:r>
              <a:rPr lang="sl-SI" sz="2200" dirty="0" smtClean="0"/>
              <a:t>Rodil se je 28. septembra 1910 v  kraju Slap ob Idrijci. Šolo  je obiskoval  v  Gorici  in Tolminu, kjer je leta 1928  opravil  malo  maturo. </a:t>
            </a:r>
          </a:p>
          <a:p>
            <a:pPr algn="just"/>
            <a:r>
              <a:rPr lang="sl-SI" sz="2200" dirty="0" smtClean="0"/>
              <a:t>Ker je sodeloval v organizaciji TIGR, je bil leta 1929 kot eden prvih Slovencev aretiran. Leta 1930 so ga na tržaškem procesu oprostili zaradi mladoletnosti, tako mu je sodišče naložilo dve leti strogega policijskega nadzora. Pobegnil je v Ljubljano, kjer je sodeloval pri različnih organizacijah in časopisih. Nato je odšel v tujino: najprej v Pariz, kasneje  pa se je preselil v London, kjer je delal za radio BBC  in pripravljal  slovenske  oddaje. </a:t>
            </a:r>
          </a:p>
          <a:p>
            <a:pPr algn="just"/>
            <a:r>
              <a:rPr lang="sl-SI" sz="2200" dirty="0" smtClean="0"/>
              <a:t>Po  vojni  je  deloval  kot  svobodni književnik.</a:t>
            </a:r>
          </a:p>
          <a:p>
            <a:pPr algn="just"/>
            <a:r>
              <a:rPr lang="sl-SI" sz="2200" dirty="0" smtClean="0"/>
              <a:t>Leta 1949 je  prejel  Prešernovo nagrado za </a:t>
            </a:r>
            <a:r>
              <a:rPr lang="sl-SI" sz="2200" b="1" dirty="0" smtClean="0"/>
              <a:t>scenarij  Na  svoji  zemlji</a:t>
            </a:r>
            <a:r>
              <a:rPr lang="sl-SI" sz="2200" dirty="0" smtClean="0"/>
              <a:t>. </a:t>
            </a:r>
          </a:p>
          <a:p>
            <a:pPr algn="just"/>
            <a:r>
              <a:rPr lang="sl-SI" sz="2200" dirty="0" smtClean="0"/>
              <a:t>Leta 1979 so mu prisodili Prešernovo nagrado  za  življenjsko delo.</a:t>
            </a:r>
          </a:p>
          <a:p>
            <a:pPr algn="just"/>
            <a:r>
              <a:rPr lang="sl-SI" sz="2200" dirty="0" smtClean="0"/>
              <a:t>Umrl je 28. januarja 1980 v Ljubljani.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418058"/>
          </a:xfrm>
        </p:spPr>
        <p:txBody>
          <a:bodyPr>
            <a:normAutofit fontScale="90000"/>
          </a:bodyPr>
          <a:lstStyle/>
          <a:p>
            <a:endParaRPr lang="sl-SI" dirty="0"/>
          </a:p>
        </p:txBody>
      </p:sp>
      <p:sp>
        <p:nvSpPr>
          <p:cNvPr id="3" name="Ograda vsebine 2"/>
          <p:cNvSpPr>
            <a:spLocks noGrp="1"/>
          </p:cNvSpPr>
          <p:nvPr>
            <p:ph idx="1"/>
          </p:nvPr>
        </p:nvSpPr>
        <p:spPr>
          <a:xfrm>
            <a:off x="457200" y="836712"/>
            <a:ext cx="8229600" cy="5289451"/>
          </a:xfrm>
        </p:spPr>
        <p:txBody>
          <a:bodyPr/>
          <a:lstStyle/>
          <a:p>
            <a:pPr>
              <a:buNone/>
            </a:pPr>
            <a:r>
              <a:rPr lang="sl-SI" dirty="0" smtClean="0"/>
              <a:t>Znana dela:</a:t>
            </a:r>
          </a:p>
          <a:p>
            <a:r>
              <a:rPr lang="sl-SI" dirty="0" smtClean="0"/>
              <a:t>Gosenica</a:t>
            </a:r>
          </a:p>
          <a:p>
            <a:r>
              <a:rPr lang="sl-SI" dirty="0" smtClean="0"/>
              <a:t>Sreča in kruh </a:t>
            </a:r>
          </a:p>
          <a:p>
            <a:r>
              <a:rPr lang="sl-SI" dirty="0" smtClean="0"/>
              <a:t>Balada o trobenti in oblaku</a:t>
            </a:r>
          </a:p>
          <a:p>
            <a:r>
              <a:rPr lang="sl-SI" dirty="0" err="1" smtClean="0"/>
              <a:t>Tantadruj</a:t>
            </a:r>
            <a:endParaRPr lang="sl-SI" dirty="0" smtClean="0"/>
          </a:p>
          <a:p>
            <a:r>
              <a:rPr lang="sl-SI" dirty="0" smtClean="0"/>
              <a:t>Pomladni dan</a:t>
            </a:r>
          </a:p>
          <a:p>
            <a:endParaRPr lang="sl-SI" dirty="0"/>
          </a:p>
        </p:txBody>
      </p:sp>
      <p:pic>
        <p:nvPicPr>
          <p:cNvPr id="4" name="Slika 3" descr="DZS Spletni nakupovalni center"/>
          <p:cNvPicPr/>
          <p:nvPr/>
        </p:nvPicPr>
        <p:blipFill>
          <a:blip r:embed="rId3" cstate="print"/>
          <a:srcRect/>
          <a:stretch>
            <a:fillRect/>
          </a:stretch>
        </p:blipFill>
        <p:spPr bwMode="auto">
          <a:xfrm>
            <a:off x="3707904" y="188640"/>
            <a:ext cx="1872208" cy="2424772"/>
          </a:xfrm>
          <a:prstGeom prst="rect">
            <a:avLst/>
          </a:prstGeom>
          <a:noFill/>
          <a:ln w="9525">
            <a:noFill/>
            <a:miter lim="800000"/>
            <a:headEnd/>
            <a:tailEnd/>
          </a:ln>
        </p:spPr>
      </p:pic>
      <p:pic>
        <p:nvPicPr>
          <p:cNvPr id="5" name="Slika 4" descr="Ciril Kosmač Sreča in kruh"/>
          <p:cNvPicPr/>
          <p:nvPr/>
        </p:nvPicPr>
        <p:blipFill>
          <a:blip r:embed="rId4" cstate="print"/>
          <a:srcRect b="16175"/>
          <a:stretch>
            <a:fillRect/>
          </a:stretch>
        </p:blipFill>
        <p:spPr bwMode="auto">
          <a:xfrm>
            <a:off x="5652120" y="188640"/>
            <a:ext cx="2232248" cy="2736304"/>
          </a:xfrm>
          <a:prstGeom prst="rect">
            <a:avLst/>
          </a:prstGeom>
          <a:noFill/>
          <a:ln w="9525">
            <a:noFill/>
            <a:miter lim="800000"/>
            <a:headEnd/>
            <a:tailEnd/>
          </a:ln>
        </p:spPr>
      </p:pic>
      <p:pic>
        <p:nvPicPr>
          <p:cNvPr id="6" name="Slika 5" descr="Balada o trobenti in oblaku by Ciril Kosmač"/>
          <p:cNvPicPr/>
          <p:nvPr/>
        </p:nvPicPr>
        <p:blipFill>
          <a:blip r:embed="rId5" cstate="print"/>
          <a:srcRect/>
          <a:stretch>
            <a:fillRect/>
          </a:stretch>
        </p:blipFill>
        <p:spPr bwMode="auto">
          <a:xfrm>
            <a:off x="6588224" y="2420888"/>
            <a:ext cx="2160240" cy="3197974"/>
          </a:xfrm>
          <a:prstGeom prst="rect">
            <a:avLst/>
          </a:prstGeom>
          <a:noFill/>
          <a:ln w="9525">
            <a:noFill/>
            <a:miter lim="800000"/>
            <a:headEnd/>
            <a:tailEnd/>
          </a:ln>
        </p:spPr>
      </p:pic>
      <p:pic>
        <p:nvPicPr>
          <p:cNvPr id="7" name="Slika 6" descr="Tantadruj in druge novele by Ciril Kosmač"/>
          <p:cNvPicPr/>
          <p:nvPr/>
        </p:nvPicPr>
        <p:blipFill>
          <a:blip r:embed="rId6" cstate="print"/>
          <a:srcRect l="16496" r="16317"/>
          <a:stretch>
            <a:fillRect/>
          </a:stretch>
        </p:blipFill>
        <p:spPr bwMode="auto">
          <a:xfrm>
            <a:off x="3419872" y="3501008"/>
            <a:ext cx="1656184" cy="2492896"/>
          </a:xfrm>
          <a:prstGeom prst="rect">
            <a:avLst/>
          </a:prstGeom>
          <a:noFill/>
          <a:ln w="9525">
            <a:noFill/>
            <a:miter lim="800000"/>
            <a:headEnd/>
            <a:tailEnd/>
          </a:ln>
        </p:spPr>
      </p:pic>
      <p:pic>
        <p:nvPicPr>
          <p:cNvPr id="8" name="Slika 7" descr="Ciril Kosmač - Pomladni dan"/>
          <p:cNvPicPr/>
          <p:nvPr/>
        </p:nvPicPr>
        <p:blipFill>
          <a:blip r:embed="rId7" cstate="print"/>
          <a:srcRect/>
          <a:stretch>
            <a:fillRect/>
          </a:stretch>
        </p:blipFill>
        <p:spPr bwMode="auto">
          <a:xfrm>
            <a:off x="5220072" y="4437112"/>
            <a:ext cx="1728192" cy="2276872"/>
          </a:xfrm>
          <a:prstGeom prst="rect">
            <a:avLst/>
          </a:prstGeom>
          <a:noFill/>
          <a:ln w="9525">
            <a:noFill/>
            <a:miter lim="800000"/>
            <a:headEnd/>
            <a:tailEnd/>
          </a:ln>
        </p:spPr>
      </p:pic>
      <p:pic>
        <p:nvPicPr>
          <p:cNvPr id="10" name="Slika 9" descr="CIRIL KOSMAČ, NA SVOJI ZEMLJI, SCENARIO, 1949"/>
          <p:cNvPicPr/>
          <p:nvPr/>
        </p:nvPicPr>
        <p:blipFill>
          <a:blip r:embed="rId8" cstate="print"/>
          <a:srcRect l="19102" t="2385" r="23913" b="2385"/>
          <a:stretch>
            <a:fillRect/>
          </a:stretch>
        </p:blipFill>
        <p:spPr bwMode="auto">
          <a:xfrm>
            <a:off x="1475656" y="4365104"/>
            <a:ext cx="180020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Livarn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369</Words>
  <Application>Microsoft Office PowerPoint</Application>
  <PresentationFormat>On-screen Show (4:3)</PresentationFormat>
  <Paragraphs>46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Officeova tema</vt:lpstr>
      <vt:lpstr>CIRIL  KOSMAČ:  Gosenica</vt:lpstr>
      <vt:lpstr>Analiza  besedila:</vt:lpstr>
      <vt:lpstr>PowerPoint Presentation</vt:lpstr>
      <vt:lpstr>PowerPoint Presentation</vt:lpstr>
      <vt:lpstr>Simboli  in  njihov  pomen</vt:lpstr>
      <vt:lpstr>Pesniška  sredstva:</vt:lpstr>
      <vt:lpstr>ŽIVLJENJE  IN  DELO  CIRILA  KOSMAČA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CIRIL  KOSMAČ:  Gosenica</dc:title>
  <dc:creator>Irena</dc:creator>
  <cp:lastModifiedBy>Janko</cp:lastModifiedBy>
  <cp:revision>21</cp:revision>
  <dcterms:created xsi:type="dcterms:W3CDTF">2013-05-25T16:31:50Z</dcterms:created>
  <dcterms:modified xsi:type="dcterms:W3CDTF">2020-05-11T11:17:20Z</dcterms:modified>
</cp:coreProperties>
</file>