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7E47-D123-471B-AF52-8ADFD28CDF0D}"/>
              </a:ext>
            </a:extLst>
          </p:cNvPr>
          <p:cNvSpPr>
            <a:spLocks noGrp="1"/>
          </p:cNvSpPr>
          <p:nvPr>
            <p:ph type="title"/>
          </p:nvPr>
        </p:nvSpPr>
        <p:spPr/>
        <p:txBody>
          <a:bodyPr>
            <a:normAutofit fontScale="90000"/>
          </a:bodyPr>
          <a:lstStyle/>
          <a:p>
            <a:r>
              <a:rPr lang="sl-SI" dirty="0"/>
              <a:t>Najprej </a:t>
            </a:r>
            <a:r>
              <a:rPr lang="sl-SI" b="1" u="sng" dirty="0"/>
              <a:t>USTNO</a:t>
            </a:r>
            <a:r>
              <a:rPr lang="sl-SI" dirty="0"/>
              <a:t> ponovimo, kar smo se do zdaj naučili o glagolu.</a:t>
            </a:r>
            <a:br>
              <a:rPr lang="sl-SI" dirty="0"/>
            </a:br>
            <a:endParaRPr lang="sl-SI" dirty="0"/>
          </a:p>
        </p:txBody>
      </p:sp>
      <p:sp>
        <p:nvSpPr>
          <p:cNvPr id="3" name="Content Placeholder 2">
            <a:extLst>
              <a:ext uri="{FF2B5EF4-FFF2-40B4-BE49-F238E27FC236}">
                <a16:creationId xmlns:a16="http://schemas.microsoft.com/office/drawing/2014/main" id="{1AA014BE-1FE2-4608-B5FC-7B863AA6D652}"/>
              </a:ext>
            </a:extLst>
          </p:cNvPr>
          <p:cNvSpPr>
            <a:spLocks noGrp="1"/>
          </p:cNvSpPr>
          <p:nvPr>
            <p:ph idx="1"/>
          </p:nvPr>
        </p:nvSpPr>
        <p:spPr/>
        <p:txBody>
          <a:bodyPr/>
          <a:lstStyle/>
          <a:p>
            <a:pPr>
              <a:buAutoNum type="arabicPeriod"/>
            </a:pPr>
            <a:r>
              <a:rPr lang="sl-SI" dirty="0">
                <a:solidFill>
                  <a:schemeClr val="tx1"/>
                </a:solidFill>
              </a:rPr>
              <a:t>Glagoli so besede, ki izražajo dejanje, dogajanje in stanje.</a:t>
            </a:r>
          </a:p>
          <a:p>
            <a:pPr>
              <a:buAutoNum type="arabicPeriod"/>
            </a:pPr>
            <a:r>
              <a:rPr lang="sl-SI" dirty="0">
                <a:solidFill>
                  <a:schemeClr val="tx1"/>
                </a:solidFill>
              </a:rPr>
              <a:t>Vprašalnici za glagol: Kaj kdo dela/naredi? Kaj se v stavku dogaja?</a:t>
            </a:r>
          </a:p>
          <a:p>
            <a:pPr>
              <a:buAutoNum type="arabicPeriod"/>
            </a:pPr>
            <a:r>
              <a:rPr lang="sl-SI" dirty="0">
                <a:solidFill>
                  <a:schemeClr val="tx1"/>
                </a:solidFill>
              </a:rPr>
              <a:t>Glagolu določimo osebo (1., 2., 3. oseba) in število (ednina, dvojina, množina) ter čas (sedanjik, preteklik, prihodnjik).</a:t>
            </a:r>
          </a:p>
          <a:p>
            <a:endParaRPr lang="sl-SI" dirty="0"/>
          </a:p>
        </p:txBody>
      </p:sp>
    </p:spTree>
    <p:extLst>
      <p:ext uri="{BB962C8B-B14F-4D97-AF65-F5344CB8AC3E}">
        <p14:creationId xmlns:p14="http://schemas.microsoft.com/office/powerpoint/2010/main" val="350496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56" y="411325"/>
            <a:ext cx="7799939" cy="6022426"/>
          </a:xfrm>
        </p:spPr>
        <p:txBody>
          <a:bodyPr>
            <a:normAutofit/>
          </a:bodyPr>
          <a:lstStyle/>
          <a:p>
            <a:endParaRPr lang="sl-SI" dirty="0"/>
          </a:p>
          <a:p>
            <a:endParaRPr lang="sl-SI" dirty="0"/>
          </a:p>
          <a:p>
            <a:r>
              <a:rPr lang="sl-SI" dirty="0">
                <a:solidFill>
                  <a:schemeClr val="tx1"/>
                </a:solidFill>
              </a:rPr>
              <a:t>Nekoliko podrobneje ponovimo USTNO še o glagolskem času, ki ste ga spoznali zadnjič. </a:t>
            </a:r>
          </a:p>
          <a:p>
            <a:r>
              <a:rPr lang="sl-SI" dirty="0">
                <a:solidFill>
                  <a:schemeClr val="tx1"/>
                </a:solidFill>
              </a:rPr>
              <a:t>Poznamo tri GLAGOLSKE ČASE:</a:t>
            </a:r>
          </a:p>
          <a:p>
            <a:pPr marL="285750" indent="-285750">
              <a:buFontTx/>
              <a:buChar char="-"/>
            </a:pPr>
            <a:r>
              <a:rPr lang="sl-SI" dirty="0">
                <a:solidFill>
                  <a:srgbClr val="FF0000"/>
                </a:solidFill>
              </a:rPr>
              <a:t>SEDANJIK</a:t>
            </a:r>
            <a:r>
              <a:rPr lang="sl-SI" dirty="0">
                <a:solidFill>
                  <a:schemeClr val="tx1"/>
                </a:solidFill>
              </a:rPr>
              <a:t>   (dajanje poteka zdaj)</a:t>
            </a:r>
          </a:p>
          <a:p>
            <a:r>
              <a:rPr lang="sl-SI" dirty="0">
                <a:solidFill>
                  <a:schemeClr val="tx1"/>
                </a:solidFill>
              </a:rPr>
              <a:t>Danes </a:t>
            </a:r>
            <a:r>
              <a:rPr lang="sl-SI" b="1" dirty="0">
                <a:solidFill>
                  <a:schemeClr val="tx1"/>
                </a:solidFill>
              </a:rPr>
              <a:t>se učimo </a:t>
            </a:r>
            <a:r>
              <a:rPr lang="sl-SI" dirty="0">
                <a:solidFill>
                  <a:schemeClr val="tx1"/>
                </a:solidFill>
              </a:rPr>
              <a:t>o glagolu. Posnetek </a:t>
            </a:r>
            <a:r>
              <a:rPr lang="sl-SI" b="1" dirty="0">
                <a:solidFill>
                  <a:schemeClr val="tx1"/>
                </a:solidFill>
              </a:rPr>
              <a:t>poslušamo</a:t>
            </a:r>
            <a:r>
              <a:rPr lang="sl-SI" dirty="0">
                <a:solidFill>
                  <a:schemeClr val="tx1"/>
                </a:solidFill>
              </a:rPr>
              <a:t> večkrat, da </a:t>
            </a:r>
            <a:r>
              <a:rPr lang="sl-SI" b="1" dirty="0">
                <a:solidFill>
                  <a:schemeClr val="tx1"/>
                </a:solidFill>
              </a:rPr>
              <a:t>si</a:t>
            </a:r>
            <a:r>
              <a:rPr lang="sl-SI" dirty="0">
                <a:solidFill>
                  <a:schemeClr val="tx1"/>
                </a:solidFill>
              </a:rPr>
              <a:t> bolj </a:t>
            </a:r>
            <a:r>
              <a:rPr lang="sl-SI" b="1" dirty="0">
                <a:solidFill>
                  <a:schemeClr val="tx1"/>
                </a:solidFill>
              </a:rPr>
              <a:t>zapomnimo</a:t>
            </a:r>
            <a:r>
              <a:rPr lang="sl-SI" dirty="0">
                <a:solidFill>
                  <a:schemeClr val="tx1"/>
                </a:solidFill>
              </a:rPr>
              <a:t>. Brat nenehno </a:t>
            </a:r>
            <a:r>
              <a:rPr lang="sl-SI" b="1" dirty="0">
                <a:solidFill>
                  <a:schemeClr val="tx1"/>
                </a:solidFill>
              </a:rPr>
              <a:t>nagaja</a:t>
            </a:r>
            <a:r>
              <a:rPr lang="sl-SI" dirty="0">
                <a:solidFill>
                  <a:schemeClr val="tx1"/>
                </a:solidFill>
              </a:rPr>
              <a:t>. Mama </a:t>
            </a:r>
            <a:r>
              <a:rPr lang="sl-SI" b="1" dirty="0">
                <a:solidFill>
                  <a:schemeClr val="tx1"/>
                </a:solidFill>
              </a:rPr>
              <a:t>se jezi</a:t>
            </a:r>
            <a:r>
              <a:rPr lang="sl-SI" dirty="0">
                <a:solidFill>
                  <a:schemeClr val="tx1"/>
                </a:solidFill>
              </a:rPr>
              <a:t>. </a:t>
            </a:r>
          </a:p>
          <a:p>
            <a:pPr>
              <a:buFontTx/>
              <a:buChar char="-"/>
            </a:pPr>
            <a:r>
              <a:rPr lang="sl-SI" dirty="0">
                <a:solidFill>
                  <a:schemeClr val="tx1"/>
                </a:solidFill>
              </a:rPr>
              <a:t>   </a:t>
            </a:r>
            <a:r>
              <a:rPr lang="sl-SI" dirty="0">
                <a:solidFill>
                  <a:srgbClr val="FF0000"/>
                </a:solidFill>
              </a:rPr>
              <a:t>PRETEKLIK </a:t>
            </a:r>
            <a:r>
              <a:rPr lang="sl-SI" dirty="0">
                <a:solidFill>
                  <a:schemeClr val="tx1"/>
                </a:solidFill>
              </a:rPr>
              <a:t>(dejanje se je že zgodilo v preteklosti)</a:t>
            </a:r>
          </a:p>
          <a:p>
            <a:r>
              <a:rPr lang="sl-SI" dirty="0">
                <a:solidFill>
                  <a:schemeClr val="tx1"/>
                </a:solidFill>
              </a:rPr>
              <a:t>Lansko poletje </a:t>
            </a:r>
            <a:r>
              <a:rPr lang="sl-SI" b="1" dirty="0">
                <a:solidFill>
                  <a:schemeClr val="tx1"/>
                </a:solidFill>
              </a:rPr>
              <a:t>smo odpotovali </a:t>
            </a:r>
            <a:r>
              <a:rPr lang="sl-SI" dirty="0">
                <a:solidFill>
                  <a:schemeClr val="tx1"/>
                </a:solidFill>
              </a:rPr>
              <a:t>na Malto. Prejšnji teden </a:t>
            </a:r>
            <a:r>
              <a:rPr lang="sl-SI" b="1" dirty="0">
                <a:solidFill>
                  <a:schemeClr val="tx1"/>
                </a:solidFill>
              </a:rPr>
              <a:t>ste imeli </a:t>
            </a:r>
            <a:r>
              <a:rPr lang="sl-SI" dirty="0">
                <a:solidFill>
                  <a:schemeClr val="tx1"/>
                </a:solidFill>
              </a:rPr>
              <a:t>športni dan. Včeraj </a:t>
            </a:r>
            <a:r>
              <a:rPr lang="sl-SI" b="1" dirty="0">
                <a:solidFill>
                  <a:schemeClr val="tx1"/>
                </a:solidFill>
              </a:rPr>
              <a:t>sem poklical </a:t>
            </a:r>
            <a:r>
              <a:rPr lang="sl-SI" dirty="0">
                <a:solidFill>
                  <a:schemeClr val="tx1"/>
                </a:solidFill>
              </a:rPr>
              <a:t>prijatelja. Miha </a:t>
            </a:r>
            <a:r>
              <a:rPr lang="sl-SI" b="1" dirty="0">
                <a:solidFill>
                  <a:schemeClr val="tx1"/>
                </a:solidFill>
              </a:rPr>
              <a:t>je padel </a:t>
            </a:r>
            <a:r>
              <a:rPr lang="sl-SI" dirty="0">
                <a:solidFill>
                  <a:schemeClr val="tx1"/>
                </a:solidFill>
              </a:rPr>
              <a:t>v vodo.</a:t>
            </a:r>
          </a:p>
          <a:p>
            <a:pPr>
              <a:buFontTx/>
              <a:buChar char="-"/>
            </a:pPr>
            <a:r>
              <a:rPr lang="sl-SI" dirty="0">
                <a:solidFill>
                  <a:schemeClr val="tx1"/>
                </a:solidFill>
              </a:rPr>
              <a:t>   </a:t>
            </a:r>
            <a:r>
              <a:rPr lang="sl-SI" dirty="0">
                <a:solidFill>
                  <a:srgbClr val="FF0000"/>
                </a:solidFill>
              </a:rPr>
              <a:t>PRIHODNJIK</a:t>
            </a:r>
            <a:r>
              <a:rPr lang="sl-SI" dirty="0">
                <a:solidFill>
                  <a:schemeClr val="tx1"/>
                </a:solidFill>
              </a:rPr>
              <a:t> (dejanje se še ni zgodilo, zgodilo se bo v prihodnosti)</a:t>
            </a:r>
          </a:p>
          <a:p>
            <a:r>
              <a:rPr lang="sl-SI" dirty="0">
                <a:solidFill>
                  <a:schemeClr val="tx1"/>
                </a:solidFill>
              </a:rPr>
              <a:t>Jutri </a:t>
            </a:r>
            <a:r>
              <a:rPr lang="sl-SI" b="1" dirty="0">
                <a:solidFill>
                  <a:schemeClr val="tx1"/>
                </a:solidFill>
              </a:rPr>
              <a:t>bomo spekli </a:t>
            </a:r>
            <a:r>
              <a:rPr lang="sl-SI" dirty="0">
                <a:solidFill>
                  <a:schemeClr val="tx1"/>
                </a:solidFill>
              </a:rPr>
              <a:t>pico. Naslednji teden </a:t>
            </a:r>
            <a:r>
              <a:rPr lang="sl-SI" b="1" dirty="0">
                <a:solidFill>
                  <a:schemeClr val="tx1"/>
                </a:solidFill>
              </a:rPr>
              <a:t>bo sijalo </a:t>
            </a:r>
            <a:r>
              <a:rPr lang="sl-SI" dirty="0">
                <a:solidFill>
                  <a:schemeClr val="tx1"/>
                </a:solidFill>
              </a:rPr>
              <a:t>sonce. Poleti </a:t>
            </a:r>
            <a:r>
              <a:rPr lang="sl-SI" b="1" dirty="0">
                <a:solidFill>
                  <a:schemeClr val="tx1"/>
                </a:solidFill>
              </a:rPr>
              <a:t>boste</a:t>
            </a:r>
            <a:r>
              <a:rPr lang="sl-SI" dirty="0">
                <a:solidFill>
                  <a:schemeClr val="tx1"/>
                </a:solidFill>
              </a:rPr>
              <a:t> </a:t>
            </a:r>
            <a:r>
              <a:rPr lang="sl-SI" b="1" dirty="0">
                <a:solidFill>
                  <a:schemeClr val="tx1"/>
                </a:solidFill>
              </a:rPr>
              <a:t>doživeli</a:t>
            </a:r>
            <a:r>
              <a:rPr lang="sl-SI" dirty="0">
                <a:solidFill>
                  <a:schemeClr val="tx1"/>
                </a:solidFill>
              </a:rPr>
              <a:t> zanimive dogodivščine. </a:t>
            </a:r>
          </a:p>
          <a:p>
            <a:pPr marL="342900" indent="-342900">
              <a:buAutoNum type="arabicPeriod"/>
            </a:pPr>
            <a:endParaRPr lang="sl-SI" dirty="0"/>
          </a:p>
          <a:p>
            <a:endParaRPr lang="sl-SI" dirty="0"/>
          </a:p>
          <a:p>
            <a:pPr marL="342900" indent="-342900">
              <a:buAutoNum type="arabicPeriod"/>
            </a:pPr>
            <a:endParaRPr lang="sl-SI" dirty="0"/>
          </a:p>
          <a:p>
            <a:endParaRPr lang="sl-SI" dirty="0"/>
          </a:p>
          <a:p>
            <a:endParaRPr lang="sl-SI" dirty="0"/>
          </a:p>
          <a:p>
            <a:pPr marL="342900" indent="-342900">
              <a:buAutoNum type="arabicPeriod"/>
            </a:pPr>
            <a:endParaRPr lang="sl-SI" dirty="0"/>
          </a:p>
        </p:txBody>
      </p:sp>
    </p:spTree>
    <p:extLst>
      <p:ext uri="{BB962C8B-B14F-4D97-AF65-F5344CB8AC3E}">
        <p14:creationId xmlns:p14="http://schemas.microsoft.com/office/powerpoint/2010/main" val="39089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860" y="467591"/>
            <a:ext cx="8911687" cy="1280890"/>
          </a:xfrm>
        </p:spPr>
        <p:txBody>
          <a:bodyPr>
            <a:normAutofit/>
          </a:bodyPr>
          <a:lstStyle/>
          <a:p>
            <a:br>
              <a:rPr lang="sl-SI" sz="1800" b="1" u="sng" dirty="0"/>
            </a:br>
            <a:r>
              <a:rPr lang="sl-SI" sz="1800" b="1" u="sng" dirty="0"/>
              <a:t>ZAPIS</a:t>
            </a:r>
            <a:r>
              <a:rPr lang="sl-SI" sz="1800" dirty="0"/>
              <a:t> v zvezke – nadaljujete, kjer ste zadnjič končali. Nazadnje imate naslov: GLAGOLSKI ČAS, nato imate spodaj podnaslov Sedanjik. Zdaj pa napišite podnaslov: Preteklik in prepišite to spodaj:</a:t>
            </a:r>
          </a:p>
        </p:txBody>
      </p:sp>
      <p:sp>
        <p:nvSpPr>
          <p:cNvPr id="3" name="Content Placeholder 2"/>
          <p:cNvSpPr>
            <a:spLocks noGrp="1"/>
          </p:cNvSpPr>
          <p:nvPr>
            <p:ph idx="1"/>
          </p:nvPr>
        </p:nvSpPr>
        <p:spPr>
          <a:xfrm>
            <a:off x="2211572" y="2169042"/>
            <a:ext cx="9292856" cy="3725704"/>
          </a:xfrm>
        </p:spPr>
        <p:txBody>
          <a:bodyPr>
            <a:normAutofit fontScale="77500" lnSpcReduction="20000"/>
          </a:bodyPr>
          <a:lstStyle/>
          <a:p>
            <a:pPr marL="0" indent="0">
              <a:buNone/>
            </a:pPr>
            <a:endParaRPr lang="sl-SI" b="1" dirty="0">
              <a:solidFill>
                <a:srgbClr val="FF0000"/>
              </a:solidFill>
            </a:endParaRPr>
          </a:p>
          <a:p>
            <a:pPr marL="0" indent="0">
              <a:buNone/>
            </a:pPr>
            <a:endParaRPr lang="sl-SI" b="1" dirty="0">
              <a:solidFill>
                <a:srgbClr val="FF0000"/>
              </a:solidFill>
            </a:endParaRPr>
          </a:p>
          <a:p>
            <a:pPr marL="0" indent="0">
              <a:buNone/>
            </a:pPr>
            <a:r>
              <a:rPr lang="sl-SI" b="1" dirty="0">
                <a:solidFill>
                  <a:srgbClr val="FF0000"/>
                </a:solidFill>
              </a:rPr>
              <a:t>Preteklik </a:t>
            </a:r>
            <a:r>
              <a:rPr lang="sl-SI" b="1" dirty="0">
                <a:solidFill>
                  <a:schemeClr val="tx1"/>
                </a:solidFill>
              </a:rPr>
              <a:t>(to je podnaslov)</a:t>
            </a:r>
          </a:p>
          <a:p>
            <a:pPr>
              <a:buAutoNum type="arabicPeriod"/>
            </a:pPr>
            <a:r>
              <a:rPr lang="sl-SI" b="1" dirty="0">
                <a:solidFill>
                  <a:srgbClr val="FF0000"/>
                </a:solidFill>
              </a:rPr>
              <a:t>Pretekli čas ali preteklik uporabimo, če poimenujemo dejanja, dogajanja ali stanja, ki sodijo v PRETEKLOST. </a:t>
            </a:r>
          </a:p>
          <a:p>
            <a:pPr>
              <a:buAutoNum type="arabicPeriod"/>
            </a:pPr>
            <a:r>
              <a:rPr lang="sl-SI" b="1" dirty="0">
                <a:solidFill>
                  <a:srgbClr val="FF0000"/>
                </a:solidFill>
              </a:rPr>
              <a:t>Tvorimo ga tako, da pred obliko glagola oz. za njo uporabimo glagol v sedanjiku (je, sta, so …).</a:t>
            </a:r>
            <a:endParaRPr lang="sl-SI" b="1" dirty="0">
              <a:solidFill>
                <a:schemeClr val="tx1"/>
              </a:solidFill>
            </a:endParaRPr>
          </a:p>
          <a:p>
            <a:pPr marL="0" indent="0">
              <a:buNone/>
            </a:pPr>
            <a:r>
              <a:rPr lang="sl-SI" b="1" dirty="0">
                <a:solidFill>
                  <a:schemeClr val="tx1"/>
                </a:solidFill>
              </a:rPr>
              <a:t>Primer:  Mama </a:t>
            </a:r>
            <a:r>
              <a:rPr lang="sl-SI" b="1" dirty="0">
                <a:solidFill>
                  <a:srgbClr val="00B0F0"/>
                </a:solidFill>
              </a:rPr>
              <a:t>je</a:t>
            </a:r>
            <a:r>
              <a:rPr lang="sl-SI" b="1" dirty="0">
                <a:solidFill>
                  <a:schemeClr val="tx1"/>
                </a:solidFill>
              </a:rPr>
              <a:t> </a:t>
            </a:r>
            <a:r>
              <a:rPr lang="sl-SI" b="1" dirty="0">
                <a:solidFill>
                  <a:srgbClr val="00B0F0"/>
                </a:solidFill>
              </a:rPr>
              <a:t>kuhala</a:t>
            </a:r>
            <a:r>
              <a:rPr lang="sl-SI" b="1" dirty="0">
                <a:solidFill>
                  <a:schemeClr val="tx1"/>
                </a:solidFill>
              </a:rPr>
              <a:t> kosilo, oče </a:t>
            </a:r>
            <a:r>
              <a:rPr lang="sl-SI" b="1" dirty="0">
                <a:solidFill>
                  <a:srgbClr val="00B0F0"/>
                </a:solidFill>
              </a:rPr>
              <a:t>je</a:t>
            </a:r>
            <a:r>
              <a:rPr lang="sl-SI" b="1" dirty="0">
                <a:solidFill>
                  <a:schemeClr val="tx1"/>
                </a:solidFill>
              </a:rPr>
              <a:t> </a:t>
            </a:r>
            <a:r>
              <a:rPr lang="sl-SI" b="1" dirty="0">
                <a:solidFill>
                  <a:srgbClr val="00B0F0"/>
                </a:solidFill>
              </a:rPr>
              <a:t>pomival </a:t>
            </a:r>
            <a:r>
              <a:rPr lang="sl-SI" b="1" dirty="0">
                <a:solidFill>
                  <a:schemeClr val="tx1"/>
                </a:solidFill>
              </a:rPr>
              <a:t>posodo, sestra pa </a:t>
            </a:r>
            <a:r>
              <a:rPr lang="sl-SI" b="1" dirty="0">
                <a:solidFill>
                  <a:srgbClr val="00B0F0"/>
                </a:solidFill>
              </a:rPr>
              <a:t>je nagajala</a:t>
            </a:r>
            <a:r>
              <a:rPr lang="sl-SI" b="1" dirty="0">
                <a:solidFill>
                  <a:schemeClr val="tx1"/>
                </a:solidFill>
              </a:rPr>
              <a:t>.</a:t>
            </a:r>
          </a:p>
          <a:p>
            <a:pPr marL="0" indent="0">
              <a:buNone/>
            </a:pPr>
            <a:r>
              <a:rPr lang="sl-SI" b="1" dirty="0">
                <a:solidFill>
                  <a:schemeClr val="tx1"/>
                </a:solidFill>
              </a:rPr>
              <a:t>              Učenci </a:t>
            </a:r>
            <a:r>
              <a:rPr lang="sl-SI" b="1" dirty="0">
                <a:solidFill>
                  <a:srgbClr val="00B0F0"/>
                </a:solidFill>
              </a:rPr>
              <a:t>so pisali </a:t>
            </a:r>
            <a:r>
              <a:rPr lang="sl-SI" b="1" dirty="0">
                <a:solidFill>
                  <a:schemeClr val="tx1"/>
                </a:solidFill>
              </a:rPr>
              <a:t>narek.</a:t>
            </a:r>
          </a:p>
          <a:p>
            <a:pPr marL="0" indent="0">
              <a:buNone/>
            </a:pPr>
            <a:r>
              <a:rPr lang="sl-SI" b="1" dirty="0">
                <a:solidFill>
                  <a:schemeClr val="tx1"/>
                </a:solidFill>
              </a:rPr>
              <a:t>              Drevo </a:t>
            </a:r>
            <a:r>
              <a:rPr lang="sl-SI" b="1" dirty="0">
                <a:solidFill>
                  <a:srgbClr val="00B0F0"/>
                </a:solidFill>
              </a:rPr>
              <a:t>je zacvetelo </a:t>
            </a:r>
            <a:r>
              <a:rPr lang="sl-SI" b="1" dirty="0">
                <a:solidFill>
                  <a:schemeClr val="tx1"/>
                </a:solidFill>
              </a:rPr>
              <a:t>aprila. </a:t>
            </a:r>
          </a:p>
          <a:p>
            <a:pPr marL="0" indent="0">
              <a:buNone/>
            </a:pPr>
            <a:r>
              <a:rPr lang="sl-SI" b="1" dirty="0">
                <a:solidFill>
                  <a:schemeClr val="tx1"/>
                </a:solidFill>
              </a:rPr>
              <a:t>              Sliki </a:t>
            </a:r>
            <a:r>
              <a:rPr lang="sl-SI" b="1" dirty="0">
                <a:solidFill>
                  <a:srgbClr val="00B0F0"/>
                </a:solidFill>
              </a:rPr>
              <a:t>sta padli </a:t>
            </a:r>
            <a:r>
              <a:rPr lang="sl-SI" b="1" dirty="0">
                <a:solidFill>
                  <a:schemeClr val="tx1"/>
                </a:solidFill>
              </a:rPr>
              <a:t>na tla. </a:t>
            </a:r>
          </a:p>
          <a:p>
            <a:pPr marL="0" indent="0">
              <a:buNone/>
            </a:pPr>
            <a:endParaRPr lang="sl-SI" b="1" dirty="0">
              <a:solidFill>
                <a:schemeClr val="tx1"/>
              </a:solidFill>
            </a:endParaRPr>
          </a:p>
          <a:p>
            <a:pPr marL="0" indent="0">
              <a:buNone/>
            </a:pPr>
            <a:r>
              <a:rPr lang="sl-SI" b="1" dirty="0">
                <a:solidFill>
                  <a:schemeClr val="tx1"/>
                </a:solidFill>
              </a:rPr>
              <a:t>3. Okrajšava zanj je </a:t>
            </a:r>
            <a:r>
              <a:rPr lang="sl-SI" b="1" dirty="0" err="1">
                <a:solidFill>
                  <a:schemeClr val="tx1"/>
                </a:solidFill>
              </a:rPr>
              <a:t>pret</a:t>
            </a:r>
            <a:r>
              <a:rPr lang="sl-SI" b="1" dirty="0">
                <a:solidFill>
                  <a:schemeClr val="tx1"/>
                </a:solidFill>
              </a:rPr>
              <a:t>.</a:t>
            </a:r>
          </a:p>
          <a:p>
            <a:pPr marL="0" indent="0">
              <a:buNone/>
            </a:pPr>
            <a:endParaRPr lang="sl-SI" b="1" dirty="0">
              <a:solidFill>
                <a:schemeClr val="tx1"/>
              </a:solidFill>
            </a:endParaRPr>
          </a:p>
          <a:p>
            <a:pPr marL="0" indent="0">
              <a:buNone/>
            </a:pPr>
            <a:endParaRPr lang="sl-SI" b="1" dirty="0">
              <a:solidFill>
                <a:srgbClr val="FF0000"/>
              </a:solidFill>
            </a:endParaRPr>
          </a:p>
        </p:txBody>
      </p:sp>
      <p:pic>
        <p:nvPicPr>
          <p:cNvPr id="4" name="Picture 3">
            <a:extLst>
              <a:ext uri="{FF2B5EF4-FFF2-40B4-BE49-F238E27FC236}">
                <a16:creationId xmlns:a16="http://schemas.microsoft.com/office/drawing/2014/main" id="{ACED96D2-3044-4533-9B67-4E56FC058E21}"/>
              </a:ext>
            </a:extLst>
          </p:cNvPr>
          <p:cNvPicPr>
            <a:picLocks noChangeAspect="1"/>
          </p:cNvPicPr>
          <p:nvPr/>
        </p:nvPicPr>
        <p:blipFill>
          <a:blip r:embed="rId2"/>
          <a:stretch>
            <a:fillRect/>
          </a:stretch>
        </p:blipFill>
        <p:spPr>
          <a:xfrm>
            <a:off x="6096000" y="4279006"/>
            <a:ext cx="4162450" cy="2343305"/>
          </a:xfrm>
          <a:prstGeom prst="rect">
            <a:avLst/>
          </a:prstGeom>
        </p:spPr>
      </p:pic>
    </p:spTree>
    <p:extLst>
      <p:ext uri="{BB962C8B-B14F-4D97-AF65-F5344CB8AC3E}">
        <p14:creationId xmlns:p14="http://schemas.microsoft.com/office/powerpoint/2010/main" val="412854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422" y="624108"/>
            <a:ext cx="7408211" cy="5243291"/>
          </a:xfrm>
        </p:spPr>
        <p:txBody>
          <a:bodyPr>
            <a:noAutofit/>
          </a:bodyPr>
          <a:lstStyle/>
          <a:p>
            <a:br>
              <a:rPr lang="sl-SI" sz="1800" dirty="0"/>
            </a:br>
            <a:br>
              <a:rPr lang="sl-SI" sz="1800" dirty="0"/>
            </a:br>
            <a:r>
              <a:rPr lang="sl-SI" sz="1800" b="1" dirty="0">
                <a:solidFill>
                  <a:schemeClr val="tx1"/>
                </a:solidFill>
              </a:rPr>
              <a:t>4. VAJA: Prepiši spodnje povedi in podčrtaj glagole, ki so v pretekliku. </a:t>
            </a:r>
            <a:br>
              <a:rPr lang="sl-SI" sz="1800" b="1" dirty="0">
                <a:solidFill>
                  <a:schemeClr val="tx1"/>
                </a:solidFill>
              </a:rPr>
            </a:br>
            <a:br>
              <a:rPr lang="sl-SI" sz="1800" dirty="0"/>
            </a:br>
            <a:r>
              <a:rPr lang="sl-SI" sz="1800" dirty="0"/>
              <a:t>Brat in sestra sta končala z učenjem in se odpravila ven. Ker je deževalo, sta skakala po lužah in se škropila. Vsa premočena sta se vrnila v hišo. Mokra oblačila sta odložila na tla. Oče se je jezil, zato sta oblačila pobrala in jih obesila na sušilo.</a:t>
            </a:r>
            <a:br>
              <a:rPr lang="sl-SI" sz="1800" dirty="0"/>
            </a:br>
            <a:r>
              <a:rPr lang="sl-SI" sz="1800" dirty="0"/>
              <a:t>Komaj čakata, da ponovita to mokro dogodivščino. </a:t>
            </a:r>
            <a:br>
              <a:rPr lang="sl-SI" sz="1800" dirty="0"/>
            </a:br>
            <a:br>
              <a:rPr lang="sl-SI" sz="1800" dirty="0"/>
            </a:br>
            <a:br>
              <a:rPr lang="sl-SI" sz="1800" dirty="0"/>
            </a:br>
            <a:r>
              <a:rPr lang="sl-SI" sz="1800" b="1" dirty="0"/>
              <a:t>(Rešitve te naloge so na naslednji drsnici. Ne kukajte! Ko nalogo rešite, poglejte rešitve na 5. drsnici in napačne rešitve popravite z rdečim </a:t>
            </a:r>
            <a:r>
              <a:rPr lang="sl-SI" sz="1800" b="1"/>
              <a:t>pisalom.)</a:t>
            </a:r>
            <a:br>
              <a:rPr lang="sl-SI" sz="1800" b="1" dirty="0"/>
            </a:br>
            <a:r>
              <a:rPr lang="sl-SI" sz="1800" b="1" dirty="0">
                <a:solidFill>
                  <a:srgbClr val="FF0000"/>
                </a:solidFill>
              </a:rPr>
              <a:t>Fotografirajte POPRAVLJENO nalogo in fotografijo pošljite svoji učiteljici slovenščine danes do 17. ure.)</a:t>
            </a:r>
            <a:br>
              <a:rPr lang="sl-SI" sz="1400" dirty="0">
                <a:solidFill>
                  <a:srgbClr val="FF0000"/>
                </a:solidFill>
              </a:rPr>
            </a:br>
            <a:br>
              <a:rPr lang="sl-SI" sz="1800" dirty="0"/>
            </a:br>
            <a:br>
              <a:rPr lang="sl-SI" sz="1800" dirty="0"/>
            </a:br>
            <a:br>
              <a:rPr lang="sl-SI" sz="1800" dirty="0"/>
            </a:br>
            <a:br>
              <a:rPr lang="sl-SI" sz="1800" dirty="0"/>
            </a:br>
            <a:br>
              <a:rPr lang="sl-SI" sz="1800" dirty="0"/>
            </a:br>
            <a:endParaRPr lang="sl-SI" sz="1800" dirty="0"/>
          </a:p>
        </p:txBody>
      </p:sp>
      <p:pic>
        <p:nvPicPr>
          <p:cNvPr id="3" name="Picture 2">
            <a:extLst>
              <a:ext uri="{FF2B5EF4-FFF2-40B4-BE49-F238E27FC236}">
                <a16:creationId xmlns:a16="http://schemas.microsoft.com/office/drawing/2014/main" id="{0AD6757A-B6E5-4FDE-B552-9ADE479F13C2}"/>
              </a:ext>
            </a:extLst>
          </p:cNvPr>
          <p:cNvPicPr>
            <a:picLocks noChangeAspect="1"/>
          </p:cNvPicPr>
          <p:nvPr/>
        </p:nvPicPr>
        <p:blipFill>
          <a:blip r:embed="rId2"/>
          <a:stretch>
            <a:fillRect/>
          </a:stretch>
        </p:blipFill>
        <p:spPr>
          <a:xfrm>
            <a:off x="9390765" y="1724359"/>
            <a:ext cx="2435846" cy="2244799"/>
          </a:xfrm>
          <a:prstGeom prst="rect">
            <a:avLst/>
          </a:prstGeom>
        </p:spPr>
      </p:pic>
    </p:spTree>
    <p:extLst>
      <p:ext uri="{BB962C8B-B14F-4D97-AF65-F5344CB8AC3E}">
        <p14:creationId xmlns:p14="http://schemas.microsoft.com/office/powerpoint/2010/main" val="277948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050" y="541731"/>
            <a:ext cx="8911687" cy="1280890"/>
          </a:xfrm>
        </p:spPr>
        <p:txBody>
          <a:bodyPr>
            <a:normAutofit/>
          </a:bodyPr>
          <a:lstStyle/>
          <a:p>
            <a:r>
              <a:rPr lang="sl-SI" sz="1800" dirty="0"/>
              <a:t>REŠITVE NALOGE</a:t>
            </a:r>
          </a:p>
        </p:txBody>
      </p:sp>
      <p:sp>
        <p:nvSpPr>
          <p:cNvPr id="3" name="Content Placeholder 2"/>
          <p:cNvSpPr>
            <a:spLocks noGrp="1"/>
          </p:cNvSpPr>
          <p:nvPr>
            <p:ph idx="1"/>
          </p:nvPr>
        </p:nvSpPr>
        <p:spPr>
          <a:xfrm>
            <a:off x="1419439" y="1491049"/>
            <a:ext cx="8915400" cy="3777622"/>
          </a:xfrm>
        </p:spPr>
        <p:txBody>
          <a:bodyPr/>
          <a:lstStyle/>
          <a:p>
            <a:pPr marL="0" indent="0">
              <a:buNone/>
            </a:pPr>
            <a:r>
              <a:rPr lang="sl-SI" dirty="0"/>
              <a:t>Brat in sestra </a:t>
            </a:r>
            <a:r>
              <a:rPr lang="sl-SI" dirty="0">
                <a:solidFill>
                  <a:srgbClr val="00B0F0"/>
                </a:solidFill>
              </a:rPr>
              <a:t>sta končala </a:t>
            </a:r>
            <a:r>
              <a:rPr lang="sl-SI" dirty="0"/>
              <a:t>z učenjem in </a:t>
            </a:r>
            <a:r>
              <a:rPr lang="sl-SI" dirty="0">
                <a:solidFill>
                  <a:srgbClr val="00B0F0"/>
                </a:solidFill>
              </a:rPr>
              <a:t>se odpravila </a:t>
            </a:r>
            <a:r>
              <a:rPr lang="sl-SI" dirty="0"/>
              <a:t>ven. Ker </a:t>
            </a:r>
            <a:r>
              <a:rPr lang="sl-SI" dirty="0">
                <a:solidFill>
                  <a:srgbClr val="00B0F0"/>
                </a:solidFill>
              </a:rPr>
              <a:t>je deževalo</a:t>
            </a:r>
            <a:r>
              <a:rPr lang="sl-SI" dirty="0"/>
              <a:t>, </a:t>
            </a:r>
            <a:r>
              <a:rPr lang="sl-SI" dirty="0">
                <a:solidFill>
                  <a:srgbClr val="00B0F0"/>
                </a:solidFill>
              </a:rPr>
              <a:t>sta skakala </a:t>
            </a:r>
            <a:r>
              <a:rPr lang="sl-SI" dirty="0"/>
              <a:t>po lužah in </a:t>
            </a:r>
            <a:r>
              <a:rPr lang="sl-SI" dirty="0">
                <a:solidFill>
                  <a:srgbClr val="00B0F0"/>
                </a:solidFill>
              </a:rPr>
              <a:t>se škropila</a:t>
            </a:r>
            <a:r>
              <a:rPr lang="sl-SI" dirty="0"/>
              <a:t>. Vsa premočena </a:t>
            </a:r>
            <a:r>
              <a:rPr lang="sl-SI" dirty="0">
                <a:solidFill>
                  <a:srgbClr val="00B0F0"/>
                </a:solidFill>
              </a:rPr>
              <a:t>sta se vrnila </a:t>
            </a:r>
            <a:r>
              <a:rPr lang="sl-SI" dirty="0"/>
              <a:t>v hišo. Mokra oblačila </a:t>
            </a:r>
            <a:r>
              <a:rPr lang="sl-SI" dirty="0">
                <a:solidFill>
                  <a:srgbClr val="00B0F0"/>
                </a:solidFill>
              </a:rPr>
              <a:t>sta odložila </a:t>
            </a:r>
            <a:r>
              <a:rPr lang="sl-SI" dirty="0"/>
              <a:t>na tla. Oče </a:t>
            </a:r>
            <a:r>
              <a:rPr lang="sl-SI" dirty="0">
                <a:solidFill>
                  <a:srgbClr val="00B0F0"/>
                </a:solidFill>
              </a:rPr>
              <a:t>se je jezil</a:t>
            </a:r>
            <a:r>
              <a:rPr lang="sl-SI" dirty="0"/>
              <a:t>, zato </a:t>
            </a:r>
            <a:r>
              <a:rPr lang="sl-SI" dirty="0">
                <a:solidFill>
                  <a:srgbClr val="00B0F0"/>
                </a:solidFill>
              </a:rPr>
              <a:t>sta</a:t>
            </a:r>
            <a:r>
              <a:rPr lang="sl-SI" dirty="0"/>
              <a:t> oblačila </a:t>
            </a:r>
            <a:r>
              <a:rPr lang="sl-SI" dirty="0">
                <a:solidFill>
                  <a:srgbClr val="00B0F0"/>
                </a:solidFill>
              </a:rPr>
              <a:t>pobrala</a:t>
            </a:r>
            <a:r>
              <a:rPr lang="sl-SI" dirty="0"/>
              <a:t> in jih </a:t>
            </a:r>
            <a:r>
              <a:rPr lang="sl-SI" dirty="0">
                <a:solidFill>
                  <a:srgbClr val="00B0F0"/>
                </a:solidFill>
              </a:rPr>
              <a:t>obesila</a:t>
            </a:r>
            <a:r>
              <a:rPr lang="sl-SI" dirty="0"/>
              <a:t> na sušilo.</a:t>
            </a:r>
            <a:br>
              <a:rPr lang="sl-SI" dirty="0"/>
            </a:br>
            <a:r>
              <a:rPr lang="sl-SI" dirty="0"/>
              <a:t>Komaj čakata, da ponovita to mokro dogodivščino.</a:t>
            </a:r>
            <a:endParaRPr lang="sl-SI" b="1" dirty="0">
              <a:solidFill>
                <a:schemeClr val="tx1"/>
              </a:solidFill>
            </a:endParaRPr>
          </a:p>
        </p:txBody>
      </p:sp>
    </p:spTree>
    <p:extLst>
      <p:ext uri="{BB962C8B-B14F-4D97-AF65-F5344CB8AC3E}">
        <p14:creationId xmlns:p14="http://schemas.microsoft.com/office/powerpoint/2010/main" val="13280615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TotalTime>
  <Words>521</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Wisp</vt:lpstr>
      <vt:lpstr>Najprej USTNO ponovimo, kar smo se do zdaj naučili o glagolu. </vt:lpstr>
      <vt:lpstr>PowerPoint Presentation</vt:lpstr>
      <vt:lpstr> ZAPIS v zvezke – nadaljujete, kjer ste zadnjič končali. Nazadnje imate naslov: GLAGOLSKI ČAS, nato imate spodaj podnaslov Sedanjik. Zdaj pa napišite podnaslov: Preteklik in prepišite to spodaj:</vt:lpstr>
      <vt:lpstr>  4. VAJA: Prepiši spodnje povedi in podčrtaj glagole, ki so v pretekliku.   Brat in sestra sta končala z učenjem in se odpravila ven. Ker je deževalo, sta skakala po lužah in se škropila. Vsa premočena sta se vrnila v hišo. Mokra oblačila sta odložila na tla. Oče se je jezil, zato sta oblačila pobrala in jih obesila na sušilo. Komaj čakata, da ponovita to mokro dogodivščino.    (Rešitve te naloge so na naslednji drsnici. Ne kukajte! Ko nalogo rešite, poglejte rešitve na 5. drsnici in napačne rešitve popravite z rdečim pisalom.) Fotografirajte POPRAVLJENO nalogo in fotografijo pošljite svoji učiteljici slovenščine danes do 17. ure.)      </vt:lpstr>
      <vt:lpstr>REŠITVE NALOGE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Janko</dc:creator>
  <cp:lastModifiedBy>Jana Špilar Dodič</cp:lastModifiedBy>
  <cp:revision>34</cp:revision>
  <dcterms:created xsi:type="dcterms:W3CDTF">2020-04-21T07:22:52Z</dcterms:created>
  <dcterms:modified xsi:type="dcterms:W3CDTF">2020-05-27T15:49:40Z</dcterms:modified>
</cp:coreProperties>
</file>