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7" r:id="rId4"/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  <a:defRPr b="1" sz="4500">
                <a:solidFill>
                  <a:srgbClr val="FF8C3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30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b="1" sz="2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marR="18288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indent="-393700" lvl="1" marL="9144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indent="-370839" lvl="3" marL="1828800" algn="l">
              <a:spcBef>
                <a:spcPts val="230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fmla="val 4578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722312" y="182086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4300"/>
              <a:buFont typeface="Verdana"/>
              <a:buNone/>
            </a:pPr>
            <a:r>
              <a:rPr b="1" i="0" lang="en-US" sz="43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USPEHI SLOVENSKEGA NARODA NA PRELOMU  </a:t>
            </a:r>
            <a:br>
              <a:rPr b="1" i="0" lang="en-US" sz="43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3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19. STOLETJA 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195512" y="3716337"/>
            <a:ext cx="46926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878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604878"/>
                </a:solidFill>
                <a:latin typeface="Arial"/>
                <a:ea typeface="Arial"/>
                <a:cs typeface="Arial"/>
                <a:sym typeface="Arial"/>
              </a:rPr>
              <a:t>Učbenik stran 109 - 111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0px-Puch_N_500"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836612"/>
            <a:ext cx="3824287" cy="24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4722812" y="3286125"/>
            <a:ext cx="3744912" cy="523875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Puhov motocikel</a:t>
            </a:r>
            <a:endParaRPr/>
          </a:p>
        </p:txBody>
      </p:sp>
      <p:pic>
        <p:nvPicPr>
          <p:cNvPr descr="Slika:Fritz Pregl.jpg" id="150" name="Google Shape;15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692150"/>
            <a:ext cx="23812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539750" y="3943350"/>
            <a:ext cx="2376487" cy="523875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rgbClr val="B45F0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Fritz Pregl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539750" y="404812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1. Izboljšal se je položaj slovenskega naroda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95287" y="1557337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V 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2/2 19.stol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so nenemški narodi dobili 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več možnosti za </a:t>
            </a:r>
            <a:r>
              <a:rPr b="1" i="0" lang="en-US" sz="2800" u="none" cap="none" strike="noStrike">
                <a:solidFill>
                  <a:srgbClr val="604878"/>
                </a:solidFill>
                <a:latin typeface="Arial"/>
                <a:ea typeface="Arial"/>
                <a:cs typeface="Arial"/>
                <a:sym typeface="Arial"/>
              </a:rPr>
              <a:t>uveljavitev svojih pravic.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6048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Slovenci vedno več uspehov: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slovenščina v šole in urade,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več slovenskih uradnikov,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uveljavili slovenski poslanc in stranke,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okrepil slovenski kapital.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935" lvl="0" marL="265176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503237" y="530225"/>
            <a:ext cx="8183562" cy="520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 mestih </a:t>
            </a: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na Kranjskem in Koroškem prevladujejo Nemci.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Širil </a:t>
            </a:r>
            <a:r>
              <a:rPr b="1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NEMŠKI NACIONALIZEM </a:t>
            </a: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– uspehi Slovencev za Nemce znak ogroženosti.</a:t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ponemčevanje slovenskih dežel – 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GERMANIZACIJA</a:t>
            </a:r>
            <a:endParaRPr/>
          </a:p>
          <a:p>
            <a:pPr indent="-13303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povečeval </a:t>
            </a:r>
            <a:r>
              <a:rPr b="1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pritisk Italijanov 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močno slovensko meščanstvo v Trstu.</a:t>
            </a:r>
            <a:endParaRPr/>
          </a:p>
          <a:p>
            <a:pPr indent="-13303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1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pritisk Madžarov</a:t>
            </a:r>
            <a:r>
              <a:rPr b="0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95287" y="404812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2. Zakaj je bilo pomembno širjenje šol na Slovenskem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68312" y="162877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1" lang="en-US" sz="2600">
                <a:solidFill>
                  <a:schemeClr val="dk2"/>
                </a:solidFill>
              </a:rPr>
              <a:t>Sredi 19. stol.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uvede</a:t>
            </a:r>
            <a:r>
              <a:rPr b="1" lang="en-US" sz="2600">
                <a:solidFill>
                  <a:schemeClr val="dk2"/>
                </a:solidFill>
              </a:rPr>
              <a:t>na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obvezna osemletn</a:t>
            </a:r>
            <a:r>
              <a:rPr b="1" lang="en-US" sz="2600">
                <a:solidFill>
                  <a:schemeClr val="dk2"/>
                </a:solidFill>
              </a:rPr>
              <a:t>a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osnovn</a:t>
            </a:r>
            <a:r>
              <a:rPr b="1" lang="en-US" sz="2600">
                <a:solidFill>
                  <a:schemeClr val="dk2"/>
                </a:solidFill>
              </a:rPr>
              <a:t>a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šol</a:t>
            </a:r>
            <a:r>
              <a:rPr b="1" lang="en-US" sz="2600">
                <a:solidFill>
                  <a:schemeClr val="dk2"/>
                </a:solidFill>
              </a:rPr>
              <a:t>a:</a:t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boljši poklici,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izobraženci jedro zavednega slovenskega meščanstva,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kulturni in znanstveni napredek,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zmanjšanje nepismenosti.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1848- poučevanje v materinem jeziku</a:t>
            </a:r>
            <a:endParaRPr/>
          </a:p>
          <a:p>
            <a:pPr indent="-13303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33096" lvl="0" marL="265176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68312" y="981075"/>
            <a:ext cx="8183562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1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Širjenje dekliških meščanskih šol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tudi za revnejša dekleta!</a:t>
            </a:r>
            <a:endParaRPr/>
          </a:p>
          <a:p>
            <a:pPr indent="-32512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1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Izobraženost žensk: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učiteljice, pisateljice, slikarke, ...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Ženske tudi v javnosti, na političnih shodih sprva nezaželjene.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1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Širilo ustanavljanje </a:t>
            </a:r>
            <a:r>
              <a:rPr b="1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ženskih društev</a:t>
            </a:r>
            <a:r>
              <a:rPr b="1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-trudile za </a:t>
            </a:r>
            <a:r>
              <a:rPr b="1" i="0" lang="en-US" sz="26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enakopravnost OBEH spolov.</a:t>
            </a:r>
            <a:endParaRPr b="1" i="0" sz="26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33096" lvl="0" marL="265176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1" i="0" sz="26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3175"/>
            <a:ext cx="8120062" cy="41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8147050" y="115887"/>
            <a:ext cx="996950" cy="4033837"/>
          </a:xfrm>
          <a:prstGeom prst="rect">
            <a:avLst/>
          </a:prstGeom>
          <a:solidFill>
            <a:schemeClr val="accent1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Učenke mestne dekliške ljudske šole leza 1910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3644900"/>
            <a:ext cx="4592637" cy="304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5003800" y="4702175"/>
            <a:ext cx="1944687" cy="1419225"/>
          </a:xfrm>
          <a:prstGeom prst="rect">
            <a:avLst/>
          </a:prstGeom>
          <a:solidFill>
            <a:schemeClr val="accent2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Dekleta v višjih razredih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68312" y="476250"/>
            <a:ext cx="8183562" cy="1052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3. Uspehi slovenske znanosti na prelomu stoletja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95287" y="162877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Na prelomu stoletja je slovenski narod - </a:t>
            </a:r>
            <a:r>
              <a:rPr b="1" i="0" lang="en-US" sz="2600" u="none">
                <a:solidFill>
                  <a:srgbClr val="604878"/>
                </a:solidFill>
                <a:latin typeface="Verdana"/>
                <a:ea typeface="Verdana"/>
                <a:cs typeface="Verdana"/>
                <a:sym typeface="Verdana"/>
              </a:rPr>
              <a:t>razvit narod z izoblikovanim knjižnim jezikom,  kulturno tradicijo in umetnostjo…</a:t>
            </a:r>
            <a:endParaRPr/>
          </a:p>
          <a:p>
            <a:pPr indent="-13303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Slovenski izumitelji in znanstveniki: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fizik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260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JOŽEF ŠTEFAN</a:t>
            </a: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baron</a:t>
            </a:r>
            <a:r>
              <a:rPr b="1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260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ANTON CODELLI</a:t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33096" lvl="0" marL="265176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px-Zofka_Kveder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188912"/>
            <a:ext cx="2457450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79387" y="4365625"/>
            <a:ext cx="4103687" cy="708025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B45F0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Zofka Kvedrova prva slovenska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profesionalna pisateljica.</a:t>
            </a:r>
            <a:endParaRPr/>
          </a:p>
        </p:txBody>
      </p:sp>
      <p:pic>
        <p:nvPicPr>
          <p:cNvPr descr="Jožef Stefan, okoli leta 1880" id="132" name="Google Shape;1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075" y="188912"/>
            <a:ext cx="2747962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6156325" y="3284537"/>
            <a:ext cx="2303462" cy="523875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B45F0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Jožef Štefan</a:t>
            </a:r>
            <a:endParaRPr/>
          </a:p>
        </p:txBody>
      </p:sp>
      <p:pic>
        <p:nvPicPr>
          <p:cNvPr descr="Slika:Benz velo comfortabile.jpg"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9362" y="4149725"/>
            <a:ext cx="3527425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3178175" y="5830887"/>
            <a:ext cx="1935162" cy="708025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rgbClr val="B45F0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Codellijev prvi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avtomobil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503237" y="530225"/>
            <a:ext cx="8183562" cy="239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🗉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Izumitelj </a:t>
            </a:r>
            <a:r>
              <a:rPr b="1" i="0" lang="en-US" sz="260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JANEZ PUH</a:t>
            </a: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32512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letalec in inženir </a:t>
            </a:r>
            <a:r>
              <a:rPr b="1" i="0" lang="en-US" sz="260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EDVARD RUSJAN</a:t>
            </a:r>
            <a:endParaRPr b="0" i="0" sz="2600" u="sng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⚫"/>
            </a:pP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zdravnik in kemik </a:t>
            </a:r>
            <a:r>
              <a:rPr b="1" i="0" lang="en-US" sz="260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FRITZ PREGL</a:t>
            </a:r>
            <a:r>
              <a:rPr b="0" i="0" lang="en-US" sz="2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037" y="3284537"/>
            <a:ext cx="2124075" cy="32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3716337"/>
            <a:ext cx="3581400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3059112" y="3316287"/>
            <a:ext cx="4073525" cy="40005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Edvard Rusjan in njegovo letalo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