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kusplus.si/vsebine/irp-kem9/#2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RAZTOPINE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62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505302" y="2367092"/>
            <a:ext cx="4772297" cy="342410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Če kuhinjsko sol raztopimo v vodi, dobimo slano vodo.</a:t>
            </a:r>
          </a:p>
          <a:p>
            <a:pPr marL="0" indent="0">
              <a:buNone/>
            </a:pPr>
            <a:r>
              <a:rPr lang="sl-SI" dirty="0" smtClean="0"/>
              <a:t>Zmes, ki nastane, je raztopina.</a:t>
            </a:r>
          </a:p>
          <a:p>
            <a:pPr marL="0" indent="0">
              <a:buNone/>
            </a:pPr>
            <a:r>
              <a:rPr lang="sl-SI" dirty="0" smtClean="0"/>
              <a:t>Kuhinjska sol je v tem primeru topljenec, saj se v vodi raztaplja.</a:t>
            </a:r>
          </a:p>
          <a:p>
            <a:pPr marL="0" indent="0">
              <a:buNone/>
            </a:pPr>
            <a:r>
              <a:rPr lang="sl-SI" dirty="0" smtClean="0"/>
              <a:t>Voda je topilo, ki raztopi kuhinjsko sol.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0454" t="41929" r="30380" b="18288"/>
          <a:stretch/>
        </p:blipFill>
        <p:spPr>
          <a:xfrm>
            <a:off x="1029922" y="2214694"/>
            <a:ext cx="5294811" cy="406256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6447854" y="5491145"/>
            <a:ext cx="470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https://www.irokusplus.si/vsebine/irp-kem9/#29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170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96686" y="696686"/>
            <a:ext cx="10354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b="1" dirty="0" smtClean="0">
                <a:solidFill>
                  <a:srgbClr val="FF0000"/>
                </a:solidFill>
              </a:rPr>
              <a:t>KAJ JE RAZTOPINA?</a:t>
            </a:r>
          </a:p>
          <a:p>
            <a:pPr marL="342900" indent="-342900">
              <a:buAutoNum type="alphaUcParenR"/>
            </a:pPr>
            <a:r>
              <a:rPr lang="sl-SI" dirty="0" smtClean="0"/>
              <a:t>Raztopina je </a:t>
            </a:r>
            <a:r>
              <a:rPr lang="sl-SI" b="1" dirty="0" smtClean="0"/>
              <a:t>ZMES TOPLJENCA </a:t>
            </a:r>
            <a:r>
              <a:rPr lang="sl-SI" dirty="0" smtClean="0"/>
              <a:t>(sol, sladkor) in </a:t>
            </a:r>
            <a:r>
              <a:rPr lang="sl-SI" b="1" dirty="0" smtClean="0"/>
              <a:t>TOPILA</a:t>
            </a:r>
            <a:r>
              <a:rPr lang="sl-SI" dirty="0" smtClean="0"/>
              <a:t> (voda).</a:t>
            </a:r>
          </a:p>
          <a:p>
            <a:pPr marL="342900" indent="-342900">
              <a:buAutoNum type="alphaUcParenR"/>
            </a:pPr>
            <a:r>
              <a:rPr lang="sl-SI" dirty="0" smtClean="0"/>
              <a:t>Topilo (</a:t>
            </a:r>
            <a:r>
              <a:rPr lang="sl-SI" b="1" dirty="0" smtClean="0"/>
              <a:t>VODA</a:t>
            </a:r>
            <a:r>
              <a:rPr lang="sl-SI" dirty="0" smtClean="0"/>
              <a:t>) je snov, v katerem se raztaplja topljenec.</a:t>
            </a:r>
          </a:p>
          <a:p>
            <a:pPr marL="342900" indent="-342900">
              <a:buAutoNum type="alphaUcParenR"/>
            </a:pPr>
            <a:r>
              <a:rPr lang="sl-SI" dirty="0" smtClean="0"/>
              <a:t>Topljenec (</a:t>
            </a:r>
            <a:r>
              <a:rPr lang="sl-SI" b="1" dirty="0" smtClean="0"/>
              <a:t>SOL, SLADKOR</a:t>
            </a:r>
            <a:r>
              <a:rPr lang="sl-SI" dirty="0" smtClean="0"/>
              <a:t>) je snov, ki se raztaplja v topilu. Topljenec je lahko v katerem koli agregatnem stanju.</a:t>
            </a:r>
          </a:p>
          <a:p>
            <a:pPr marL="342900" indent="-342900">
              <a:buAutoNum type="alphaUcParenR"/>
            </a:pPr>
            <a:r>
              <a:rPr lang="sl-SI" dirty="0" smtClean="0"/>
              <a:t>Raztopine, ki vsebujejo </a:t>
            </a:r>
            <a:r>
              <a:rPr lang="sl-SI" b="1" dirty="0" smtClean="0"/>
              <a:t>MANJ TOPLJENCA</a:t>
            </a:r>
            <a:r>
              <a:rPr lang="sl-SI" dirty="0" smtClean="0"/>
              <a:t>, so </a:t>
            </a:r>
            <a:r>
              <a:rPr lang="sl-SI" b="1" dirty="0" smtClean="0"/>
              <a:t>RAZREDČENE</a:t>
            </a:r>
            <a:r>
              <a:rPr lang="sl-SI" dirty="0" smtClean="0"/>
              <a:t>, če ga vsebujejo </a:t>
            </a:r>
            <a:r>
              <a:rPr lang="sl-SI" b="1" dirty="0" smtClean="0"/>
              <a:t>VEČ</a:t>
            </a:r>
            <a:r>
              <a:rPr lang="sl-SI" dirty="0" smtClean="0"/>
              <a:t>, so </a:t>
            </a:r>
            <a:r>
              <a:rPr lang="sl-SI" b="1" dirty="0" smtClean="0"/>
              <a:t>KONCENTRIRANE</a:t>
            </a:r>
            <a:r>
              <a:rPr lang="sl-SI" dirty="0" smtClean="0"/>
              <a:t>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10550" t="22497" r="9085" b="29017"/>
          <a:stretch/>
        </p:blipFill>
        <p:spPr>
          <a:xfrm>
            <a:off x="7367452" y="178884"/>
            <a:ext cx="4110445" cy="139496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96686" y="2690949"/>
            <a:ext cx="10485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2. </a:t>
            </a:r>
            <a:r>
              <a:rPr lang="sl-SI" b="1" dirty="0" smtClean="0">
                <a:solidFill>
                  <a:srgbClr val="FF0000"/>
                </a:solidFill>
              </a:rPr>
              <a:t>KAJ JE TOPNOST?</a:t>
            </a:r>
          </a:p>
          <a:p>
            <a:pPr marL="342900" indent="-342900">
              <a:buAutoNum type="alphaUcParenR"/>
            </a:pPr>
            <a:r>
              <a:rPr lang="sl-SI" dirty="0" smtClean="0"/>
              <a:t>Količina topljenca, ki ga lahko raztopimo v določeni masi topila, je omejena.</a:t>
            </a:r>
          </a:p>
          <a:p>
            <a:pPr marL="342900" indent="-342900">
              <a:buAutoNum type="alphaUcParenR"/>
            </a:pPr>
            <a:r>
              <a:rPr lang="sl-SI" dirty="0" smtClean="0"/>
              <a:t>Odvisna je od vrste topljenca, vrste topila in od temperature.</a:t>
            </a:r>
          </a:p>
          <a:p>
            <a:pPr marL="342900" indent="-342900">
              <a:buAutoNum type="alphaUcParenR"/>
            </a:pPr>
            <a:r>
              <a:rPr lang="sl-SI" b="1" dirty="0" smtClean="0"/>
              <a:t>TOPNOST</a:t>
            </a:r>
            <a:r>
              <a:rPr lang="sl-SI" dirty="0" smtClean="0"/>
              <a:t> je </a:t>
            </a:r>
            <a:r>
              <a:rPr lang="sl-SI" b="1" dirty="0" smtClean="0"/>
              <a:t>NAJVEČJA KOLIČINA TOPLJENCA</a:t>
            </a:r>
            <a:r>
              <a:rPr lang="sl-SI" dirty="0" smtClean="0"/>
              <a:t>, ki ga lahko </a:t>
            </a:r>
            <a:r>
              <a:rPr lang="sl-SI" b="1" dirty="0" smtClean="0"/>
              <a:t>RAZTOPIMO</a:t>
            </a:r>
            <a:r>
              <a:rPr lang="sl-SI" dirty="0" smtClean="0"/>
              <a:t> v </a:t>
            </a:r>
            <a:r>
              <a:rPr lang="sl-SI" b="1" dirty="0" smtClean="0"/>
              <a:t>DOLOČENEM TOPILU</a:t>
            </a:r>
            <a:r>
              <a:rPr lang="sl-SI" dirty="0" smtClean="0"/>
              <a:t>, pri določeni </a:t>
            </a:r>
            <a:r>
              <a:rPr lang="sl-SI" b="1" dirty="0" smtClean="0"/>
              <a:t>TEMPERATURI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87978" y="4362047"/>
            <a:ext cx="1002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3. </a:t>
            </a:r>
            <a:r>
              <a:rPr lang="sl-SI" b="1" dirty="0" smtClean="0">
                <a:solidFill>
                  <a:srgbClr val="FF0000"/>
                </a:solidFill>
              </a:rPr>
              <a:t>KAJ JE NASIČENA RAZTOPINA?</a:t>
            </a:r>
          </a:p>
          <a:p>
            <a:pPr marL="342900" indent="-342900">
              <a:buAutoNum type="alphaUcParenR"/>
            </a:pPr>
            <a:r>
              <a:rPr lang="sl-SI" dirty="0" smtClean="0"/>
              <a:t>Je raztopina, ki vsebuje </a:t>
            </a:r>
            <a:r>
              <a:rPr lang="sl-SI" b="1" dirty="0" smtClean="0"/>
              <a:t>največjo</a:t>
            </a:r>
            <a:r>
              <a:rPr lang="sl-SI" dirty="0" smtClean="0"/>
              <a:t> </a:t>
            </a:r>
            <a:r>
              <a:rPr lang="sl-SI" b="1" dirty="0" smtClean="0"/>
              <a:t>možno</a:t>
            </a:r>
            <a:r>
              <a:rPr lang="sl-SI" dirty="0" smtClean="0"/>
              <a:t> </a:t>
            </a:r>
            <a:r>
              <a:rPr lang="sl-SI" b="1" dirty="0" smtClean="0"/>
              <a:t>količino</a:t>
            </a:r>
            <a:r>
              <a:rPr lang="sl-SI" dirty="0" smtClean="0"/>
              <a:t> raztopljenega topljenca pri določeni temperaturi.</a:t>
            </a:r>
          </a:p>
          <a:p>
            <a:pPr marL="342900" indent="-342900">
              <a:buAutoNum type="alphaUcParenR"/>
            </a:pPr>
            <a:r>
              <a:rPr lang="sl-SI" dirty="0" smtClean="0"/>
              <a:t>V 100 g vode (1 deciliter) lahko raztopino 36 g soli (natrijev klorid), pri temperaturi 20°C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548762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85</TotalTime>
  <Words>213</Words>
  <Application>Microsoft Office PowerPoint</Application>
  <PresentationFormat>Širokozaslonsko</PresentationFormat>
  <Paragraphs>18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Arial</vt:lpstr>
      <vt:lpstr>Tw Cen MT</vt:lpstr>
      <vt:lpstr>Kapljica</vt:lpstr>
      <vt:lpstr>RAZTOPINE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RAZTOPINE</dc:title>
  <dc:creator>Anja</dc:creator>
  <cp:lastModifiedBy>Anja</cp:lastModifiedBy>
  <cp:revision>5</cp:revision>
  <dcterms:created xsi:type="dcterms:W3CDTF">2020-04-07T09:10:07Z</dcterms:created>
  <dcterms:modified xsi:type="dcterms:W3CDTF">2020-04-07T11:11:41Z</dcterms:modified>
</cp:coreProperties>
</file>