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6600FF"/>
    <a:srgbClr val="CC00CC"/>
    <a:srgbClr val="CC00FF"/>
    <a:srgbClr val="99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89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9F9BD-091F-404A-B6F6-0DD7A065FE08}" type="datetimeFigureOut">
              <a:rPr lang="sl-SI" smtClean="0"/>
              <a:pPr/>
              <a:t>2.4.2020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028C8-3E30-45F2-9E7D-B642A1EB83F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8355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319A3-8E9A-4834-A2D3-CA83CB5C739C}" type="datetimeFigureOut">
              <a:rPr lang="sl-SI" smtClean="0"/>
              <a:pPr/>
              <a:t>2.4.2020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833DF-27F0-4A62-98DD-76DC7F3AB7C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7732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833DF-27F0-4A62-98DD-76DC7F3AB7C5}" type="slidenum">
              <a:rPr lang="sl-SI" smtClean="0"/>
              <a:pPr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12522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833DF-27F0-4A62-98DD-76DC7F3AB7C5}" type="slidenum">
              <a:rPr lang="sl-SI" smtClean="0"/>
              <a:pPr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36469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833DF-27F0-4A62-98DD-76DC7F3AB7C5}" type="slidenum">
              <a:rPr lang="sl-SI" smtClean="0"/>
              <a:pPr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275973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833DF-27F0-4A62-98DD-76DC7F3AB7C5}" type="slidenum">
              <a:rPr lang="sl-SI" smtClean="0"/>
              <a:pPr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661061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833DF-27F0-4A62-98DD-76DC7F3AB7C5}" type="slidenum">
              <a:rPr lang="sl-SI" smtClean="0"/>
              <a:pPr/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163730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833DF-27F0-4A62-98DD-76DC7F3AB7C5}" type="slidenum">
              <a:rPr lang="sl-SI" smtClean="0"/>
              <a:pPr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920922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833DF-27F0-4A62-98DD-76DC7F3AB7C5}" type="slidenum">
              <a:rPr lang="sl-SI" smtClean="0"/>
              <a:pPr/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71911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833DF-27F0-4A62-98DD-76DC7F3AB7C5}" type="slidenum">
              <a:rPr lang="sl-SI" smtClean="0"/>
              <a:pPr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7876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833DF-27F0-4A62-98DD-76DC7F3AB7C5}" type="slidenum">
              <a:rPr lang="sl-SI" smtClean="0"/>
              <a:pPr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338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833DF-27F0-4A62-98DD-76DC7F3AB7C5}" type="slidenum">
              <a:rPr lang="sl-SI" smtClean="0"/>
              <a:pPr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5934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833DF-27F0-4A62-98DD-76DC7F3AB7C5}" type="slidenum">
              <a:rPr lang="sl-SI" smtClean="0"/>
              <a:pPr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0319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833DF-27F0-4A62-98DD-76DC7F3AB7C5}" type="slidenum">
              <a:rPr lang="sl-SI" smtClean="0"/>
              <a:pPr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2393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833DF-27F0-4A62-98DD-76DC7F3AB7C5}" type="slidenum">
              <a:rPr lang="sl-SI" smtClean="0"/>
              <a:pPr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5987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833DF-27F0-4A62-98DD-76DC7F3AB7C5}" type="slidenum">
              <a:rPr lang="sl-SI" smtClean="0"/>
              <a:pPr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5352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833DF-27F0-4A62-98DD-76DC7F3AB7C5}" type="slidenum">
              <a:rPr lang="sl-SI" smtClean="0"/>
              <a:pPr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0314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F08E-5918-4F96-9425-11CD2BDF93DA}" type="datetimeFigureOut">
              <a:rPr lang="sl-SI" smtClean="0"/>
              <a:pPr/>
              <a:t>2.4.2020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2C94-FB3A-4B61-B73C-8976040A13A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F08E-5918-4F96-9425-11CD2BDF93DA}" type="datetimeFigureOut">
              <a:rPr lang="sl-SI" smtClean="0"/>
              <a:pPr/>
              <a:t>2.4.2020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2C94-FB3A-4B61-B73C-8976040A13A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F08E-5918-4F96-9425-11CD2BDF93DA}" type="datetimeFigureOut">
              <a:rPr lang="sl-SI" smtClean="0"/>
              <a:pPr/>
              <a:t>2.4.2020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2C94-FB3A-4B61-B73C-8976040A13A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F08E-5918-4F96-9425-11CD2BDF93DA}" type="datetimeFigureOut">
              <a:rPr lang="sl-SI" smtClean="0"/>
              <a:pPr/>
              <a:t>2.4.2020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2C94-FB3A-4B61-B73C-8976040A13A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F08E-5918-4F96-9425-11CD2BDF93DA}" type="datetimeFigureOut">
              <a:rPr lang="sl-SI" smtClean="0"/>
              <a:pPr/>
              <a:t>2.4.2020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2C94-FB3A-4B61-B73C-8976040A13A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F08E-5918-4F96-9425-11CD2BDF93DA}" type="datetimeFigureOut">
              <a:rPr lang="sl-SI" smtClean="0"/>
              <a:pPr/>
              <a:t>2.4.2020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2C94-FB3A-4B61-B73C-8976040A13A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F08E-5918-4F96-9425-11CD2BDF93DA}" type="datetimeFigureOut">
              <a:rPr lang="sl-SI" smtClean="0"/>
              <a:pPr/>
              <a:t>2.4.2020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2C94-FB3A-4B61-B73C-8976040A13A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F08E-5918-4F96-9425-11CD2BDF93DA}" type="datetimeFigureOut">
              <a:rPr lang="sl-SI" smtClean="0"/>
              <a:pPr/>
              <a:t>2.4.2020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2C94-FB3A-4B61-B73C-8976040A13A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F08E-5918-4F96-9425-11CD2BDF93DA}" type="datetimeFigureOut">
              <a:rPr lang="sl-SI" smtClean="0"/>
              <a:pPr/>
              <a:t>2.4.2020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2C94-FB3A-4B61-B73C-8976040A13A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F08E-5918-4F96-9425-11CD2BDF93DA}" type="datetimeFigureOut">
              <a:rPr lang="sl-SI" smtClean="0"/>
              <a:pPr/>
              <a:t>2.4.2020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2C94-FB3A-4B61-B73C-8976040A13A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dreži in zaokroži en kot pravokotnika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 trikotni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F08E-5918-4F96-9425-11CD2BDF93DA}" type="datetimeFigureOut">
              <a:rPr lang="sl-SI" smtClean="0"/>
              <a:pPr/>
              <a:t>2.4.2020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152C94-FB3A-4B61-B73C-8976040A13A1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10" name="Prostoro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o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77F08E-5918-4F96-9425-11CD2BDF93DA}" type="datetimeFigureOut">
              <a:rPr lang="sl-SI" smtClean="0"/>
              <a:pPr/>
              <a:t>2.4.2020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152C94-FB3A-4B61-B73C-8976040A13A1}" type="slidenum">
              <a:rPr lang="sl-SI" smtClean="0"/>
              <a:pPr/>
              <a:t>‹#›</a:t>
            </a:fld>
            <a:endParaRPr lang="sl-SI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o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o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1648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sl-SI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PRIREDNO  ZLOŽENE  POVEDI  OZ.  PRIREDNA  RAZMERJA</a:t>
            </a:r>
            <a:endParaRPr lang="sl-SI" sz="4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568952" cy="4320480"/>
          </a:xfrm>
        </p:spPr>
        <p:txBody>
          <a:bodyPr>
            <a:noAutofit/>
          </a:bodyPr>
          <a:lstStyle/>
          <a:p>
            <a:pPr algn="just"/>
            <a:r>
              <a:rPr lang="sl-SI" sz="2800" b="1" dirty="0" smtClean="0">
                <a:solidFill>
                  <a:srgbClr val="FFC000"/>
                </a:solidFill>
                <a:latin typeface="Calibri" pitchFamily="34" charset="0"/>
              </a:rPr>
              <a:t>Priredno  zložena  poved  je  zveza  dveh  (ali  več)  enakovrednih  stavkov</a:t>
            </a:r>
            <a:r>
              <a:rPr lang="sl-SI" sz="2800" b="1" dirty="0" smtClean="0">
                <a:solidFill>
                  <a:srgbClr val="FFFF00"/>
                </a:solidFill>
                <a:latin typeface="Calibri" pitchFamily="34" charset="0"/>
              </a:rPr>
              <a:t>  </a:t>
            </a:r>
            <a:r>
              <a:rPr lang="sl-SI" sz="2800" dirty="0" smtClean="0">
                <a:latin typeface="Calibri" pitchFamily="34" charset="0"/>
              </a:rPr>
              <a:t>(</a:t>
            </a:r>
            <a:r>
              <a:rPr lang="sl-SI" sz="2800" b="1" dirty="0" smtClean="0">
                <a:latin typeface="Calibri" pitchFamily="34" charset="0"/>
              </a:rPr>
              <a:t>po  nobenem  stavku  se  ne  moremo  vprašati  z  vprašalnico</a:t>
            </a:r>
            <a:r>
              <a:rPr lang="sl-SI" sz="2800" dirty="0" smtClean="0">
                <a:latin typeface="Calibri" pitchFamily="34" charset="0"/>
              </a:rPr>
              <a:t>,  torej  so  stavki  med  seboj  neodvisni/enakovredni </a:t>
            </a:r>
            <a:r>
              <a:rPr lang="sl-SI" sz="2800" dirty="0" smtClean="0">
                <a:latin typeface="Arial" pitchFamily="34" charset="0"/>
                <a:cs typeface="Arial" pitchFamily="34" charset="0"/>
              </a:rPr>
              <a:t>→</a:t>
            </a:r>
            <a:r>
              <a:rPr lang="sl-SI" sz="2800" dirty="0" smtClean="0">
                <a:latin typeface="Calibri" pitchFamily="34" charset="0"/>
                <a:cs typeface="Arial"/>
              </a:rPr>
              <a:t>  ker  sta  stavka  enakovredna,  ju  lahko  uporabimo  tudi  vsakega  posebej  kot  enostavčno  poved</a:t>
            </a:r>
            <a:r>
              <a:rPr lang="sl-SI" sz="2800" dirty="0" smtClean="0">
                <a:latin typeface="Calibri" pitchFamily="34" charset="0"/>
              </a:rPr>
              <a:t>).  </a:t>
            </a:r>
            <a:r>
              <a:rPr lang="sl-SI" sz="2800" b="1" dirty="0" smtClean="0">
                <a:solidFill>
                  <a:srgbClr val="FFC000"/>
                </a:solidFill>
                <a:latin typeface="Calibri" pitchFamily="34" charset="0"/>
              </a:rPr>
              <a:t>Drugi  stavek  z  novim  podatkom  dopolnjuje  </a:t>
            </a:r>
            <a:r>
              <a:rPr lang="sl-SI" sz="2800" b="1" u="sng" dirty="0" smtClean="0">
                <a:solidFill>
                  <a:srgbClr val="FFC000"/>
                </a:solidFill>
                <a:latin typeface="Calibri" pitchFamily="34" charset="0"/>
              </a:rPr>
              <a:t>celoten  prvi  stavek</a:t>
            </a:r>
            <a:r>
              <a:rPr lang="sl-SI" sz="2800" b="1" dirty="0" smtClean="0">
                <a:solidFill>
                  <a:srgbClr val="FFC000"/>
                </a:solidFill>
                <a:latin typeface="Calibri" pitchFamily="34" charset="0"/>
              </a:rPr>
              <a:t>.</a:t>
            </a:r>
          </a:p>
          <a:p>
            <a:pPr algn="just"/>
            <a:r>
              <a:rPr lang="sl-SI" sz="2800" dirty="0" smtClean="0">
                <a:latin typeface="Calibri" pitchFamily="34" charset="0"/>
              </a:rPr>
              <a:t>Pri  določanju  vrste  priredja  nam  pomaga  tudi  poznavanje  </a:t>
            </a:r>
            <a:r>
              <a:rPr lang="sl-SI" sz="2800" b="1" u="sng" dirty="0" smtClean="0">
                <a:solidFill>
                  <a:srgbClr val="FFC000"/>
                </a:solidFill>
                <a:latin typeface="Calibri" pitchFamily="34" charset="0"/>
              </a:rPr>
              <a:t>vezniških  besed</a:t>
            </a:r>
            <a:r>
              <a:rPr lang="sl-SI" sz="2800" dirty="0" smtClean="0">
                <a:latin typeface="Calibri" pitchFamily="34" charset="0"/>
              </a:rPr>
              <a:t>,  ki  so  značilne  za  vsako  vrsto  priredja.</a:t>
            </a:r>
            <a:endParaRPr lang="sl-SI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Sklepalno  priredje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>
                <a:latin typeface="+mj-lt"/>
              </a:rPr>
              <a:t>Zunaj  piha  mrzla  burja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,</a:t>
            </a:r>
            <a:r>
              <a:rPr lang="sl-SI" dirty="0" smtClean="0">
                <a:latin typeface="+mj-lt"/>
              </a:rPr>
              <a:t>  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torej</a:t>
            </a:r>
            <a:r>
              <a:rPr lang="sl-SI" dirty="0" smtClean="0">
                <a:latin typeface="+mj-lt"/>
              </a:rPr>
              <a:t>  se  toplo  obleci.</a:t>
            </a:r>
          </a:p>
          <a:p>
            <a:endParaRPr lang="sl-SI" dirty="0" smtClean="0">
              <a:latin typeface="+mj-lt"/>
            </a:endParaRPr>
          </a:p>
          <a:p>
            <a:endParaRPr lang="sl-SI" dirty="0" smtClean="0">
              <a:latin typeface="+mj-lt"/>
            </a:endParaRPr>
          </a:p>
          <a:p>
            <a:endParaRPr lang="sl-SI" dirty="0" smtClean="0">
              <a:latin typeface="+mj-lt"/>
            </a:endParaRPr>
          </a:p>
          <a:p>
            <a:endParaRPr lang="sl-SI" dirty="0" smtClean="0">
              <a:latin typeface="+mj-lt"/>
            </a:endParaRPr>
          </a:p>
          <a:p>
            <a:endParaRPr lang="sl-SI" dirty="0" smtClean="0">
              <a:latin typeface="+mj-lt"/>
            </a:endParaRPr>
          </a:p>
          <a:p>
            <a:pPr>
              <a:buNone/>
            </a:pPr>
            <a:endParaRPr lang="sl-SI" dirty="0" smtClean="0">
              <a:latin typeface="+mj-lt"/>
            </a:endParaRPr>
          </a:p>
          <a:p>
            <a:r>
              <a:rPr lang="sl-SI" dirty="0" smtClean="0">
                <a:latin typeface="+mj-lt"/>
              </a:rPr>
              <a:t>Star  je  13  let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,</a:t>
            </a:r>
            <a:r>
              <a:rPr lang="sl-SI" dirty="0" smtClean="0">
                <a:latin typeface="+mj-lt"/>
              </a:rPr>
              <a:t>  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torej</a:t>
            </a:r>
            <a:r>
              <a:rPr lang="sl-SI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sl-SI" dirty="0" smtClean="0">
                <a:latin typeface="+mj-lt"/>
              </a:rPr>
              <a:t> hodi  v  8.  razred.</a:t>
            </a:r>
          </a:p>
          <a:p>
            <a:r>
              <a:rPr lang="sl-SI" dirty="0" smtClean="0">
                <a:latin typeface="+mj-lt"/>
              </a:rPr>
              <a:t>Eva  veliko  bere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,</a:t>
            </a:r>
            <a:r>
              <a:rPr lang="sl-SI" dirty="0" smtClean="0">
                <a:latin typeface="+mj-lt"/>
              </a:rPr>
              <a:t>  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zatorej </a:t>
            </a:r>
            <a:r>
              <a:rPr lang="sl-SI" dirty="0" smtClean="0">
                <a:latin typeface="+mj-lt"/>
              </a:rPr>
              <a:t> je  dobra  bralka.</a:t>
            </a:r>
          </a:p>
          <a:p>
            <a:pPr>
              <a:buNone/>
            </a:pPr>
            <a:endParaRPr lang="sl-SI" dirty="0">
              <a:latin typeface="+mj-lt"/>
            </a:endParaRPr>
          </a:p>
        </p:txBody>
      </p:sp>
      <p:sp>
        <p:nvSpPr>
          <p:cNvPr id="4" name="Desni zaviti oklepaj 3"/>
          <p:cNvSpPr/>
          <p:nvPr/>
        </p:nvSpPr>
        <p:spPr>
          <a:xfrm rot="5400000">
            <a:off x="2375756" y="800708"/>
            <a:ext cx="144016" cy="324036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Desni zaviti oklepaj 4"/>
          <p:cNvSpPr/>
          <p:nvPr/>
        </p:nvSpPr>
        <p:spPr>
          <a:xfrm rot="5400000">
            <a:off x="5616116" y="944726"/>
            <a:ext cx="144017" cy="2952327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ravokotnik 5"/>
          <p:cNvSpPr/>
          <p:nvPr/>
        </p:nvSpPr>
        <p:spPr>
          <a:xfrm>
            <a:off x="1547664" y="2564904"/>
            <a:ext cx="1872208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+mj-lt"/>
              </a:rPr>
              <a:t>OSNOVNI  STAVEK</a:t>
            </a:r>
            <a:endParaRPr lang="sl-SI" dirty="0">
              <a:latin typeface="+mj-lt"/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4499992" y="2564904"/>
            <a:ext cx="2520280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+mj-lt"/>
              </a:rPr>
              <a:t>DOPOLNJEVALNI  STAVEK</a:t>
            </a:r>
            <a:endParaRPr lang="sl-SI" dirty="0">
              <a:latin typeface="+mj-lt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1979712" y="3356992"/>
            <a:ext cx="4968552" cy="151216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+mj-lt"/>
              </a:rPr>
              <a:t>Dopolnjevalni  stavek  dopolnjuje  osnovni  stavek  </a:t>
            </a:r>
            <a:r>
              <a:rPr lang="sl-SI" b="1" dirty="0" smtClean="0">
                <a:latin typeface="+mj-lt"/>
              </a:rPr>
              <a:t>s  sklepom</a:t>
            </a:r>
            <a:r>
              <a:rPr lang="sl-SI" dirty="0" smtClean="0">
                <a:latin typeface="+mj-lt"/>
              </a:rPr>
              <a:t>,  ki  izhaja  iz  osnovnega  stavka.  </a:t>
            </a:r>
            <a:endParaRPr lang="sl-SI" dirty="0">
              <a:latin typeface="+mj-lt"/>
            </a:endParaRPr>
          </a:p>
        </p:txBody>
      </p:sp>
      <p:pic>
        <p:nvPicPr>
          <p:cNvPr id="9" name="Slika 8" descr="http://www.cliparthut.com/clip-arts/196/teacher-owl-clip-art-196564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4149080"/>
            <a:ext cx="93610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lipsa 9"/>
          <p:cNvSpPr/>
          <p:nvPr/>
        </p:nvSpPr>
        <p:spPr>
          <a:xfrm rot="21401939" flipV="1">
            <a:off x="3931849" y="2140914"/>
            <a:ext cx="288032" cy="283467"/>
          </a:xfrm>
          <a:prstGeom prst="ellipse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Elipsa 10"/>
          <p:cNvSpPr/>
          <p:nvPr/>
        </p:nvSpPr>
        <p:spPr>
          <a:xfrm rot="21401939" flipV="1">
            <a:off x="2635706" y="5453282"/>
            <a:ext cx="288032" cy="283467"/>
          </a:xfrm>
          <a:prstGeom prst="ellipse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Elipsa 11"/>
          <p:cNvSpPr/>
          <p:nvPr/>
        </p:nvSpPr>
        <p:spPr>
          <a:xfrm rot="21401939" flipV="1">
            <a:off x="2851730" y="5957337"/>
            <a:ext cx="288032" cy="283467"/>
          </a:xfrm>
          <a:prstGeom prst="ellipse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 algn="just"/>
            <a:r>
              <a:rPr lang="sl-SI" b="1" dirty="0" smtClean="0">
                <a:latin typeface="+mj-lt"/>
              </a:rPr>
              <a:t>POMEN</a:t>
            </a:r>
            <a:r>
              <a:rPr lang="sl-SI" dirty="0" smtClean="0">
                <a:latin typeface="+mj-lt"/>
              </a:rPr>
              <a:t>:  v  sklepalnem  priredju   </a:t>
            </a:r>
            <a:r>
              <a:rPr lang="sl-SI" b="1" dirty="0" smtClean="0">
                <a:latin typeface="+mj-lt"/>
              </a:rPr>
              <a:t>dopolnjevalni  stavek  izraža  sklep,  ki  je  izpeljan  iz  ugotovitve  v  osnovnem  stavku</a:t>
            </a:r>
            <a:r>
              <a:rPr lang="sl-SI" dirty="0" smtClean="0">
                <a:latin typeface="+mj-lt"/>
              </a:rPr>
              <a:t>.</a:t>
            </a:r>
          </a:p>
          <a:p>
            <a:pPr algn="just">
              <a:buNone/>
            </a:pPr>
            <a:endParaRPr lang="sl-SI" dirty="0" smtClean="0">
              <a:latin typeface="+mj-lt"/>
            </a:endParaRPr>
          </a:p>
          <a:p>
            <a:pPr algn="just"/>
            <a:r>
              <a:rPr lang="sl-SI" b="1" dirty="0" smtClean="0">
                <a:solidFill>
                  <a:srgbClr val="FF0000"/>
                </a:solidFill>
                <a:latin typeface="+mj-lt"/>
              </a:rPr>
              <a:t>VEZNIKI  in  PRAVILO:</a:t>
            </a:r>
          </a:p>
          <a:p>
            <a:pPr algn="just">
              <a:buFont typeface="Wingdings" pitchFamily="2" charset="2"/>
              <a:buChar char="Ø"/>
            </a:pPr>
            <a:r>
              <a:rPr lang="sl-SI" dirty="0" smtClean="0">
                <a:latin typeface="+mj-lt"/>
              </a:rPr>
              <a:t>  </a:t>
            </a:r>
            <a:r>
              <a:rPr lang="sl-SI" b="1" dirty="0" smtClean="0">
                <a:solidFill>
                  <a:srgbClr val="6600FF"/>
                </a:solidFill>
                <a:latin typeface="+mj-lt"/>
              </a:rPr>
              <a:t>torej,  zatorej,  potemtakem </a:t>
            </a:r>
            <a:r>
              <a:rPr lang="sl-SI" dirty="0" smtClean="0">
                <a:latin typeface="Arial"/>
                <a:cs typeface="Arial"/>
              </a:rPr>
              <a:t>→  </a:t>
            </a:r>
            <a:r>
              <a:rPr lang="sl-SI" b="1" dirty="0" smtClean="0">
                <a:solidFill>
                  <a:srgbClr val="FF0000"/>
                </a:solidFill>
                <a:latin typeface="+mj-lt"/>
                <a:cs typeface="Arial"/>
              </a:rPr>
              <a:t>vejico  pišemo</a:t>
            </a:r>
            <a:r>
              <a:rPr lang="sl-SI" dirty="0" smtClean="0">
                <a:latin typeface="+mj-lt"/>
              </a:rPr>
              <a:t>  </a:t>
            </a:r>
            <a:endParaRPr lang="sl-SI" dirty="0">
              <a:latin typeface="+mj-lt"/>
            </a:endParaRPr>
          </a:p>
        </p:txBody>
      </p:sp>
      <p:pic>
        <p:nvPicPr>
          <p:cNvPr id="4" name="Slika 3" descr="http://www.cliparthut.com/clip-arts/196/teacher-owl-clip-art-196564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293096"/>
            <a:ext cx="93610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Protivno  priredje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>
                <a:latin typeface="+mj-lt"/>
              </a:rPr>
              <a:t>Pozdravil  sem  ga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, </a:t>
            </a:r>
            <a:r>
              <a:rPr lang="sl-SI" dirty="0" smtClean="0">
                <a:latin typeface="+mj-lt"/>
              </a:rPr>
              <a:t> 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a</a:t>
            </a:r>
            <a:r>
              <a:rPr lang="sl-SI" dirty="0" smtClean="0">
                <a:latin typeface="+mj-lt"/>
              </a:rPr>
              <a:t>  mi  ni  odzdravil.</a:t>
            </a:r>
          </a:p>
          <a:p>
            <a:endParaRPr lang="sl-SI" dirty="0" smtClean="0">
              <a:latin typeface="+mj-lt"/>
            </a:endParaRPr>
          </a:p>
          <a:p>
            <a:endParaRPr lang="sl-SI" dirty="0" smtClean="0">
              <a:latin typeface="+mj-lt"/>
            </a:endParaRPr>
          </a:p>
          <a:p>
            <a:endParaRPr lang="sl-SI" dirty="0" smtClean="0">
              <a:latin typeface="+mj-lt"/>
            </a:endParaRPr>
          </a:p>
          <a:p>
            <a:endParaRPr lang="sl-SI" dirty="0" smtClean="0">
              <a:latin typeface="+mj-lt"/>
            </a:endParaRPr>
          </a:p>
          <a:p>
            <a:endParaRPr lang="sl-SI" dirty="0" smtClean="0">
              <a:latin typeface="+mj-lt"/>
            </a:endParaRPr>
          </a:p>
          <a:p>
            <a:r>
              <a:rPr lang="sl-SI" dirty="0" smtClean="0">
                <a:latin typeface="+mj-lt"/>
              </a:rPr>
              <a:t>Bral  je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,</a:t>
            </a:r>
            <a:r>
              <a:rPr lang="sl-SI" dirty="0" smtClean="0">
                <a:latin typeface="+mj-lt"/>
              </a:rPr>
              <a:t>  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vendar</a:t>
            </a:r>
            <a:r>
              <a:rPr lang="sl-SI" dirty="0" smtClean="0">
                <a:latin typeface="+mj-lt"/>
              </a:rPr>
              <a:t>  ni  razumel  ničesar.</a:t>
            </a:r>
          </a:p>
          <a:p>
            <a:r>
              <a:rPr lang="sl-SI" dirty="0" smtClean="0">
                <a:latin typeface="+mj-lt"/>
              </a:rPr>
              <a:t>Šivanko  smo  iskali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,</a:t>
            </a:r>
            <a:r>
              <a:rPr lang="sl-SI" dirty="0" smtClean="0">
                <a:latin typeface="+mj-lt"/>
              </a:rPr>
              <a:t>  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toda</a:t>
            </a:r>
            <a:r>
              <a:rPr lang="sl-SI" dirty="0" smtClean="0">
                <a:latin typeface="+mj-lt"/>
              </a:rPr>
              <a:t>  nismo  je  našli.</a:t>
            </a:r>
          </a:p>
          <a:p>
            <a:r>
              <a:rPr lang="sl-SI" dirty="0" smtClean="0">
                <a:latin typeface="+mj-lt"/>
              </a:rPr>
              <a:t>Ne  klepetaj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,</a:t>
            </a:r>
            <a:r>
              <a:rPr lang="sl-SI" dirty="0" smtClean="0">
                <a:latin typeface="+mj-lt"/>
              </a:rPr>
              <a:t>  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ampak</a:t>
            </a:r>
            <a:r>
              <a:rPr lang="sl-SI" dirty="0" smtClean="0">
                <a:latin typeface="+mj-lt"/>
              </a:rPr>
              <a:t>  poslušaj.</a:t>
            </a:r>
          </a:p>
          <a:p>
            <a:endParaRPr lang="sl-SI" dirty="0">
              <a:latin typeface="+mj-lt"/>
            </a:endParaRPr>
          </a:p>
        </p:txBody>
      </p:sp>
      <p:sp>
        <p:nvSpPr>
          <p:cNvPr id="4" name="Desni zaviti oklepaj 3"/>
          <p:cNvSpPr/>
          <p:nvPr/>
        </p:nvSpPr>
        <p:spPr>
          <a:xfrm rot="5400000">
            <a:off x="1943708" y="1232756"/>
            <a:ext cx="144016" cy="2376264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Desni zaviti oklepaj 4"/>
          <p:cNvSpPr/>
          <p:nvPr/>
        </p:nvSpPr>
        <p:spPr>
          <a:xfrm rot="5400000">
            <a:off x="4535996" y="1232756"/>
            <a:ext cx="144016" cy="2376264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ravokotnik 5"/>
          <p:cNvSpPr/>
          <p:nvPr/>
        </p:nvSpPr>
        <p:spPr>
          <a:xfrm>
            <a:off x="1115616" y="2564904"/>
            <a:ext cx="1872208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+mj-lt"/>
              </a:rPr>
              <a:t>OSNOVNI  STAVEK</a:t>
            </a:r>
            <a:endParaRPr lang="sl-SI" dirty="0">
              <a:latin typeface="+mj-lt"/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3491880" y="2564904"/>
            <a:ext cx="2520280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+mj-lt"/>
              </a:rPr>
              <a:t>DOPOLNJEVALNI  STAVEK</a:t>
            </a:r>
            <a:endParaRPr lang="sl-SI" dirty="0">
              <a:latin typeface="+mj-lt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899592" y="3212976"/>
            <a:ext cx="4968552" cy="122413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+mj-lt"/>
              </a:rPr>
              <a:t>Dopolnjevalni  stavek  izraža  </a:t>
            </a:r>
            <a:r>
              <a:rPr lang="sl-SI" b="1" dirty="0" smtClean="0">
                <a:latin typeface="+mj-lt"/>
              </a:rPr>
              <a:t>nasprotje</a:t>
            </a:r>
            <a:r>
              <a:rPr lang="sl-SI" dirty="0" smtClean="0">
                <a:latin typeface="+mj-lt"/>
              </a:rPr>
              <a:t>,  </a:t>
            </a:r>
            <a:r>
              <a:rPr lang="sl-SI" b="1" dirty="0" smtClean="0">
                <a:latin typeface="+mj-lt"/>
              </a:rPr>
              <a:t>neskladnost  z  osnovnim  stavkom</a:t>
            </a:r>
            <a:r>
              <a:rPr lang="sl-SI" dirty="0" smtClean="0">
                <a:latin typeface="+mj-lt"/>
              </a:rPr>
              <a:t>.  </a:t>
            </a:r>
            <a:endParaRPr lang="sl-SI" dirty="0">
              <a:latin typeface="+mj-lt"/>
            </a:endParaRPr>
          </a:p>
        </p:txBody>
      </p:sp>
      <p:pic>
        <p:nvPicPr>
          <p:cNvPr id="9" name="Slika 8" descr="http://www.cliparthut.com/clip-arts/196/teacher-owl-clip-art-196564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3861048"/>
            <a:ext cx="93610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Elipsa 13"/>
          <p:cNvSpPr/>
          <p:nvPr/>
        </p:nvSpPr>
        <p:spPr>
          <a:xfrm rot="21401939" flipV="1">
            <a:off x="1627594" y="5021234"/>
            <a:ext cx="288032" cy="283467"/>
          </a:xfrm>
          <a:prstGeom prst="ellipse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Elipsa 14"/>
          <p:cNvSpPr/>
          <p:nvPr/>
        </p:nvSpPr>
        <p:spPr>
          <a:xfrm rot="21401939" flipV="1">
            <a:off x="2347673" y="5957337"/>
            <a:ext cx="288032" cy="283467"/>
          </a:xfrm>
          <a:prstGeom prst="ellipse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Elipsa 15"/>
          <p:cNvSpPr/>
          <p:nvPr/>
        </p:nvSpPr>
        <p:spPr>
          <a:xfrm rot="21401939" flipV="1">
            <a:off x="3067754" y="2140914"/>
            <a:ext cx="288032" cy="283467"/>
          </a:xfrm>
          <a:prstGeom prst="ellipse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" name="Elipsa 16"/>
          <p:cNvSpPr/>
          <p:nvPr/>
        </p:nvSpPr>
        <p:spPr>
          <a:xfrm rot="21401939" flipV="1">
            <a:off x="3283778" y="5525289"/>
            <a:ext cx="288032" cy="283467"/>
          </a:xfrm>
          <a:prstGeom prst="ellipse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767808"/>
          </a:xfrm>
        </p:spPr>
        <p:txBody>
          <a:bodyPr/>
          <a:lstStyle/>
          <a:p>
            <a:pPr algn="just"/>
            <a:r>
              <a:rPr lang="sl-SI" b="1" dirty="0" smtClean="0">
                <a:latin typeface="+mj-lt"/>
              </a:rPr>
              <a:t>POMEN</a:t>
            </a:r>
            <a:r>
              <a:rPr lang="sl-SI" dirty="0" smtClean="0">
                <a:latin typeface="+mj-lt"/>
              </a:rPr>
              <a:t>:  v  protivnem  priredju  dopolnjevalni  stavek  izraža  </a:t>
            </a:r>
            <a:r>
              <a:rPr lang="sl-SI" b="1" dirty="0" smtClean="0">
                <a:latin typeface="+mj-lt"/>
              </a:rPr>
              <a:t>nasprotje </a:t>
            </a:r>
            <a:r>
              <a:rPr lang="sl-SI" dirty="0" smtClean="0">
                <a:latin typeface="+mj-lt"/>
              </a:rPr>
              <a:t> oz.  </a:t>
            </a:r>
            <a:r>
              <a:rPr lang="sl-SI" b="1" dirty="0" smtClean="0">
                <a:latin typeface="+mj-lt"/>
              </a:rPr>
              <a:t>neskladnost  z  osnovnim  stavkom</a:t>
            </a:r>
            <a:r>
              <a:rPr lang="sl-SI" dirty="0" smtClean="0">
                <a:latin typeface="+mj-lt"/>
              </a:rPr>
              <a:t>.</a:t>
            </a:r>
          </a:p>
          <a:p>
            <a:pPr algn="just">
              <a:buNone/>
            </a:pPr>
            <a:endParaRPr lang="sl-SI" dirty="0" smtClean="0">
              <a:latin typeface="+mj-lt"/>
            </a:endParaRPr>
          </a:p>
          <a:p>
            <a:pPr algn="just"/>
            <a:r>
              <a:rPr lang="sl-SI" b="1" dirty="0" smtClean="0">
                <a:solidFill>
                  <a:srgbClr val="FF0000"/>
                </a:solidFill>
                <a:latin typeface="+mj-lt"/>
              </a:rPr>
              <a:t>VEZNIKI  in  PRAVILO</a:t>
            </a:r>
            <a:r>
              <a:rPr lang="sl-SI" dirty="0" smtClean="0">
                <a:latin typeface="+mj-lt"/>
              </a:rPr>
              <a:t>:  </a:t>
            </a:r>
            <a:r>
              <a:rPr lang="sl-SI" b="1" dirty="0" smtClean="0">
                <a:solidFill>
                  <a:srgbClr val="CC00FF"/>
                </a:solidFill>
                <a:latin typeface="+mj-lt"/>
              </a:rPr>
              <a:t>a,  pa,  ampak,  toda,  vendar,  temveč,  marveč,  samo,  le (izraža izjemo) </a:t>
            </a:r>
            <a:r>
              <a:rPr lang="sl-SI" dirty="0" smtClean="0">
                <a:latin typeface="Arial"/>
                <a:cs typeface="Arial"/>
              </a:rPr>
              <a:t>→  </a:t>
            </a:r>
            <a:r>
              <a:rPr lang="sl-SI" b="1" dirty="0" smtClean="0">
                <a:solidFill>
                  <a:srgbClr val="FF0000"/>
                </a:solidFill>
                <a:latin typeface="+mj-lt"/>
                <a:cs typeface="Arial"/>
              </a:rPr>
              <a:t>vejico  pišemo</a:t>
            </a:r>
            <a:r>
              <a:rPr lang="sl-SI" dirty="0" smtClean="0">
                <a:latin typeface="+mj-lt"/>
              </a:rPr>
              <a:t>  </a:t>
            </a:r>
            <a:endParaRPr lang="sl-SI" dirty="0">
              <a:latin typeface="+mj-lt"/>
            </a:endParaRPr>
          </a:p>
        </p:txBody>
      </p:sp>
      <p:pic>
        <p:nvPicPr>
          <p:cNvPr id="4" name="Slika 3" descr="http://www.cliparthut.com/clip-arts/196/teacher-owl-clip-art-196564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645024"/>
            <a:ext cx="108012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Posledično  priredje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l-SI" dirty="0" smtClean="0">
                <a:latin typeface="+mj-lt"/>
              </a:rPr>
              <a:t>Zunaj  piha  mrzla  burja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,</a:t>
            </a:r>
            <a:r>
              <a:rPr lang="sl-SI" dirty="0" smtClean="0">
                <a:latin typeface="+mj-lt"/>
              </a:rPr>
              <a:t>  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zato</a:t>
            </a:r>
            <a:r>
              <a:rPr lang="sl-SI" b="1" dirty="0" smtClean="0">
                <a:latin typeface="+mj-lt"/>
              </a:rPr>
              <a:t> </a:t>
            </a:r>
            <a:r>
              <a:rPr lang="sl-SI" dirty="0" smtClean="0">
                <a:latin typeface="+mj-lt"/>
              </a:rPr>
              <a:t> se  toplo  obleci.</a:t>
            </a:r>
          </a:p>
          <a:p>
            <a:pPr algn="just"/>
            <a:endParaRPr lang="sl-SI" dirty="0" smtClean="0"/>
          </a:p>
          <a:p>
            <a:pPr algn="just"/>
            <a:endParaRPr lang="sl-SI" dirty="0" smtClean="0"/>
          </a:p>
          <a:p>
            <a:pPr algn="just"/>
            <a:endParaRPr lang="sl-SI" dirty="0" smtClean="0"/>
          </a:p>
          <a:p>
            <a:pPr algn="just"/>
            <a:endParaRPr lang="sl-SI" dirty="0" smtClean="0"/>
          </a:p>
          <a:p>
            <a:pPr algn="just"/>
            <a:endParaRPr lang="sl-SI" dirty="0" smtClean="0"/>
          </a:p>
          <a:p>
            <a:pPr algn="just"/>
            <a:r>
              <a:rPr lang="sl-SI" dirty="0" smtClean="0">
                <a:latin typeface="+mj-lt"/>
              </a:rPr>
              <a:t>Bližal  se  je  konec  šolskega  leta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,</a:t>
            </a:r>
            <a:r>
              <a:rPr lang="sl-SI" dirty="0" smtClean="0">
                <a:latin typeface="+mj-lt"/>
              </a:rPr>
              <a:t>  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zato</a:t>
            </a:r>
            <a:r>
              <a:rPr lang="sl-SI" dirty="0" smtClean="0">
                <a:latin typeface="+mj-lt"/>
              </a:rPr>
              <a:t>  se  je  Martin  veliko  učil.</a:t>
            </a:r>
            <a:endParaRPr lang="sl-SI" dirty="0">
              <a:latin typeface="+mj-lt"/>
            </a:endParaRPr>
          </a:p>
        </p:txBody>
      </p:sp>
      <p:sp>
        <p:nvSpPr>
          <p:cNvPr id="4" name="Desni zaviti oklepaj 3"/>
          <p:cNvSpPr/>
          <p:nvPr/>
        </p:nvSpPr>
        <p:spPr>
          <a:xfrm rot="5400000">
            <a:off x="2339752" y="836712"/>
            <a:ext cx="216024" cy="324036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Desni zaviti oklepaj 4"/>
          <p:cNvSpPr/>
          <p:nvPr/>
        </p:nvSpPr>
        <p:spPr>
          <a:xfrm rot="5400000">
            <a:off x="5544108" y="1016732"/>
            <a:ext cx="216024" cy="288032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ravokotnik 5"/>
          <p:cNvSpPr/>
          <p:nvPr/>
        </p:nvSpPr>
        <p:spPr>
          <a:xfrm>
            <a:off x="1691680" y="2636912"/>
            <a:ext cx="1872208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+mj-lt"/>
              </a:rPr>
              <a:t>OSNOVNI  STAVEK</a:t>
            </a:r>
            <a:endParaRPr lang="sl-SI" dirty="0">
              <a:latin typeface="+mj-lt"/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4499992" y="2636912"/>
            <a:ext cx="2520280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+mj-lt"/>
              </a:rPr>
              <a:t>DOPOLNJEVALNI  STAVEK</a:t>
            </a:r>
            <a:endParaRPr lang="sl-SI" dirty="0">
              <a:latin typeface="+mj-lt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2267744" y="3212976"/>
            <a:ext cx="4104456" cy="122413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+mj-lt"/>
              </a:rPr>
              <a:t>Dopolnjevalni  stavek  kaže  na  </a:t>
            </a:r>
            <a:r>
              <a:rPr lang="sl-SI" b="1" dirty="0" smtClean="0">
                <a:latin typeface="+mj-lt"/>
              </a:rPr>
              <a:t>posledico</a:t>
            </a:r>
            <a:r>
              <a:rPr lang="sl-SI" dirty="0" smtClean="0">
                <a:latin typeface="+mj-lt"/>
              </a:rPr>
              <a:t>,  ki  izhaja  iz  </a:t>
            </a:r>
          </a:p>
          <a:p>
            <a:pPr algn="ctr"/>
            <a:r>
              <a:rPr lang="sl-SI" dirty="0" smtClean="0">
                <a:latin typeface="+mj-lt"/>
              </a:rPr>
              <a:t>osnovnega  stavka.  </a:t>
            </a:r>
            <a:endParaRPr lang="sl-SI" dirty="0">
              <a:latin typeface="+mj-lt"/>
            </a:endParaRPr>
          </a:p>
        </p:txBody>
      </p:sp>
      <p:pic>
        <p:nvPicPr>
          <p:cNvPr id="9" name="Slika 8" descr="http://www.cliparthut.com/clip-arts/196/teacher-owl-clip-art-196564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789040"/>
            <a:ext cx="93610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lipsa 9"/>
          <p:cNvSpPr/>
          <p:nvPr/>
        </p:nvSpPr>
        <p:spPr>
          <a:xfrm rot="21401939" flipV="1">
            <a:off x="3931850" y="2140914"/>
            <a:ext cx="288032" cy="283467"/>
          </a:xfrm>
          <a:prstGeom prst="ellipse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/>
          <a:lstStyle/>
          <a:p>
            <a:pPr algn="just"/>
            <a:r>
              <a:rPr lang="sl-SI" dirty="0" smtClean="0">
                <a:latin typeface="+mj-lt"/>
              </a:rPr>
              <a:t>POMEN:  v  posledičnem  priredju  </a:t>
            </a:r>
            <a:r>
              <a:rPr lang="sl-SI" b="1" dirty="0" smtClean="0">
                <a:latin typeface="+mj-lt"/>
              </a:rPr>
              <a:t>dopolnjevalni  stavek  izraža  posledico  dejanja  ali  stanja  iz  osnovnega  stavka</a:t>
            </a:r>
            <a:r>
              <a:rPr lang="sl-SI" dirty="0" smtClean="0">
                <a:latin typeface="+mj-lt"/>
              </a:rPr>
              <a:t>.</a:t>
            </a:r>
          </a:p>
          <a:p>
            <a:pPr algn="just">
              <a:buNone/>
            </a:pPr>
            <a:endParaRPr lang="sl-SI" dirty="0" smtClean="0">
              <a:latin typeface="+mj-lt"/>
            </a:endParaRPr>
          </a:p>
          <a:p>
            <a:pPr algn="just"/>
            <a:r>
              <a:rPr lang="sl-SI" b="1" dirty="0" smtClean="0">
                <a:solidFill>
                  <a:srgbClr val="FF0000"/>
                </a:solidFill>
                <a:latin typeface="+mj-lt"/>
              </a:rPr>
              <a:t>VEZNIK  in  PRAVILO</a:t>
            </a:r>
            <a:r>
              <a:rPr lang="sl-SI" dirty="0" smtClean="0">
                <a:latin typeface="+mj-lt"/>
              </a:rPr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sl-SI" dirty="0" smtClean="0"/>
              <a:t>  </a:t>
            </a:r>
            <a:r>
              <a:rPr lang="sl-SI" b="1" dirty="0" smtClean="0">
                <a:solidFill>
                  <a:srgbClr val="CC00CC"/>
                </a:solidFill>
                <a:latin typeface="+mj-lt"/>
              </a:rPr>
              <a:t>zato</a:t>
            </a:r>
            <a:r>
              <a:rPr lang="sl-SI" dirty="0" smtClean="0">
                <a:latin typeface="+mj-lt"/>
              </a:rPr>
              <a:t> </a:t>
            </a:r>
            <a:r>
              <a:rPr lang="sl-SI" dirty="0" smtClean="0">
                <a:latin typeface="Arial"/>
                <a:cs typeface="Arial"/>
              </a:rPr>
              <a:t>→  </a:t>
            </a:r>
            <a:r>
              <a:rPr lang="sl-SI" b="1" dirty="0" smtClean="0">
                <a:solidFill>
                  <a:srgbClr val="FF0000"/>
                </a:solidFill>
                <a:latin typeface="+mj-lt"/>
                <a:cs typeface="Arial"/>
              </a:rPr>
              <a:t>vejico  pišemo</a:t>
            </a:r>
            <a:r>
              <a:rPr lang="sl-SI" dirty="0" smtClean="0">
                <a:latin typeface="+mj-lt"/>
              </a:rPr>
              <a:t> </a:t>
            </a:r>
            <a:endParaRPr lang="sl-SI" dirty="0">
              <a:latin typeface="+mj-lt"/>
            </a:endParaRPr>
          </a:p>
        </p:txBody>
      </p:sp>
      <p:pic>
        <p:nvPicPr>
          <p:cNvPr id="4" name="Slika 3" descr="http://www.cliparthut.com/clip-arts/196/teacher-owl-clip-art-196564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149080"/>
            <a:ext cx="93610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sl-SI" b="1" dirty="0" smtClean="0"/>
              <a:t>Vezalno  priredje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/>
          <a:lstStyle/>
          <a:p>
            <a:r>
              <a:rPr lang="sl-SI" dirty="0" smtClean="0">
                <a:latin typeface="+mj-lt"/>
              </a:rPr>
              <a:t>Sedel  sem  na  klopi  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in</a:t>
            </a:r>
            <a:r>
              <a:rPr lang="sl-SI" dirty="0" smtClean="0">
                <a:latin typeface="+mj-lt"/>
              </a:rPr>
              <a:t>  poslušal  glasbo.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pPr>
              <a:buNone/>
            </a:pPr>
            <a:endParaRPr lang="sl-SI" dirty="0" smtClean="0"/>
          </a:p>
          <a:p>
            <a:r>
              <a:rPr lang="sl-SI" dirty="0" smtClean="0">
                <a:latin typeface="+mj-lt"/>
              </a:rPr>
              <a:t>Potrkala  je  na  vrata  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in</a:t>
            </a:r>
            <a:r>
              <a:rPr lang="sl-SI" dirty="0" smtClean="0">
                <a:latin typeface="+mj-lt"/>
              </a:rPr>
              <a:t>  tiho  vstopila.</a:t>
            </a:r>
            <a:endParaRPr lang="sl-SI" dirty="0">
              <a:latin typeface="+mj-lt"/>
            </a:endParaRPr>
          </a:p>
        </p:txBody>
      </p:sp>
      <p:sp>
        <p:nvSpPr>
          <p:cNvPr id="5" name="Desni zaviti oklepaj 4"/>
          <p:cNvSpPr/>
          <p:nvPr/>
        </p:nvSpPr>
        <p:spPr>
          <a:xfrm rot="5400000">
            <a:off x="2015716" y="800708"/>
            <a:ext cx="216024" cy="2736304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Desni zaviti oklepaj 5"/>
          <p:cNvSpPr/>
          <p:nvPr/>
        </p:nvSpPr>
        <p:spPr>
          <a:xfrm rot="5400000">
            <a:off x="4788024" y="908720"/>
            <a:ext cx="216024" cy="252028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1259632" y="2348880"/>
            <a:ext cx="1872208" cy="3600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+mj-lt"/>
              </a:rPr>
              <a:t>OSNOVNI  STAVEK</a:t>
            </a:r>
            <a:endParaRPr lang="sl-SI" dirty="0">
              <a:latin typeface="+mj-lt"/>
            </a:endParaRPr>
          </a:p>
        </p:txBody>
      </p:sp>
      <p:sp>
        <p:nvSpPr>
          <p:cNvPr id="8" name="Pravokotnik 7"/>
          <p:cNvSpPr/>
          <p:nvPr/>
        </p:nvSpPr>
        <p:spPr>
          <a:xfrm>
            <a:off x="3635896" y="2348880"/>
            <a:ext cx="3312368" cy="3600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+mj-lt"/>
              </a:rPr>
              <a:t>DOPOLNJEVALNI/NEPRVI  STAVEK</a:t>
            </a:r>
            <a:endParaRPr lang="sl-SI" dirty="0">
              <a:latin typeface="+mj-lt"/>
            </a:endParaRPr>
          </a:p>
        </p:txBody>
      </p:sp>
      <p:sp>
        <p:nvSpPr>
          <p:cNvPr id="9" name="Elipsa 8"/>
          <p:cNvSpPr/>
          <p:nvPr/>
        </p:nvSpPr>
        <p:spPr>
          <a:xfrm>
            <a:off x="1619672" y="2924944"/>
            <a:ext cx="4032448" cy="7200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+mj-lt"/>
              </a:rPr>
              <a:t>Dopolnjevalni  stavek  izraža  </a:t>
            </a:r>
            <a:r>
              <a:rPr lang="sl-SI" b="1" dirty="0" smtClean="0">
                <a:latin typeface="+mj-lt"/>
              </a:rPr>
              <a:t>hkratnost</a:t>
            </a:r>
            <a:r>
              <a:rPr lang="sl-SI" dirty="0" smtClean="0">
                <a:latin typeface="+mj-lt"/>
              </a:rPr>
              <a:t>  dogajanja.</a:t>
            </a:r>
            <a:endParaRPr lang="sl-SI" dirty="0">
              <a:latin typeface="+mj-lt"/>
            </a:endParaRPr>
          </a:p>
        </p:txBody>
      </p:sp>
      <p:sp>
        <p:nvSpPr>
          <p:cNvPr id="10" name="Desni zaviti oklepaj 9"/>
          <p:cNvSpPr/>
          <p:nvPr/>
        </p:nvSpPr>
        <p:spPr>
          <a:xfrm rot="5400000">
            <a:off x="2087724" y="3176972"/>
            <a:ext cx="216024" cy="2736304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Desni zaviti oklepaj 10"/>
          <p:cNvSpPr/>
          <p:nvPr/>
        </p:nvSpPr>
        <p:spPr>
          <a:xfrm rot="5400000">
            <a:off x="4716016" y="3429000"/>
            <a:ext cx="216024" cy="2232248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ravokotnik 11"/>
          <p:cNvSpPr/>
          <p:nvPr/>
        </p:nvSpPr>
        <p:spPr>
          <a:xfrm>
            <a:off x="1259632" y="4725144"/>
            <a:ext cx="1872208" cy="3600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+mj-lt"/>
              </a:rPr>
              <a:t>OSNOVNI  STAVEK</a:t>
            </a:r>
            <a:endParaRPr lang="sl-SI" dirty="0">
              <a:latin typeface="+mj-lt"/>
            </a:endParaRPr>
          </a:p>
        </p:txBody>
      </p:sp>
      <p:sp>
        <p:nvSpPr>
          <p:cNvPr id="13" name="Pravokotnik 12"/>
          <p:cNvSpPr/>
          <p:nvPr/>
        </p:nvSpPr>
        <p:spPr>
          <a:xfrm>
            <a:off x="3635896" y="4725144"/>
            <a:ext cx="3312368" cy="3600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+mj-lt"/>
              </a:rPr>
              <a:t>DOPOLNJEVALNI/NEPRVI  STAVEK</a:t>
            </a:r>
            <a:endParaRPr lang="sl-SI" dirty="0">
              <a:latin typeface="+mj-lt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691680" y="5229200"/>
            <a:ext cx="4032448" cy="7200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+mj-lt"/>
              </a:rPr>
              <a:t>Dopolnjevalni  stavek  izraža  </a:t>
            </a:r>
            <a:r>
              <a:rPr lang="sl-SI" b="1" dirty="0" smtClean="0">
                <a:latin typeface="+mj-lt"/>
              </a:rPr>
              <a:t>zaporednost </a:t>
            </a:r>
            <a:r>
              <a:rPr lang="sl-SI" dirty="0" smtClean="0">
                <a:latin typeface="+mj-lt"/>
              </a:rPr>
              <a:t> dogajanja.</a:t>
            </a:r>
            <a:endParaRPr lang="sl-SI" dirty="0">
              <a:latin typeface="+mj-lt"/>
            </a:endParaRPr>
          </a:p>
        </p:txBody>
      </p:sp>
      <p:pic>
        <p:nvPicPr>
          <p:cNvPr id="15" name="Slika 14" descr="http://www.cliparthut.com/clip-arts/196/teacher-owl-clip-art-196564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5589240"/>
            <a:ext cx="86409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Slika 15" descr="http://www.cliparthut.com/clip-arts/196/teacher-owl-clip-art-196564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140968"/>
            <a:ext cx="86409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8512"/>
          </a:xfrm>
        </p:spPr>
        <p:txBody>
          <a:bodyPr/>
          <a:lstStyle/>
          <a:p>
            <a:pPr algn="just"/>
            <a:r>
              <a:rPr lang="sl-SI" dirty="0" smtClean="0">
                <a:latin typeface="+mj-lt"/>
              </a:rPr>
              <a:t>V  vezalnem  priredju  dopolnjujoči  stavek  izraža  dogodek,  ki  poteka  </a:t>
            </a:r>
            <a:r>
              <a:rPr lang="sl-SI" b="1" dirty="0" smtClean="0">
                <a:latin typeface="+mj-lt"/>
              </a:rPr>
              <a:t>sočasno/hkrati</a:t>
            </a:r>
            <a:r>
              <a:rPr lang="sl-SI" dirty="0" smtClean="0">
                <a:latin typeface="+mj-lt"/>
              </a:rPr>
              <a:t>  ali  pa  </a:t>
            </a:r>
            <a:r>
              <a:rPr lang="sl-SI" b="1" dirty="0" smtClean="0">
                <a:latin typeface="+mj-lt"/>
              </a:rPr>
              <a:t>sledi</a:t>
            </a:r>
            <a:r>
              <a:rPr lang="sl-SI" dirty="0" smtClean="0">
                <a:latin typeface="+mj-lt"/>
              </a:rPr>
              <a:t> (</a:t>
            </a:r>
            <a:r>
              <a:rPr lang="sl-SI" b="1" dirty="0" smtClean="0">
                <a:latin typeface="+mj-lt"/>
              </a:rPr>
              <a:t>zaporedno</a:t>
            </a:r>
            <a:r>
              <a:rPr lang="sl-SI" dirty="0" smtClean="0">
                <a:latin typeface="+mj-lt"/>
              </a:rPr>
              <a:t>)  dogodku  iz  prvega  stavka.</a:t>
            </a:r>
          </a:p>
          <a:p>
            <a:pPr algn="just">
              <a:buNone/>
            </a:pPr>
            <a:endParaRPr lang="sl-SI" dirty="0" smtClean="0">
              <a:latin typeface="+mj-lt"/>
            </a:endParaRPr>
          </a:p>
          <a:p>
            <a:pPr algn="just"/>
            <a:r>
              <a:rPr lang="sl-SI" b="1" dirty="0" smtClean="0">
                <a:solidFill>
                  <a:srgbClr val="FF0000"/>
                </a:solidFill>
                <a:latin typeface="+mj-lt"/>
              </a:rPr>
              <a:t>VEZNIKI:</a:t>
            </a:r>
            <a:r>
              <a:rPr lang="sl-SI" dirty="0" smtClean="0">
                <a:latin typeface="+mj-lt"/>
              </a:rPr>
              <a:t>  </a:t>
            </a:r>
            <a:r>
              <a:rPr lang="sl-SI" b="1" dirty="0" smtClean="0">
                <a:solidFill>
                  <a:srgbClr val="FF33CC"/>
                </a:solidFill>
                <a:latin typeface="+mj-lt"/>
              </a:rPr>
              <a:t>in</a:t>
            </a:r>
            <a:r>
              <a:rPr lang="sl-SI" dirty="0" smtClean="0">
                <a:latin typeface="+mj-lt"/>
              </a:rPr>
              <a:t>,  </a:t>
            </a:r>
            <a:r>
              <a:rPr lang="sl-SI" b="1" dirty="0" smtClean="0">
                <a:solidFill>
                  <a:srgbClr val="CC00FF"/>
                </a:solidFill>
                <a:latin typeface="+mj-lt"/>
              </a:rPr>
              <a:t>ter</a:t>
            </a:r>
            <a:r>
              <a:rPr lang="sl-SI" dirty="0" smtClean="0">
                <a:latin typeface="+mj-lt"/>
              </a:rPr>
              <a:t>  (ko  smo  veznik  </a:t>
            </a:r>
            <a:r>
              <a:rPr lang="sl-SI" b="1" i="1" dirty="0" smtClean="0">
                <a:solidFill>
                  <a:srgbClr val="FF33CC"/>
                </a:solidFill>
                <a:latin typeface="+mj-lt"/>
              </a:rPr>
              <a:t>in</a:t>
            </a:r>
            <a:r>
              <a:rPr lang="sl-SI" dirty="0" smtClean="0">
                <a:latin typeface="+mj-lt"/>
              </a:rPr>
              <a:t>  že  uporabili),  </a:t>
            </a:r>
            <a:r>
              <a:rPr lang="sl-SI" b="1" dirty="0" smtClean="0">
                <a:solidFill>
                  <a:srgbClr val="6600FF"/>
                </a:solidFill>
                <a:latin typeface="+mj-lt"/>
              </a:rPr>
              <a:t>pa</a:t>
            </a:r>
            <a:r>
              <a:rPr lang="sl-SI" dirty="0" smtClean="0">
                <a:latin typeface="+mj-lt"/>
              </a:rPr>
              <a:t>  (je  bolj  pogovoren)</a:t>
            </a:r>
          </a:p>
          <a:p>
            <a:pPr algn="just">
              <a:buNone/>
            </a:pPr>
            <a:endParaRPr lang="sl-SI" dirty="0" smtClean="0">
              <a:latin typeface="+mj-lt"/>
            </a:endParaRPr>
          </a:p>
          <a:p>
            <a:pPr algn="just"/>
            <a:r>
              <a:rPr lang="sl-SI" b="1" dirty="0" smtClean="0">
                <a:latin typeface="+mj-lt"/>
              </a:rPr>
              <a:t>PRAVILO</a:t>
            </a:r>
            <a:r>
              <a:rPr lang="sl-SI" dirty="0" smtClean="0">
                <a:latin typeface="+mj-lt"/>
              </a:rPr>
              <a:t>:  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vejice  ne  pišemo</a:t>
            </a:r>
            <a:r>
              <a:rPr lang="sl-SI" dirty="0" smtClean="0">
                <a:latin typeface="+mj-lt"/>
              </a:rPr>
              <a:t>;  če  pa  veznik  opustimo,  napišemo  vejico</a:t>
            </a:r>
            <a:endParaRPr lang="sl-SI" dirty="0">
              <a:latin typeface="+mj-lt"/>
            </a:endParaRPr>
          </a:p>
        </p:txBody>
      </p:sp>
      <p:pic>
        <p:nvPicPr>
          <p:cNvPr id="4" name="Slika 3" descr="http://www.cliparthut.com/clip-arts/196/teacher-owl-clip-art-196564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419872" y="5085184"/>
            <a:ext cx="100811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Stopnjevalno  priredje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l-SI" dirty="0" smtClean="0">
                <a:latin typeface="+mj-lt"/>
              </a:rPr>
              <a:t>Že  samo ime  pove,  da</a:t>
            </a:r>
            <a:r>
              <a:rPr lang="sl-SI" b="1" dirty="0" smtClean="0">
                <a:latin typeface="+mj-lt"/>
              </a:rPr>
              <a:t>  dopolnjujoči  del  vsebinsko  dopolnjuje/stopnjuje  oz.  posebej  poudarja  tisto,  kar  je  bilo  povedano  v  prvem  delu</a:t>
            </a:r>
            <a:r>
              <a:rPr lang="sl-SI" dirty="0" smtClean="0">
                <a:latin typeface="+mj-lt"/>
              </a:rPr>
              <a:t>:</a:t>
            </a:r>
          </a:p>
          <a:p>
            <a:pPr algn="just"/>
            <a:r>
              <a:rPr lang="sl-SI" dirty="0" smtClean="0">
                <a:latin typeface="+mj-lt"/>
              </a:rPr>
              <a:t>Janko  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ni  le  </a:t>
            </a:r>
            <a:r>
              <a:rPr lang="sl-SI" dirty="0" smtClean="0">
                <a:latin typeface="+mj-lt"/>
              </a:rPr>
              <a:t>priden  delavec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,</a:t>
            </a:r>
            <a:r>
              <a:rPr lang="sl-SI" dirty="0" smtClean="0">
                <a:latin typeface="+mj-lt"/>
              </a:rPr>
              <a:t>  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ampak  tudi  </a:t>
            </a:r>
            <a:r>
              <a:rPr lang="sl-SI" dirty="0" smtClean="0">
                <a:latin typeface="+mj-lt"/>
              </a:rPr>
              <a:t>dober  človek.</a:t>
            </a:r>
            <a:endParaRPr lang="sl-SI" dirty="0">
              <a:latin typeface="+mj-lt"/>
            </a:endParaRPr>
          </a:p>
        </p:txBody>
      </p:sp>
      <p:sp>
        <p:nvSpPr>
          <p:cNvPr id="4" name="Desni zaviti oklepaj 3"/>
          <p:cNvSpPr/>
          <p:nvPr/>
        </p:nvSpPr>
        <p:spPr>
          <a:xfrm rot="5400000">
            <a:off x="2627784" y="1772816"/>
            <a:ext cx="144016" cy="3888432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Desni zaviti oklepaj 4"/>
          <p:cNvSpPr/>
          <p:nvPr/>
        </p:nvSpPr>
        <p:spPr>
          <a:xfrm rot="5400000">
            <a:off x="6516216" y="1844824"/>
            <a:ext cx="144016" cy="3744416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ravokotnik 5"/>
          <p:cNvSpPr/>
          <p:nvPr/>
        </p:nvSpPr>
        <p:spPr>
          <a:xfrm>
            <a:off x="1691680" y="3861048"/>
            <a:ext cx="1872208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+mj-lt"/>
              </a:rPr>
              <a:t>OSNOVNI  STAVEK</a:t>
            </a:r>
            <a:endParaRPr lang="sl-SI" dirty="0">
              <a:latin typeface="+mj-lt"/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5076056" y="3861048"/>
            <a:ext cx="3312368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+mj-lt"/>
              </a:rPr>
              <a:t>DOPOLNJEVALNI/NEPRVI  STAVEK</a:t>
            </a:r>
            <a:endParaRPr lang="sl-SI" dirty="0">
              <a:latin typeface="+mj-lt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2123728" y="4509120"/>
            <a:ext cx="4968552" cy="93610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+mj-lt"/>
              </a:rPr>
              <a:t>Dopolnjevalni  stavek  še  </a:t>
            </a:r>
            <a:r>
              <a:rPr lang="sl-SI" b="1" dirty="0" smtClean="0">
                <a:latin typeface="+mj-lt"/>
              </a:rPr>
              <a:t>poudarja </a:t>
            </a:r>
            <a:r>
              <a:rPr lang="sl-SI" dirty="0" smtClean="0">
                <a:latin typeface="+mj-lt"/>
              </a:rPr>
              <a:t> Jankovo  dobro  lastnost.</a:t>
            </a:r>
            <a:endParaRPr lang="sl-SI" dirty="0">
              <a:latin typeface="+mj-lt"/>
            </a:endParaRPr>
          </a:p>
        </p:txBody>
      </p:sp>
      <p:pic>
        <p:nvPicPr>
          <p:cNvPr id="9" name="Slika 8" descr="http://www.cliparthut.com/clip-arts/196/teacher-owl-clip-art-196564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5013176"/>
            <a:ext cx="108012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lipsa 9"/>
          <p:cNvSpPr/>
          <p:nvPr/>
        </p:nvSpPr>
        <p:spPr>
          <a:xfrm rot="21401939" flipV="1">
            <a:off x="4507914" y="3437057"/>
            <a:ext cx="288032" cy="283467"/>
          </a:xfrm>
          <a:prstGeom prst="ellipse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pPr algn="just"/>
            <a:r>
              <a:rPr lang="sl-SI" dirty="0" smtClean="0">
                <a:latin typeface="+mj-lt"/>
              </a:rPr>
              <a:t>Ves  dan  dela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,</a:t>
            </a:r>
            <a:r>
              <a:rPr lang="sl-SI" dirty="0" smtClean="0">
                <a:latin typeface="+mj-lt"/>
              </a:rPr>
              <a:t>  </a:t>
            </a:r>
            <a:r>
              <a:rPr lang="sl-SI" b="1" dirty="0" smtClean="0">
                <a:latin typeface="+mj-lt"/>
              </a:rPr>
              <a:t>še  celo  </a:t>
            </a:r>
            <a:r>
              <a:rPr lang="sl-SI" dirty="0" smtClean="0">
                <a:latin typeface="+mj-lt"/>
              </a:rPr>
              <a:t>jesti  ne  vpraša.</a:t>
            </a:r>
          </a:p>
          <a:p>
            <a:pPr algn="just"/>
            <a:r>
              <a:rPr lang="sl-SI" dirty="0" smtClean="0">
                <a:latin typeface="+mj-lt"/>
              </a:rPr>
              <a:t>Matjaž  ne  kadi   </a:t>
            </a:r>
            <a:r>
              <a:rPr lang="sl-SI" b="1" dirty="0" smtClean="0">
                <a:latin typeface="+mj-lt"/>
              </a:rPr>
              <a:t>niti </a:t>
            </a:r>
            <a:r>
              <a:rPr lang="sl-SI" dirty="0" smtClean="0">
                <a:latin typeface="+mj-lt"/>
              </a:rPr>
              <a:t> ne  pije  alkohola.  </a:t>
            </a:r>
          </a:p>
          <a:p>
            <a:pPr algn="just"/>
            <a:r>
              <a:rPr lang="sl-SI" dirty="0" smtClean="0">
                <a:latin typeface="+mj-lt"/>
              </a:rPr>
              <a:t>Fanta  delo  </a:t>
            </a:r>
            <a:r>
              <a:rPr lang="sl-SI" b="1" dirty="0" smtClean="0">
                <a:latin typeface="+mj-lt"/>
              </a:rPr>
              <a:t>niti</a:t>
            </a:r>
            <a:r>
              <a:rPr lang="sl-SI" dirty="0" smtClean="0">
                <a:latin typeface="+mj-lt"/>
              </a:rPr>
              <a:t>  ne  zanima  </a:t>
            </a:r>
            <a:r>
              <a:rPr lang="sl-SI" b="1" dirty="0" smtClean="0">
                <a:latin typeface="+mj-lt"/>
              </a:rPr>
              <a:t>niti</a:t>
            </a:r>
            <a:r>
              <a:rPr lang="sl-SI" dirty="0" smtClean="0">
                <a:latin typeface="+mj-lt"/>
              </a:rPr>
              <a:t>  ga  ne  išče.</a:t>
            </a:r>
          </a:p>
          <a:p>
            <a:pPr algn="just">
              <a:buNone/>
            </a:pPr>
            <a:endParaRPr lang="sl-SI" dirty="0" smtClean="0">
              <a:latin typeface="+mj-lt"/>
            </a:endParaRPr>
          </a:p>
          <a:p>
            <a:pPr algn="just"/>
            <a:r>
              <a:rPr lang="sl-SI" b="1" dirty="0" smtClean="0">
                <a:solidFill>
                  <a:srgbClr val="FF0000"/>
                </a:solidFill>
                <a:latin typeface="+mj-lt"/>
              </a:rPr>
              <a:t>VEZNIKI  in  PRAVILO</a:t>
            </a:r>
            <a:r>
              <a:rPr lang="sl-SI" dirty="0" smtClean="0">
                <a:latin typeface="+mj-lt"/>
              </a:rPr>
              <a:t>:  </a:t>
            </a:r>
          </a:p>
          <a:p>
            <a:pPr algn="just">
              <a:buFont typeface="Wingdings" pitchFamily="2" charset="2"/>
              <a:buChar char="Ø"/>
            </a:pPr>
            <a:r>
              <a:rPr lang="sl-SI" b="1" dirty="0" smtClean="0">
                <a:solidFill>
                  <a:srgbClr val="008000"/>
                </a:solidFill>
                <a:latin typeface="+mj-lt"/>
              </a:rPr>
              <a:t> niti – </a:t>
            </a:r>
            <a:r>
              <a:rPr lang="sl-SI" b="1" dirty="0" err="1" smtClean="0">
                <a:solidFill>
                  <a:srgbClr val="008000"/>
                </a:solidFill>
                <a:latin typeface="+mj-lt"/>
              </a:rPr>
              <a:t>niti</a:t>
            </a:r>
            <a:r>
              <a:rPr lang="sl-SI" b="1" dirty="0" smtClean="0">
                <a:solidFill>
                  <a:srgbClr val="008000"/>
                </a:solidFill>
                <a:latin typeface="+mj-lt"/>
              </a:rPr>
              <a:t>,  ne – </a:t>
            </a:r>
            <a:r>
              <a:rPr lang="sl-SI" b="1" dirty="0" err="1" smtClean="0">
                <a:solidFill>
                  <a:srgbClr val="008000"/>
                </a:solidFill>
                <a:latin typeface="+mj-lt"/>
              </a:rPr>
              <a:t>ne</a:t>
            </a:r>
            <a:r>
              <a:rPr lang="sl-SI" b="1" dirty="0" smtClean="0">
                <a:solidFill>
                  <a:srgbClr val="008000"/>
                </a:solidFill>
                <a:latin typeface="+mj-lt"/>
              </a:rPr>
              <a:t>  </a:t>
            </a:r>
            <a:r>
              <a:rPr lang="sl-SI" dirty="0" smtClean="0">
                <a:latin typeface="Arial"/>
                <a:cs typeface="Arial"/>
              </a:rPr>
              <a:t>→ </a:t>
            </a:r>
            <a:r>
              <a:rPr lang="sl-SI" b="1" dirty="0" smtClean="0">
                <a:solidFill>
                  <a:srgbClr val="FF0000"/>
                </a:solidFill>
                <a:latin typeface="+mj-lt"/>
                <a:cs typeface="Arial"/>
              </a:rPr>
              <a:t>vejice  ne  pišemo</a:t>
            </a:r>
          </a:p>
          <a:p>
            <a:pPr algn="just">
              <a:buFont typeface="Wingdings" pitchFamily="2" charset="2"/>
              <a:buChar char="Ø"/>
            </a:pPr>
            <a:endParaRPr lang="sl-SI" b="1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algn="just">
              <a:buNone/>
            </a:pPr>
            <a:endParaRPr lang="sl-SI" b="1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algn="just">
              <a:buFont typeface="Wingdings" pitchFamily="2" charset="2"/>
              <a:buChar char="Ø"/>
            </a:pPr>
            <a:r>
              <a:rPr lang="sl-SI" b="1" dirty="0" smtClean="0">
                <a:solidFill>
                  <a:srgbClr val="008000"/>
                </a:solidFill>
                <a:latin typeface="+mj-lt"/>
                <a:cs typeface="Arial"/>
              </a:rPr>
              <a:t> </a:t>
            </a:r>
            <a:r>
              <a:rPr lang="sl-SI" b="1" dirty="0" smtClean="0">
                <a:solidFill>
                  <a:srgbClr val="6600FF"/>
                </a:solidFill>
                <a:latin typeface="+mj-lt"/>
                <a:cs typeface="Arial"/>
              </a:rPr>
              <a:t>še  celo,  ne  samo – ampak  tudi,  ne  le – ampak  tudi,     ne  le – temveč/marveč  celo </a:t>
            </a:r>
            <a:r>
              <a:rPr lang="sl-SI" dirty="0" smtClean="0">
                <a:latin typeface="+mj-lt"/>
                <a:cs typeface="Arial"/>
              </a:rPr>
              <a:t>… </a:t>
            </a:r>
            <a:r>
              <a:rPr lang="sl-SI" dirty="0" smtClean="0">
                <a:latin typeface="Arial"/>
                <a:cs typeface="Arial"/>
              </a:rPr>
              <a:t>→  </a:t>
            </a:r>
            <a:r>
              <a:rPr lang="sl-SI" b="1" dirty="0" smtClean="0">
                <a:solidFill>
                  <a:srgbClr val="FF0000"/>
                </a:solidFill>
                <a:latin typeface="+mj-lt"/>
                <a:cs typeface="Arial"/>
              </a:rPr>
              <a:t>vejico  pišemo</a:t>
            </a:r>
            <a:endParaRPr lang="sl-SI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" name="Slika 3" descr="http://www.cliparthut.com/clip-arts/196/teacher-owl-clip-art-196564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5661248"/>
            <a:ext cx="93610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4" descr="http://www.cliparthut.com/clip-arts/196/teacher-owl-clip-art-196564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076056" y="3789040"/>
            <a:ext cx="93610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lipsa 5"/>
          <p:cNvSpPr/>
          <p:nvPr/>
        </p:nvSpPr>
        <p:spPr>
          <a:xfrm rot="21401939" flipV="1">
            <a:off x="2563699" y="1276817"/>
            <a:ext cx="288032" cy="283467"/>
          </a:xfrm>
          <a:prstGeom prst="ellipse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Ločno  priredje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l-SI" dirty="0" smtClean="0">
                <a:latin typeface="+mj-lt"/>
              </a:rPr>
              <a:t>V  ločnem  priredju  </a:t>
            </a:r>
            <a:r>
              <a:rPr lang="sl-SI" b="1" dirty="0" smtClean="0">
                <a:latin typeface="+mj-lt"/>
              </a:rPr>
              <a:t>dopolnjujoči  del  izraža  izbiro,  možnost </a:t>
            </a:r>
            <a:r>
              <a:rPr lang="sl-SI" dirty="0" smtClean="0">
                <a:latin typeface="+mj-lt"/>
              </a:rPr>
              <a:t> (osnovni  stavek  je  dopolnjen  s  stavkom,  ki  nudi  izbiro/možnost);  stavka  se  med  seboj  izključujeta.  Dogodek  v  osnovnem  stavku  je  za  prizadetega  navadno  ugodnejši.</a:t>
            </a:r>
          </a:p>
          <a:p>
            <a:pPr algn="just"/>
            <a:r>
              <a:rPr lang="sl-SI" b="1" dirty="0" smtClean="0">
                <a:solidFill>
                  <a:srgbClr val="FF0000"/>
                </a:solidFill>
                <a:latin typeface="+mj-lt"/>
              </a:rPr>
              <a:t>Ali</a:t>
            </a:r>
            <a:r>
              <a:rPr lang="sl-SI" dirty="0" smtClean="0">
                <a:latin typeface="+mj-lt"/>
              </a:rPr>
              <a:t>  se  uči  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ali</a:t>
            </a:r>
            <a:r>
              <a:rPr lang="sl-SI" dirty="0" smtClean="0">
                <a:latin typeface="+mj-lt"/>
              </a:rPr>
              <a:t>  pojdi  delat.</a:t>
            </a:r>
            <a:endParaRPr lang="sl-SI" dirty="0">
              <a:latin typeface="+mj-lt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611560" y="5373216"/>
            <a:ext cx="4032448" cy="7200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+mj-lt"/>
              </a:rPr>
              <a:t>Dopolnjevalni  stavek  izraža  </a:t>
            </a:r>
            <a:r>
              <a:rPr lang="sl-SI" b="1" dirty="0" smtClean="0">
                <a:latin typeface="+mj-lt"/>
              </a:rPr>
              <a:t>izbiro/možnost</a:t>
            </a:r>
            <a:r>
              <a:rPr lang="sl-SI" dirty="0" smtClean="0">
                <a:latin typeface="+mj-lt"/>
              </a:rPr>
              <a:t>.</a:t>
            </a:r>
            <a:endParaRPr lang="sl-SI" dirty="0">
              <a:latin typeface="+mj-lt"/>
            </a:endParaRPr>
          </a:p>
        </p:txBody>
      </p:sp>
      <p:sp>
        <p:nvSpPr>
          <p:cNvPr id="5" name="Desni zaviti oklepaj 4"/>
          <p:cNvSpPr/>
          <p:nvPr/>
        </p:nvSpPr>
        <p:spPr>
          <a:xfrm rot="5400000">
            <a:off x="3239852" y="3392996"/>
            <a:ext cx="144016" cy="2088232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Desni zaviti oklepaj 5"/>
          <p:cNvSpPr/>
          <p:nvPr/>
        </p:nvSpPr>
        <p:spPr>
          <a:xfrm rot="5400000">
            <a:off x="1403648" y="3717032"/>
            <a:ext cx="144016" cy="144016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539552" y="4653136"/>
            <a:ext cx="1872208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+mj-lt"/>
              </a:rPr>
              <a:t>OSNOVNI  STAVEK</a:t>
            </a:r>
            <a:endParaRPr lang="sl-SI" dirty="0">
              <a:latin typeface="+mj-lt"/>
            </a:endParaRPr>
          </a:p>
        </p:txBody>
      </p:sp>
      <p:sp>
        <p:nvSpPr>
          <p:cNvPr id="8" name="Pravokotnik 7"/>
          <p:cNvSpPr/>
          <p:nvPr/>
        </p:nvSpPr>
        <p:spPr>
          <a:xfrm>
            <a:off x="2483768" y="4653136"/>
            <a:ext cx="2520280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+mj-lt"/>
              </a:rPr>
              <a:t>DOPOLNJEVALNI  STAVEK</a:t>
            </a:r>
            <a:endParaRPr lang="sl-SI" dirty="0">
              <a:latin typeface="+mj-lt"/>
            </a:endParaRPr>
          </a:p>
        </p:txBody>
      </p:sp>
      <p:pic>
        <p:nvPicPr>
          <p:cNvPr id="9" name="Slika 8" descr="http://www.cliparthut.com/clip-arts/196/teacher-owl-clip-art-196564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661248"/>
            <a:ext cx="93610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 algn="just"/>
            <a:r>
              <a:rPr lang="sl-SI" b="1" dirty="0" smtClean="0">
                <a:latin typeface="+mj-lt"/>
              </a:rPr>
              <a:t>Ali</a:t>
            </a:r>
            <a:r>
              <a:rPr lang="sl-SI" dirty="0" smtClean="0">
                <a:latin typeface="+mj-lt"/>
              </a:rPr>
              <a:t>  pojdeš  na  ekskurzijo  </a:t>
            </a:r>
            <a:r>
              <a:rPr lang="sl-SI" b="1" dirty="0" smtClean="0">
                <a:latin typeface="+mj-lt"/>
              </a:rPr>
              <a:t>ali </a:t>
            </a:r>
            <a:r>
              <a:rPr lang="sl-SI" dirty="0" smtClean="0">
                <a:latin typeface="+mj-lt"/>
              </a:rPr>
              <a:t> ostaneš  doma?</a:t>
            </a:r>
          </a:p>
          <a:p>
            <a:pPr algn="just"/>
            <a:r>
              <a:rPr lang="sl-SI" b="1" dirty="0" smtClean="0">
                <a:latin typeface="+mj-lt"/>
              </a:rPr>
              <a:t>Ali</a:t>
            </a:r>
            <a:r>
              <a:rPr lang="sl-SI" dirty="0" smtClean="0">
                <a:latin typeface="+mj-lt"/>
              </a:rPr>
              <a:t>  poslušaj  </a:t>
            </a:r>
            <a:r>
              <a:rPr lang="sl-SI" b="1" dirty="0" smtClean="0">
                <a:latin typeface="+mj-lt"/>
              </a:rPr>
              <a:t>ali </a:t>
            </a:r>
            <a:r>
              <a:rPr lang="sl-SI" dirty="0" smtClean="0">
                <a:latin typeface="+mj-lt"/>
              </a:rPr>
              <a:t> </a:t>
            </a:r>
            <a:r>
              <a:rPr lang="sl-SI" smtClean="0">
                <a:latin typeface="+mj-lt"/>
              </a:rPr>
              <a:t>pa  pojdi  k  dežurnemu  učitelju.</a:t>
            </a:r>
            <a:endParaRPr lang="sl-SI" dirty="0" smtClean="0">
              <a:latin typeface="+mj-lt"/>
            </a:endParaRPr>
          </a:p>
          <a:p>
            <a:pPr algn="just"/>
            <a:endParaRPr lang="sl-SI" dirty="0" smtClean="0">
              <a:latin typeface="+mj-lt"/>
            </a:endParaRPr>
          </a:p>
          <a:p>
            <a:pPr algn="just"/>
            <a:r>
              <a:rPr lang="sl-SI" b="1" dirty="0" smtClean="0">
                <a:solidFill>
                  <a:srgbClr val="FF0000"/>
                </a:solidFill>
                <a:latin typeface="+mj-lt"/>
              </a:rPr>
              <a:t>VEZNIKI  in  PRAVILO</a:t>
            </a:r>
            <a:r>
              <a:rPr lang="sl-SI" dirty="0" smtClean="0">
                <a:latin typeface="+mj-lt"/>
              </a:rPr>
              <a:t>:  </a:t>
            </a:r>
          </a:p>
          <a:p>
            <a:pPr algn="just">
              <a:buFont typeface="Wingdings" pitchFamily="2" charset="2"/>
              <a:buChar char="Ø"/>
            </a:pPr>
            <a:r>
              <a:rPr lang="sl-SI" b="1" dirty="0" smtClean="0">
                <a:solidFill>
                  <a:srgbClr val="CC00FF"/>
                </a:solidFill>
                <a:latin typeface="+mj-lt"/>
              </a:rPr>
              <a:t> ali,  </a:t>
            </a:r>
            <a:r>
              <a:rPr lang="sl-SI" b="1" dirty="0" err="1" smtClean="0">
                <a:solidFill>
                  <a:srgbClr val="CC00FF"/>
                </a:solidFill>
                <a:latin typeface="+mj-lt"/>
              </a:rPr>
              <a:t>ali</a:t>
            </a:r>
            <a:r>
              <a:rPr lang="sl-SI" b="1" dirty="0" smtClean="0">
                <a:solidFill>
                  <a:srgbClr val="CC00FF"/>
                </a:solidFill>
                <a:latin typeface="+mj-lt"/>
              </a:rPr>
              <a:t> – </a:t>
            </a:r>
            <a:r>
              <a:rPr lang="sl-SI" b="1" dirty="0" err="1" smtClean="0">
                <a:solidFill>
                  <a:srgbClr val="CC00FF"/>
                </a:solidFill>
                <a:latin typeface="+mj-lt"/>
              </a:rPr>
              <a:t>ali</a:t>
            </a:r>
            <a:r>
              <a:rPr lang="sl-SI" b="1" dirty="0" smtClean="0">
                <a:solidFill>
                  <a:srgbClr val="CC00FF"/>
                </a:solidFill>
                <a:latin typeface="+mj-lt"/>
              </a:rPr>
              <a:t>,  bodisi – </a:t>
            </a:r>
            <a:r>
              <a:rPr lang="sl-SI" b="1" dirty="0" err="1" smtClean="0">
                <a:solidFill>
                  <a:srgbClr val="CC00FF"/>
                </a:solidFill>
                <a:latin typeface="+mj-lt"/>
              </a:rPr>
              <a:t>bodisi</a:t>
            </a:r>
            <a:r>
              <a:rPr lang="sl-SI" b="1" dirty="0" smtClean="0">
                <a:solidFill>
                  <a:srgbClr val="CC00FF"/>
                </a:solidFill>
                <a:latin typeface="+mj-lt"/>
              </a:rPr>
              <a:t> </a:t>
            </a:r>
            <a:r>
              <a:rPr lang="sl-SI" dirty="0" smtClean="0">
                <a:latin typeface="Arial"/>
                <a:cs typeface="Arial"/>
              </a:rPr>
              <a:t>→</a:t>
            </a:r>
            <a:r>
              <a:rPr lang="sl-SI" dirty="0" smtClean="0">
                <a:latin typeface="+mj-lt"/>
                <a:cs typeface="Arial"/>
              </a:rPr>
              <a:t> </a:t>
            </a:r>
            <a:r>
              <a:rPr lang="sl-SI" b="1" dirty="0" smtClean="0">
                <a:solidFill>
                  <a:srgbClr val="FF0000"/>
                </a:solidFill>
                <a:latin typeface="+mj-lt"/>
                <a:cs typeface="Arial"/>
              </a:rPr>
              <a:t>vejice  med  deloma  priredja  ne  pišemo</a:t>
            </a:r>
            <a:endParaRPr lang="sl-SI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" name="Slika 3" descr="http://www.cliparthut.com/clip-arts/196/teacher-owl-clip-art-196564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149080"/>
            <a:ext cx="93610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sl-SI" dirty="0" smtClean="0"/>
              <a:t>Pojasnjevalno  priredje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24536"/>
          </a:xfrm>
        </p:spPr>
        <p:txBody>
          <a:bodyPr>
            <a:normAutofit fontScale="92500" lnSpcReduction="10000"/>
          </a:bodyPr>
          <a:lstStyle/>
          <a:p>
            <a:r>
              <a:rPr lang="sl-SI" dirty="0" smtClean="0">
                <a:latin typeface="+mj-lt"/>
              </a:rPr>
              <a:t>Domov  smo  odšli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,</a:t>
            </a:r>
            <a:r>
              <a:rPr lang="sl-SI" dirty="0" smtClean="0">
                <a:latin typeface="+mj-lt"/>
              </a:rPr>
              <a:t>  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saj</a:t>
            </a:r>
            <a:r>
              <a:rPr lang="sl-SI" dirty="0" smtClean="0">
                <a:latin typeface="+mj-lt"/>
              </a:rPr>
              <a:t>  nam  je  odpadla  zadnja  ura.</a:t>
            </a:r>
          </a:p>
          <a:p>
            <a:endParaRPr lang="sl-SI" dirty="0" smtClean="0">
              <a:latin typeface="+mj-lt"/>
            </a:endParaRPr>
          </a:p>
          <a:p>
            <a:endParaRPr lang="sl-SI" dirty="0" smtClean="0">
              <a:latin typeface="+mj-lt"/>
            </a:endParaRPr>
          </a:p>
          <a:p>
            <a:endParaRPr lang="sl-SI" dirty="0" smtClean="0">
              <a:latin typeface="+mj-lt"/>
            </a:endParaRPr>
          </a:p>
          <a:p>
            <a:endParaRPr lang="sl-SI" dirty="0" smtClean="0">
              <a:latin typeface="+mj-lt"/>
            </a:endParaRPr>
          </a:p>
          <a:p>
            <a:pPr>
              <a:buNone/>
            </a:pPr>
            <a:endParaRPr lang="sl-SI" dirty="0" smtClean="0">
              <a:latin typeface="+mj-lt"/>
            </a:endParaRPr>
          </a:p>
          <a:p>
            <a:pPr algn="just"/>
            <a:r>
              <a:rPr lang="sl-SI" dirty="0" smtClean="0">
                <a:latin typeface="+mj-lt"/>
              </a:rPr>
              <a:t>Govori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, </a:t>
            </a:r>
            <a:r>
              <a:rPr lang="sl-SI" dirty="0" smtClean="0">
                <a:latin typeface="+mj-lt"/>
              </a:rPr>
              <a:t> 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kajti</a:t>
            </a:r>
            <a:r>
              <a:rPr lang="sl-SI" dirty="0" smtClean="0">
                <a:latin typeface="+mj-lt"/>
              </a:rPr>
              <a:t>  mudi  se  mi.</a:t>
            </a:r>
          </a:p>
          <a:p>
            <a:pPr algn="just"/>
            <a:r>
              <a:rPr lang="sl-SI" dirty="0" smtClean="0">
                <a:latin typeface="+mj-lt"/>
              </a:rPr>
              <a:t>Ni  poznal  besedila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,</a:t>
            </a:r>
            <a:r>
              <a:rPr lang="sl-SI" dirty="0" smtClean="0">
                <a:latin typeface="+mj-lt"/>
              </a:rPr>
              <a:t>  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saj</a:t>
            </a:r>
            <a:r>
              <a:rPr lang="sl-SI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sl-SI" dirty="0" smtClean="0">
                <a:latin typeface="+mj-lt"/>
              </a:rPr>
              <a:t> ni  prebral  knjige.</a:t>
            </a:r>
          </a:p>
          <a:p>
            <a:pPr algn="just"/>
            <a:r>
              <a:rPr lang="sl-SI" dirty="0" smtClean="0">
                <a:latin typeface="+mj-lt"/>
              </a:rPr>
              <a:t>Gledala  je  skozi  okno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,</a:t>
            </a:r>
            <a:r>
              <a:rPr lang="sl-SI" dirty="0" smtClean="0">
                <a:latin typeface="+mj-lt"/>
              </a:rPr>
              <a:t>  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in  sicer  </a:t>
            </a:r>
            <a:r>
              <a:rPr lang="sl-SI" dirty="0" smtClean="0">
                <a:latin typeface="+mj-lt"/>
              </a:rPr>
              <a:t>je  opazovala  dogajanje  na  trgu.</a:t>
            </a:r>
          </a:p>
          <a:p>
            <a:pPr algn="just"/>
            <a:r>
              <a:rPr lang="sl-SI" dirty="0" smtClean="0">
                <a:latin typeface="+mj-lt"/>
              </a:rPr>
              <a:t>Predstavljam  ti  svojega  prijatelja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,</a:t>
            </a:r>
            <a:r>
              <a:rPr lang="sl-SI" dirty="0" smtClean="0">
                <a:latin typeface="+mj-lt"/>
              </a:rPr>
              <a:t>  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to  je  </a:t>
            </a:r>
            <a:r>
              <a:rPr lang="sl-SI" dirty="0" smtClean="0">
                <a:latin typeface="+mj-lt"/>
              </a:rPr>
              <a:t>Matjaža  iz  Ljubljane.</a:t>
            </a:r>
            <a:endParaRPr lang="sl-SI" dirty="0">
              <a:latin typeface="+mj-lt"/>
            </a:endParaRPr>
          </a:p>
        </p:txBody>
      </p:sp>
      <p:sp>
        <p:nvSpPr>
          <p:cNvPr id="4" name="Desni zaviti oklepaj 3"/>
          <p:cNvSpPr/>
          <p:nvPr/>
        </p:nvSpPr>
        <p:spPr>
          <a:xfrm rot="5400000">
            <a:off x="5220072" y="260648"/>
            <a:ext cx="216024" cy="4104456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Desni zaviti oklepaj 4"/>
          <p:cNvSpPr/>
          <p:nvPr/>
        </p:nvSpPr>
        <p:spPr>
          <a:xfrm rot="5400000">
            <a:off x="1835696" y="1124744"/>
            <a:ext cx="216024" cy="2376264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ravokotnik 5"/>
          <p:cNvSpPr/>
          <p:nvPr/>
        </p:nvSpPr>
        <p:spPr>
          <a:xfrm>
            <a:off x="1043608" y="2492896"/>
            <a:ext cx="1872208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+mj-lt"/>
              </a:rPr>
              <a:t>OSNOVNI  STAVEK</a:t>
            </a:r>
            <a:endParaRPr lang="sl-SI" dirty="0">
              <a:latin typeface="+mj-lt"/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4067944" y="2492896"/>
            <a:ext cx="2520280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+mj-lt"/>
              </a:rPr>
              <a:t>DOPOLNJEVALNI  STAVEK</a:t>
            </a:r>
            <a:endParaRPr lang="sl-SI" dirty="0">
              <a:latin typeface="+mj-lt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1259632" y="3068960"/>
            <a:ext cx="4968552" cy="108012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+mj-lt"/>
              </a:rPr>
              <a:t>Dopolnjevalni  stavek  natančneje  </a:t>
            </a:r>
            <a:r>
              <a:rPr lang="sl-SI" b="1" dirty="0" smtClean="0">
                <a:latin typeface="+mj-lt"/>
              </a:rPr>
              <a:t>pojasnjuje  oz.  dokazuje  trditev  </a:t>
            </a:r>
            <a:r>
              <a:rPr lang="sl-SI" dirty="0" smtClean="0">
                <a:latin typeface="+mj-lt"/>
              </a:rPr>
              <a:t>iz  osnovnega  stavka.</a:t>
            </a:r>
            <a:endParaRPr lang="sl-SI" dirty="0">
              <a:latin typeface="+mj-lt"/>
            </a:endParaRPr>
          </a:p>
        </p:txBody>
      </p:sp>
      <p:pic>
        <p:nvPicPr>
          <p:cNvPr id="9" name="Slika 8" descr="http://www.cliparthut.com/clip-arts/196/teacher-owl-clip-art-196564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004048" y="3717032"/>
            <a:ext cx="10081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lipsa 9"/>
          <p:cNvSpPr/>
          <p:nvPr/>
        </p:nvSpPr>
        <p:spPr>
          <a:xfrm rot="21401939" flipV="1">
            <a:off x="2995747" y="1996898"/>
            <a:ext cx="288032" cy="283467"/>
          </a:xfrm>
          <a:prstGeom prst="ellipse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Elipsa 10"/>
          <p:cNvSpPr/>
          <p:nvPr/>
        </p:nvSpPr>
        <p:spPr>
          <a:xfrm rot="21401939" flipV="1">
            <a:off x="1627594" y="4445170"/>
            <a:ext cx="288032" cy="283467"/>
          </a:xfrm>
          <a:prstGeom prst="ellipse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Elipsa 11"/>
          <p:cNvSpPr/>
          <p:nvPr/>
        </p:nvSpPr>
        <p:spPr>
          <a:xfrm rot="21401939" flipV="1">
            <a:off x="3139762" y="4805210"/>
            <a:ext cx="288032" cy="283467"/>
          </a:xfrm>
          <a:prstGeom prst="ellipse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Elipsa 12"/>
          <p:cNvSpPr/>
          <p:nvPr/>
        </p:nvSpPr>
        <p:spPr>
          <a:xfrm rot="21401939" flipV="1">
            <a:off x="3643818" y="5237257"/>
            <a:ext cx="288032" cy="283467"/>
          </a:xfrm>
          <a:prstGeom prst="ellipse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Elipsa 13"/>
          <p:cNvSpPr/>
          <p:nvPr/>
        </p:nvSpPr>
        <p:spPr>
          <a:xfrm rot="21401939" flipV="1">
            <a:off x="5516026" y="5957337"/>
            <a:ext cx="288032" cy="283467"/>
          </a:xfrm>
          <a:prstGeom prst="ellipse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/>
          <a:lstStyle/>
          <a:p>
            <a:pPr algn="just"/>
            <a:r>
              <a:rPr lang="sl-SI" b="1" dirty="0" smtClean="0">
                <a:latin typeface="+mj-lt"/>
              </a:rPr>
              <a:t>POMEN</a:t>
            </a:r>
            <a:r>
              <a:rPr lang="sl-SI" dirty="0" smtClean="0">
                <a:latin typeface="+mj-lt"/>
              </a:rPr>
              <a:t>:  v  pojasnjevalnem  priredju  </a:t>
            </a:r>
            <a:r>
              <a:rPr lang="sl-SI" b="1" dirty="0" smtClean="0">
                <a:latin typeface="+mj-lt"/>
              </a:rPr>
              <a:t>dopolnjevalni  stavek  izraža  pojasnilo  ali  pa  dokazuje  trditev  iz  osnovnega  stavka</a:t>
            </a:r>
            <a:r>
              <a:rPr lang="sl-SI" dirty="0" smtClean="0">
                <a:latin typeface="+mj-lt"/>
              </a:rPr>
              <a:t>.</a:t>
            </a:r>
          </a:p>
          <a:p>
            <a:pPr algn="just">
              <a:buNone/>
            </a:pPr>
            <a:endParaRPr lang="sl-SI" dirty="0" smtClean="0">
              <a:latin typeface="+mj-lt"/>
            </a:endParaRPr>
          </a:p>
          <a:p>
            <a:pPr algn="just"/>
            <a:r>
              <a:rPr lang="sl-SI" b="1" dirty="0" smtClean="0">
                <a:solidFill>
                  <a:srgbClr val="FF0000"/>
                </a:solidFill>
                <a:latin typeface="+mj-lt"/>
              </a:rPr>
              <a:t>VEZNIKI  in  PRAVILO</a:t>
            </a:r>
            <a:r>
              <a:rPr lang="sl-SI" dirty="0" smtClean="0">
                <a:latin typeface="+mj-lt"/>
              </a:rPr>
              <a:t>:  </a:t>
            </a:r>
          </a:p>
          <a:p>
            <a:pPr algn="just">
              <a:buFont typeface="Wingdings" pitchFamily="2" charset="2"/>
              <a:buChar char="Ø"/>
            </a:pPr>
            <a:r>
              <a:rPr lang="sl-SI" dirty="0" smtClean="0">
                <a:latin typeface="+mj-lt"/>
              </a:rPr>
              <a:t> </a:t>
            </a:r>
            <a:r>
              <a:rPr lang="sl-SI" b="1" dirty="0" smtClean="0">
                <a:solidFill>
                  <a:srgbClr val="9900FF"/>
                </a:solidFill>
                <a:latin typeface="+mj-lt"/>
              </a:rPr>
              <a:t>saj,  kajti,  namreč,  in  sicer,  to  je  (tj.) </a:t>
            </a:r>
            <a:r>
              <a:rPr lang="sl-SI" dirty="0" smtClean="0">
                <a:latin typeface="Arial"/>
                <a:cs typeface="Arial"/>
              </a:rPr>
              <a:t>→  </a:t>
            </a:r>
            <a:r>
              <a:rPr lang="sl-SI" b="1" dirty="0" smtClean="0">
                <a:solidFill>
                  <a:srgbClr val="FF0000"/>
                </a:solidFill>
                <a:latin typeface="+mj-lt"/>
                <a:cs typeface="Arial"/>
              </a:rPr>
              <a:t>vejico  pišemo</a:t>
            </a:r>
            <a:endParaRPr lang="sl-SI" dirty="0" smtClean="0">
              <a:latin typeface="+mj-lt"/>
            </a:endParaRPr>
          </a:p>
          <a:p>
            <a:pPr>
              <a:buNone/>
            </a:pPr>
            <a:endParaRPr lang="sl-SI" dirty="0"/>
          </a:p>
        </p:txBody>
      </p:sp>
      <p:pic>
        <p:nvPicPr>
          <p:cNvPr id="4" name="Slika 3" descr="http://www.cliparthut.com/clip-arts/196/teacher-owl-clip-art-196564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509120"/>
            <a:ext cx="93610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Po meri 1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C7D5EF"/>
      </a:accent5>
      <a:accent6>
        <a:srgbClr val="777C84"/>
      </a:accent6>
      <a:hlink>
        <a:srgbClr val="D2611C"/>
      </a:hlink>
      <a:folHlink>
        <a:srgbClr val="3B435B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</TotalTime>
  <Words>749</Words>
  <Application>Microsoft Office PowerPoint</Application>
  <PresentationFormat>On-screen Show (4:3)</PresentationFormat>
  <Paragraphs>129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Constantia</vt:lpstr>
      <vt:lpstr>Wingdings</vt:lpstr>
      <vt:lpstr>Wingdings 2</vt:lpstr>
      <vt:lpstr>Potek</vt:lpstr>
      <vt:lpstr>PRIREDNO  ZLOŽENE  POVEDI  OZ.  PRIREDNA  RAZMERJA</vt:lpstr>
      <vt:lpstr>Vezalno  priredje</vt:lpstr>
      <vt:lpstr>PowerPoint Presentation</vt:lpstr>
      <vt:lpstr>Stopnjevalno  priredje</vt:lpstr>
      <vt:lpstr>PowerPoint Presentation</vt:lpstr>
      <vt:lpstr>Ločno  priredje</vt:lpstr>
      <vt:lpstr>PowerPoint Presentation</vt:lpstr>
      <vt:lpstr>Pojasnjevalno  priredje</vt:lpstr>
      <vt:lpstr>PowerPoint Presentation</vt:lpstr>
      <vt:lpstr>Sklepalno  priredje</vt:lpstr>
      <vt:lpstr>PowerPoint Presentation</vt:lpstr>
      <vt:lpstr>Protivno  priredje</vt:lpstr>
      <vt:lpstr>PowerPoint Presentation</vt:lpstr>
      <vt:lpstr>Posledično  priredje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PRIREDNO  ZLOŽENE  POVEDI  OZ.  PRIREDNA  RAZMERJA</dc:title>
  <dc:creator>Irena</dc:creator>
  <cp:lastModifiedBy>Janko</cp:lastModifiedBy>
  <cp:revision>26</cp:revision>
  <dcterms:created xsi:type="dcterms:W3CDTF">2013-11-13T20:05:39Z</dcterms:created>
  <dcterms:modified xsi:type="dcterms:W3CDTF">2020-04-02T16:01:04Z</dcterms:modified>
</cp:coreProperties>
</file>