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1"/>
  </p:notesMasterIdLst>
  <p:sldIdLst>
    <p:sldId id="268" r:id="rId2"/>
    <p:sldId id="259" r:id="rId3"/>
    <p:sldId id="260" r:id="rId4"/>
    <p:sldId id="261" r:id="rId5"/>
    <p:sldId id="262" r:id="rId6"/>
    <p:sldId id="269" r:id="rId7"/>
    <p:sldId id="271" r:id="rId8"/>
    <p:sldId id="270" r:id="rId9"/>
    <p:sldId id="272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>
      <p:cViewPr varScale="1">
        <p:scale>
          <a:sx n="136" d="100"/>
          <a:sy n="136" d="100"/>
        </p:scale>
        <p:origin x="89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EC9B8-14A7-41E4-9954-DFEC9C90A401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A4B50-2C98-4048-A63E-78D06FF81A0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543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A4B50-2C98-4048-A63E-78D06FF81A0D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346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A4B50-2C98-4048-A63E-78D06FF81A0D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225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A4B50-2C98-4048-A63E-78D06FF81A0D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4423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A4B50-2C98-4048-A63E-78D06FF81A0D}" type="slidenum">
              <a:rPr lang="sl-SI" smtClean="0"/>
              <a:pPr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283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A4B50-2C98-4048-A63E-78D06FF81A0D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8933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A4B50-2C98-4048-A63E-78D06FF81A0D}" type="slidenum">
              <a:rPr lang="sl-SI" smtClean="0"/>
              <a:pPr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3063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A4B50-2C98-4048-A63E-78D06FF81A0D}" type="slidenum">
              <a:rPr lang="sl-SI" smtClean="0"/>
              <a:pPr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2109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A4B50-2C98-4048-A63E-78D06FF81A0D}" type="slidenum">
              <a:rPr lang="sl-SI" smtClean="0"/>
              <a:pPr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0895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A4B50-2C98-4048-A63E-78D06FF81A0D}" type="slidenum">
              <a:rPr lang="sl-SI" smtClean="0"/>
              <a:pPr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540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2458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458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8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8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8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8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8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8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8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9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9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2459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459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9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9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9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9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9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59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0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1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2461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461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1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1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1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1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1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1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1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2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2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2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2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2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2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2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2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2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2462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463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3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3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3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3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3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63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2463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463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246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246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246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246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246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2464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2464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2464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2ED214-DC9E-4A20-B96B-14105FAAF64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F331B-C544-4D57-BE97-78E6B2D3B5C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D3A0F-EEF7-4E3D-8297-6BF4FF083E7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EAE77-57C4-4C54-9C3A-D8C7DE0739C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FD6CD-DF8C-4B91-95E2-2BEDC79FBCF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27E83-843A-4C32-AD75-1BFAAAAFAFB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ADB37-A65E-47BF-AD67-838FAC08EBB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33B6B-C7A9-444B-8DF8-AD4C2DF8F76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48C32-0293-4D31-8BCB-5B6FBE49005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0B9D5-1968-4C58-9081-9FFB117B612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92268-A073-4BD9-A015-F0F2A30018B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2355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355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5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6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6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6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6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6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6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6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6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6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2356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357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7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7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7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7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7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7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7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7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7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8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8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8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8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8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8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8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8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2358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358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59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0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0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0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0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0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2360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360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0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0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1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1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1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61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2361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36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236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236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2361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236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236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2362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2362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2362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2ADBD8C-4204-4F1B-B4B5-02D0CA9B36C5}" type="slidenum">
              <a:rPr lang="sl-SI"/>
              <a:pPr/>
              <a:t>‹#›</a:t>
            </a:fld>
            <a:endParaRPr 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sl-SI" sz="6000" dirty="0" smtClean="0">
                <a:latin typeface="Calibri" pitchFamily="34" charset="0"/>
              </a:rPr>
              <a:t>PRIREDJE - vaje</a:t>
            </a:r>
            <a:endParaRPr lang="sl-SI" sz="6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sl-SI" sz="3600" dirty="0" smtClean="0">
                <a:latin typeface="Calibri" pitchFamily="34" charset="0"/>
              </a:rPr>
              <a:t>Določi vrsto priredja.</a:t>
            </a:r>
            <a:endParaRPr lang="sl-SI" sz="3600" dirty="0"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352928" cy="54006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sl-SI" sz="2800" dirty="0">
                <a:latin typeface="Calibri" pitchFamily="34" charset="0"/>
              </a:rPr>
              <a:t>Pozimi laboda zelo moti sneg, </a:t>
            </a: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zato</a:t>
            </a:r>
            <a:r>
              <a:rPr lang="sl-SI" sz="2800" dirty="0">
                <a:latin typeface="Calibri" pitchFamily="34" charset="0"/>
              </a:rPr>
              <a:t> si poišče </a:t>
            </a:r>
            <a:r>
              <a:rPr lang="sl-SI" sz="2800" dirty="0" smtClean="0">
                <a:latin typeface="Calibri" pitchFamily="34" charset="0"/>
              </a:rPr>
              <a:t> </a:t>
            </a:r>
            <a:r>
              <a:rPr lang="sl-SI" sz="2800" dirty="0" err="1" smtClean="0">
                <a:latin typeface="Calibri" pitchFamily="34" charset="0"/>
              </a:rPr>
              <a:t>nezamrznjene</a:t>
            </a:r>
            <a:r>
              <a:rPr lang="sl-SI" sz="2800" dirty="0" smtClean="0">
                <a:latin typeface="Calibri" pitchFamily="34" charset="0"/>
              </a:rPr>
              <a:t> </a:t>
            </a:r>
            <a:r>
              <a:rPr lang="sl-SI" sz="2800" dirty="0">
                <a:latin typeface="Calibri" pitchFamily="34" charset="0"/>
              </a:rPr>
              <a:t>dele sladkih voda.</a:t>
            </a:r>
          </a:p>
          <a:p>
            <a:pPr algn="just">
              <a:lnSpc>
                <a:spcPct val="80000"/>
              </a:lnSpc>
            </a:pPr>
            <a:endParaRPr lang="sl-SI" sz="2000" dirty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sl-SI" sz="2800" dirty="0">
                <a:latin typeface="Calibri" pitchFamily="34" charset="0"/>
              </a:rPr>
              <a:t>Prepozno sem vstal, </a:t>
            </a: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saj</a:t>
            </a:r>
            <a:r>
              <a:rPr lang="sl-SI" sz="2800" dirty="0">
                <a:latin typeface="Calibri" pitchFamily="34" charset="0"/>
              </a:rPr>
              <a:t> </a:t>
            </a:r>
            <a:r>
              <a:rPr lang="sl-SI" sz="2800" dirty="0" smtClean="0">
                <a:latin typeface="Calibri" pitchFamily="34" charset="0"/>
              </a:rPr>
              <a:t> ura </a:t>
            </a:r>
            <a:r>
              <a:rPr lang="sl-SI" sz="2800" dirty="0">
                <a:latin typeface="Calibri" pitchFamily="34" charset="0"/>
              </a:rPr>
              <a:t>ni zvonila.</a:t>
            </a:r>
          </a:p>
          <a:p>
            <a:pPr algn="just">
              <a:lnSpc>
                <a:spcPct val="80000"/>
              </a:lnSpc>
            </a:pPr>
            <a:endParaRPr lang="sl-SI" sz="2000" dirty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sl-SI" sz="2800" dirty="0">
                <a:latin typeface="Calibri" pitchFamily="34" charset="0"/>
              </a:rPr>
              <a:t>Rad potujem </a:t>
            </a: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in</a:t>
            </a:r>
            <a:r>
              <a:rPr lang="sl-SI" sz="2800" dirty="0">
                <a:latin typeface="Calibri" pitchFamily="34" charset="0"/>
              </a:rPr>
              <a:t> odkrivam Slovenijo.</a:t>
            </a:r>
          </a:p>
          <a:p>
            <a:pPr algn="just">
              <a:lnSpc>
                <a:spcPct val="80000"/>
              </a:lnSpc>
            </a:pPr>
            <a:endParaRPr lang="sl-SI" sz="2000" dirty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sl-SI" sz="2800" dirty="0">
                <a:latin typeface="Calibri" pitchFamily="34" charset="0"/>
              </a:rPr>
              <a:t>Oddaja je zanimiva, </a:t>
            </a: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toda</a:t>
            </a:r>
            <a:r>
              <a:rPr lang="sl-SI" sz="2800" dirty="0">
                <a:latin typeface="Calibri" pitchFamily="34" charset="0"/>
              </a:rPr>
              <a:t> ob njej vedno zaspim.</a:t>
            </a:r>
          </a:p>
          <a:p>
            <a:pPr algn="just">
              <a:lnSpc>
                <a:spcPct val="80000"/>
              </a:lnSpc>
            </a:pPr>
            <a:endParaRPr lang="sl-SI" sz="2000" dirty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sl-SI" sz="2800" dirty="0">
                <a:latin typeface="Calibri" pitchFamily="34" charset="0"/>
              </a:rPr>
              <a:t>Andraž je visok 1,80 m,</a:t>
            </a: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 torej </a:t>
            </a:r>
            <a:r>
              <a:rPr lang="sl-SI" sz="2800" dirty="0">
                <a:latin typeface="Calibri" pitchFamily="34" charset="0"/>
              </a:rPr>
              <a:t>je najvišji v razredu.</a:t>
            </a:r>
          </a:p>
          <a:p>
            <a:pPr algn="just">
              <a:lnSpc>
                <a:spcPct val="80000"/>
              </a:lnSpc>
            </a:pPr>
            <a:endParaRPr lang="sl-SI" sz="2000" dirty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Ali</a:t>
            </a:r>
            <a:r>
              <a:rPr lang="sl-SI" sz="2800" dirty="0">
                <a:latin typeface="Calibri" pitchFamily="34" charset="0"/>
              </a:rPr>
              <a:t> boš pisala naloge </a:t>
            </a:r>
            <a:r>
              <a:rPr lang="sl-SI" sz="2800" b="1" dirty="0" smtClean="0">
                <a:solidFill>
                  <a:srgbClr val="FF0000"/>
                </a:solidFill>
                <a:latin typeface="Calibri" pitchFamily="34" charset="0"/>
              </a:rPr>
              <a:t>ali</a:t>
            </a:r>
            <a:r>
              <a:rPr lang="sl-SI" sz="2800" dirty="0" smtClean="0">
                <a:latin typeface="Calibri" pitchFamily="34" charset="0"/>
              </a:rPr>
              <a:t>  jih </a:t>
            </a:r>
            <a:r>
              <a:rPr lang="sl-SI" sz="2800" dirty="0">
                <a:latin typeface="Calibri" pitchFamily="34" charset="0"/>
              </a:rPr>
              <a:t>boš končala v soboto.</a:t>
            </a:r>
          </a:p>
          <a:p>
            <a:pPr algn="just">
              <a:lnSpc>
                <a:spcPct val="80000"/>
              </a:lnSpc>
            </a:pPr>
            <a:endParaRPr lang="sl-SI" sz="2000" dirty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sl-SI" sz="2800" dirty="0">
                <a:latin typeface="Calibri" pitchFamily="34" charset="0"/>
              </a:rPr>
              <a:t>Nekatere opice niso</a:t>
            </a: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 samo </a:t>
            </a:r>
            <a:r>
              <a:rPr lang="sl-SI" sz="2800" dirty="0">
                <a:latin typeface="Calibri" pitchFamily="34" charset="0"/>
              </a:rPr>
              <a:t>lepe, </a:t>
            </a: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temveč</a:t>
            </a:r>
            <a:r>
              <a:rPr lang="sl-SI" sz="2800" dirty="0">
                <a:latin typeface="Calibri" pitchFamily="34" charset="0"/>
              </a:rPr>
              <a:t> so tudi pametne.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l-SI" sz="2800" dirty="0">
                <a:latin typeface="Calibri" pitchFamily="34" charset="0"/>
              </a:rPr>
              <a:t>V </a:t>
            </a:r>
            <a:r>
              <a:rPr lang="sl-SI" sz="2800" dirty="0" smtClean="0">
                <a:latin typeface="Calibri" pitchFamily="34" charset="0"/>
              </a:rPr>
              <a:t> povedih </a:t>
            </a:r>
            <a:r>
              <a:rPr lang="sl-SI" sz="2800" dirty="0">
                <a:latin typeface="Calibri" pitchFamily="34" charset="0"/>
              </a:rPr>
              <a:t>manjkajo vezniki. </a:t>
            </a:r>
            <a:r>
              <a:rPr lang="sl-SI" sz="2800" dirty="0" smtClean="0">
                <a:latin typeface="Calibri" pitchFamily="34" charset="0"/>
              </a:rPr>
              <a:t>Vstavi jih.</a:t>
            </a:r>
            <a:endParaRPr lang="sl-SI" sz="2800" dirty="0">
              <a:latin typeface="Calibri" pitchFamily="34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sl-SI" dirty="0">
                <a:latin typeface="Calibri" pitchFamily="34" charset="0"/>
              </a:rPr>
              <a:t>Tina veliko zna, </a:t>
            </a:r>
            <a:r>
              <a:rPr lang="sl-SI" dirty="0" smtClean="0">
                <a:latin typeface="Calibri" pitchFamily="34" charset="0"/>
              </a:rPr>
              <a:t>---------- je </a:t>
            </a:r>
            <a:r>
              <a:rPr lang="sl-SI" dirty="0">
                <a:latin typeface="Calibri" pitchFamily="34" charset="0"/>
              </a:rPr>
              <a:t>odgovorila že na vsa vprašanja.</a:t>
            </a:r>
          </a:p>
          <a:p>
            <a:pPr algn="just">
              <a:lnSpc>
                <a:spcPct val="90000"/>
              </a:lnSpc>
            </a:pPr>
            <a:r>
              <a:rPr lang="sl-SI" dirty="0">
                <a:latin typeface="Calibri" pitchFamily="34" charset="0"/>
              </a:rPr>
              <a:t>Pogledal je na vozni </a:t>
            </a:r>
            <a:r>
              <a:rPr lang="sl-SI" dirty="0" smtClean="0">
                <a:latin typeface="Calibri" pitchFamily="34" charset="0"/>
              </a:rPr>
              <a:t>red </a:t>
            </a:r>
            <a:r>
              <a:rPr lang="sl-SI" dirty="0">
                <a:latin typeface="Calibri" pitchFamily="34" charset="0"/>
              </a:rPr>
              <a:t>------------ odšel na avtobus.</a:t>
            </a:r>
          </a:p>
          <a:p>
            <a:pPr algn="just">
              <a:lnSpc>
                <a:spcPct val="90000"/>
              </a:lnSpc>
            </a:pPr>
            <a:r>
              <a:rPr lang="sl-SI" dirty="0">
                <a:latin typeface="Calibri" pitchFamily="34" charset="0"/>
              </a:rPr>
              <a:t>Padalstvo </a:t>
            </a:r>
            <a:r>
              <a:rPr lang="sl-SI" dirty="0" smtClean="0">
                <a:latin typeface="Calibri" pitchFamily="34" charset="0"/>
              </a:rPr>
              <a:t>je </a:t>
            </a:r>
            <a:r>
              <a:rPr lang="sl-SI" dirty="0">
                <a:latin typeface="Calibri" pitchFamily="34" charset="0"/>
              </a:rPr>
              <a:t>naporen šport, </a:t>
            </a:r>
            <a:r>
              <a:rPr lang="sl-SI" dirty="0" smtClean="0">
                <a:latin typeface="Calibri" pitchFamily="34" charset="0"/>
              </a:rPr>
              <a:t>----------- je </a:t>
            </a:r>
            <a:r>
              <a:rPr lang="sl-SI" dirty="0">
                <a:latin typeface="Calibri" pitchFamily="34" charset="0"/>
              </a:rPr>
              <a:t>pomembna telesna pripravljenost.</a:t>
            </a:r>
          </a:p>
          <a:p>
            <a:pPr algn="just">
              <a:lnSpc>
                <a:spcPct val="90000"/>
              </a:lnSpc>
            </a:pPr>
            <a:r>
              <a:rPr lang="sl-SI" dirty="0">
                <a:latin typeface="Calibri" pitchFamily="34" charset="0"/>
              </a:rPr>
              <a:t>Irena se ponaša s tremi naslovi svetovne prvakinje, ----------- je najboljša padalka na svetu.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39825"/>
          </a:xfrm>
        </p:spPr>
        <p:txBody>
          <a:bodyPr/>
          <a:lstStyle/>
          <a:p>
            <a:r>
              <a:rPr lang="sl-SI" sz="4000" dirty="0" smtClean="0">
                <a:latin typeface="Calibri" pitchFamily="34" charset="0"/>
              </a:rPr>
              <a:t>Vstavi vejice, kjer so potrebne.</a:t>
            </a:r>
            <a:endParaRPr lang="sl-SI" sz="4000" dirty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just"/>
            <a:r>
              <a:rPr lang="sl-SI" dirty="0">
                <a:latin typeface="Calibri" pitchFamily="34" charset="0"/>
              </a:rPr>
              <a:t>V preteklosti so pošto prenašali ali pa so jo prevažali z vozovi.</a:t>
            </a:r>
          </a:p>
          <a:p>
            <a:pPr algn="just"/>
            <a:r>
              <a:rPr lang="sl-SI" dirty="0">
                <a:latin typeface="Calibri" pitchFamily="34" charset="0"/>
              </a:rPr>
              <a:t>Jure ne zna igrati samo na klavir temveč zna brenkati tudi na kitaro.</a:t>
            </a:r>
          </a:p>
          <a:p>
            <a:pPr algn="just"/>
            <a:r>
              <a:rPr lang="sl-SI" dirty="0">
                <a:latin typeface="Calibri" pitchFamily="34" charset="0"/>
              </a:rPr>
              <a:t>Tega fanta ne poznam saj ni moj sošolec.</a:t>
            </a:r>
          </a:p>
          <a:p>
            <a:pPr algn="just"/>
            <a:r>
              <a:rPr lang="sl-SI" dirty="0">
                <a:latin typeface="Calibri" pitchFamily="34" charset="0"/>
              </a:rPr>
              <a:t>Zadnje čase ne hodim niti k prijatelju niti na trening.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7813"/>
            <a:ext cx="8784976" cy="1139825"/>
          </a:xfrm>
        </p:spPr>
        <p:txBody>
          <a:bodyPr/>
          <a:lstStyle/>
          <a:p>
            <a:r>
              <a:rPr lang="sl-SI" sz="3200" dirty="0" smtClean="0">
                <a:latin typeface="Calibri" pitchFamily="34" charset="0"/>
              </a:rPr>
              <a:t>Naslednje povedi združi v zloženo poved.</a:t>
            </a:r>
            <a:endParaRPr lang="sl-SI" sz="3200" dirty="0">
              <a:latin typeface="Calibri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sl-SI" dirty="0">
                <a:latin typeface="Calibri" pitchFamily="34" charset="0"/>
              </a:rPr>
              <a:t>Čelada varuje življenje. Kolesarji jo morajo nositi.</a:t>
            </a:r>
          </a:p>
          <a:p>
            <a:pPr algn="just">
              <a:lnSpc>
                <a:spcPct val="90000"/>
              </a:lnSpc>
            </a:pPr>
            <a:endParaRPr lang="sl-SI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endParaRPr lang="sl-SI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l-SI" dirty="0">
                <a:latin typeface="Calibri" pitchFamily="34" charset="0"/>
              </a:rPr>
              <a:t>Nik je star 14 let. Hodi v deveti </a:t>
            </a:r>
            <a:r>
              <a:rPr lang="sl-SI" dirty="0" smtClean="0">
                <a:latin typeface="Calibri" pitchFamily="34" charset="0"/>
              </a:rPr>
              <a:t>razred</a:t>
            </a:r>
            <a:r>
              <a:rPr lang="sl-SI" dirty="0">
                <a:latin typeface="Calibri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sl-SI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endParaRPr lang="sl-SI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sl-SI" dirty="0">
                <a:latin typeface="Calibri" pitchFamily="34" charset="0"/>
              </a:rPr>
              <a:t>Dnevi se krajšajo. Bliža se zima.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/>
          <a:lstStyle/>
          <a:p>
            <a:r>
              <a:rPr lang="sl-SI" dirty="0" smtClean="0">
                <a:latin typeface="Calibri" pitchFamily="34" charset="0"/>
              </a:rPr>
              <a:t>Določi vrste priredja - rešitve</a:t>
            </a:r>
            <a:endParaRPr lang="sl-SI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856984" cy="5256584"/>
          </a:xfrm>
        </p:spPr>
        <p:txBody>
          <a:bodyPr anchor="t"/>
          <a:lstStyle/>
          <a:p>
            <a:pPr algn="just">
              <a:lnSpc>
                <a:spcPct val="80000"/>
              </a:lnSpc>
            </a:pPr>
            <a:r>
              <a:rPr lang="sl-SI" sz="2000" dirty="0"/>
              <a:t>Pozimi </a:t>
            </a:r>
            <a:r>
              <a:rPr lang="sl-SI" sz="2000" dirty="0" smtClean="0"/>
              <a:t>laboda </a:t>
            </a:r>
            <a:r>
              <a:rPr lang="sl-SI" sz="2000" dirty="0"/>
              <a:t>zelo moti sneg, </a:t>
            </a:r>
            <a:r>
              <a:rPr lang="sl-SI" sz="2000" b="1" dirty="0">
                <a:solidFill>
                  <a:srgbClr val="FF0000"/>
                </a:solidFill>
              </a:rPr>
              <a:t>zato</a:t>
            </a:r>
            <a:r>
              <a:rPr lang="sl-SI" sz="2000" dirty="0"/>
              <a:t> si poišče </a:t>
            </a:r>
            <a:r>
              <a:rPr lang="sl-SI" sz="2000" dirty="0" err="1" smtClean="0"/>
              <a:t>nezamrznjene</a:t>
            </a:r>
            <a:r>
              <a:rPr lang="sl-SI" sz="2000" dirty="0" smtClean="0"/>
              <a:t> </a:t>
            </a:r>
            <a:r>
              <a:rPr lang="sl-SI" sz="2000" dirty="0"/>
              <a:t>dele sladkih </a:t>
            </a:r>
            <a:r>
              <a:rPr lang="sl-SI" sz="2000" dirty="0" smtClean="0"/>
              <a:t>voda.  </a:t>
            </a:r>
            <a:r>
              <a:rPr lang="sl-SI" sz="2000" b="1" dirty="0" smtClean="0">
                <a:solidFill>
                  <a:srgbClr val="FF0000"/>
                </a:solidFill>
              </a:rPr>
              <a:t>POSLEDIČNO  RAZMERJE</a:t>
            </a:r>
          </a:p>
          <a:p>
            <a:pPr algn="just">
              <a:lnSpc>
                <a:spcPct val="80000"/>
              </a:lnSpc>
              <a:buNone/>
            </a:pPr>
            <a:endParaRPr lang="sl-SI" sz="2000" dirty="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sl-SI" sz="2000" dirty="0"/>
              <a:t>Prepozno sem vstal, </a:t>
            </a:r>
            <a:r>
              <a:rPr lang="sl-SI" sz="2000" b="1" dirty="0">
                <a:solidFill>
                  <a:srgbClr val="FF0000"/>
                </a:solidFill>
              </a:rPr>
              <a:t>saj </a:t>
            </a:r>
            <a:r>
              <a:rPr lang="sl-SI" sz="2000" dirty="0"/>
              <a:t>ura ni zvonila</a:t>
            </a:r>
            <a:r>
              <a:rPr lang="sl-SI" sz="2000" dirty="0" smtClean="0"/>
              <a:t>. </a:t>
            </a:r>
            <a:r>
              <a:rPr lang="sl-SI" sz="2000" b="1" dirty="0" smtClean="0">
                <a:solidFill>
                  <a:srgbClr val="FF0000"/>
                </a:solidFill>
              </a:rPr>
              <a:t>POJASNJEVALNO  RAZMERJE</a:t>
            </a:r>
          </a:p>
          <a:p>
            <a:pPr algn="just">
              <a:lnSpc>
                <a:spcPct val="80000"/>
              </a:lnSpc>
            </a:pPr>
            <a:endParaRPr lang="sl-SI" sz="2000" dirty="0"/>
          </a:p>
          <a:p>
            <a:pPr algn="just">
              <a:lnSpc>
                <a:spcPct val="80000"/>
              </a:lnSpc>
            </a:pPr>
            <a:r>
              <a:rPr lang="sl-SI" sz="2000" dirty="0"/>
              <a:t>Rad potujem </a:t>
            </a:r>
            <a:r>
              <a:rPr lang="sl-SI" sz="2000" b="1" dirty="0">
                <a:solidFill>
                  <a:srgbClr val="FF0000"/>
                </a:solidFill>
              </a:rPr>
              <a:t>in</a:t>
            </a:r>
            <a:r>
              <a:rPr lang="sl-SI" sz="2000" dirty="0"/>
              <a:t> odkrivam Slovenijo</a:t>
            </a:r>
            <a:r>
              <a:rPr lang="sl-SI" sz="2000" dirty="0" smtClean="0"/>
              <a:t>.  </a:t>
            </a:r>
            <a:r>
              <a:rPr lang="sl-SI" sz="2000" b="1" dirty="0" smtClean="0">
                <a:solidFill>
                  <a:srgbClr val="FF0000"/>
                </a:solidFill>
              </a:rPr>
              <a:t>VEZALNO  RAZMERJE</a:t>
            </a:r>
          </a:p>
          <a:p>
            <a:pPr algn="just">
              <a:lnSpc>
                <a:spcPct val="80000"/>
              </a:lnSpc>
            </a:pPr>
            <a:endParaRPr lang="sl-SI" sz="2000" dirty="0"/>
          </a:p>
          <a:p>
            <a:pPr algn="just">
              <a:lnSpc>
                <a:spcPct val="80000"/>
              </a:lnSpc>
            </a:pPr>
            <a:r>
              <a:rPr lang="sl-SI" sz="2000" dirty="0"/>
              <a:t>Oddaja je zanimiva, </a:t>
            </a:r>
            <a:r>
              <a:rPr lang="sl-SI" sz="2000" b="1" dirty="0">
                <a:solidFill>
                  <a:srgbClr val="FF0000"/>
                </a:solidFill>
              </a:rPr>
              <a:t>toda</a:t>
            </a:r>
            <a:r>
              <a:rPr lang="sl-SI" sz="2000" dirty="0"/>
              <a:t> ob njej vedno zaspim</a:t>
            </a:r>
            <a:r>
              <a:rPr lang="sl-SI" sz="2000" dirty="0" smtClean="0"/>
              <a:t>. </a:t>
            </a:r>
            <a:r>
              <a:rPr lang="sl-SI" sz="2000" b="1" dirty="0" smtClean="0">
                <a:solidFill>
                  <a:srgbClr val="FF0000"/>
                </a:solidFill>
              </a:rPr>
              <a:t>PROTIVNO  RAZMERJE</a:t>
            </a:r>
          </a:p>
          <a:p>
            <a:pPr algn="just">
              <a:lnSpc>
                <a:spcPct val="80000"/>
              </a:lnSpc>
            </a:pPr>
            <a:endParaRPr lang="sl-SI" sz="2000" dirty="0"/>
          </a:p>
          <a:p>
            <a:pPr algn="just">
              <a:lnSpc>
                <a:spcPct val="80000"/>
              </a:lnSpc>
            </a:pPr>
            <a:r>
              <a:rPr lang="sl-SI" sz="2000" dirty="0"/>
              <a:t>Andraž je visok 1,80 m, </a:t>
            </a:r>
            <a:r>
              <a:rPr lang="sl-SI" sz="2000" b="1" dirty="0">
                <a:solidFill>
                  <a:srgbClr val="FF0000"/>
                </a:solidFill>
              </a:rPr>
              <a:t>torej</a:t>
            </a:r>
            <a:r>
              <a:rPr lang="sl-SI" sz="2000" dirty="0"/>
              <a:t> je najvišji v razredu</a:t>
            </a:r>
            <a:r>
              <a:rPr lang="sl-SI" sz="2000" dirty="0" smtClean="0"/>
              <a:t>. </a:t>
            </a:r>
            <a:r>
              <a:rPr lang="sl-SI" sz="2000" b="1" dirty="0" smtClean="0">
                <a:solidFill>
                  <a:srgbClr val="FF0000"/>
                </a:solidFill>
              </a:rPr>
              <a:t>SKLEPALNO  RAZMERJE</a:t>
            </a:r>
          </a:p>
          <a:p>
            <a:pPr algn="just">
              <a:lnSpc>
                <a:spcPct val="80000"/>
              </a:lnSpc>
            </a:pPr>
            <a:endParaRPr lang="sl-SI" sz="2000" dirty="0"/>
          </a:p>
          <a:p>
            <a:pPr algn="just">
              <a:lnSpc>
                <a:spcPct val="80000"/>
              </a:lnSpc>
            </a:pPr>
            <a:r>
              <a:rPr lang="sl-SI" sz="2000" b="1" dirty="0">
                <a:solidFill>
                  <a:srgbClr val="FF0000"/>
                </a:solidFill>
              </a:rPr>
              <a:t>Ali</a:t>
            </a:r>
            <a:r>
              <a:rPr lang="sl-SI" sz="2000" dirty="0"/>
              <a:t> boš pisala naloge </a:t>
            </a:r>
            <a:r>
              <a:rPr lang="sl-SI" sz="2000" b="1" dirty="0" smtClean="0">
                <a:solidFill>
                  <a:srgbClr val="FF0000"/>
                </a:solidFill>
              </a:rPr>
              <a:t>ali</a:t>
            </a:r>
            <a:r>
              <a:rPr lang="sl-SI" sz="2000" dirty="0" smtClean="0"/>
              <a:t>  jih </a:t>
            </a:r>
            <a:r>
              <a:rPr lang="sl-SI" sz="2000" dirty="0"/>
              <a:t>boš končala v soboto</a:t>
            </a:r>
            <a:r>
              <a:rPr lang="sl-SI" sz="2000" dirty="0" smtClean="0"/>
              <a:t>. </a:t>
            </a:r>
            <a:r>
              <a:rPr lang="sl-SI" sz="2000" b="1" dirty="0" smtClean="0">
                <a:solidFill>
                  <a:srgbClr val="FF0000"/>
                </a:solidFill>
              </a:rPr>
              <a:t>LOČNO  RAZMERJE</a:t>
            </a:r>
          </a:p>
          <a:p>
            <a:pPr algn="just">
              <a:lnSpc>
                <a:spcPct val="80000"/>
              </a:lnSpc>
              <a:buNone/>
            </a:pPr>
            <a:endParaRPr lang="sl-SI" sz="2000" dirty="0"/>
          </a:p>
          <a:p>
            <a:pPr algn="just">
              <a:lnSpc>
                <a:spcPct val="80000"/>
              </a:lnSpc>
            </a:pPr>
            <a:r>
              <a:rPr lang="sl-SI" sz="2000" dirty="0"/>
              <a:t>Nekatere opice </a:t>
            </a:r>
            <a:r>
              <a:rPr lang="sl-SI" sz="2000" b="1" dirty="0">
                <a:solidFill>
                  <a:srgbClr val="FF0000"/>
                </a:solidFill>
              </a:rPr>
              <a:t>niso samo </a:t>
            </a:r>
            <a:r>
              <a:rPr lang="sl-SI" sz="2000" dirty="0"/>
              <a:t>lepe, </a:t>
            </a:r>
            <a:r>
              <a:rPr lang="sl-SI" sz="2000" b="1" dirty="0">
                <a:solidFill>
                  <a:srgbClr val="FF0000"/>
                </a:solidFill>
              </a:rPr>
              <a:t>temveč</a:t>
            </a:r>
            <a:r>
              <a:rPr lang="sl-SI" sz="2000" dirty="0"/>
              <a:t> so </a:t>
            </a:r>
            <a:r>
              <a:rPr lang="sl-SI" sz="2000" b="1" dirty="0">
                <a:solidFill>
                  <a:srgbClr val="FF0000"/>
                </a:solidFill>
              </a:rPr>
              <a:t>tudi</a:t>
            </a:r>
            <a:r>
              <a:rPr lang="sl-SI" sz="2000" dirty="0"/>
              <a:t> pametne</a:t>
            </a:r>
            <a:r>
              <a:rPr lang="sl-SI" sz="2000" dirty="0" smtClean="0"/>
              <a:t>.  </a:t>
            </a:r>
            <a:r>
              <a:rPr lang="sl-SI" sz="2000" b="1" dirty="0" smtClean="0">
                <a:solidFill>
                  <a:srgbClr val="FF0000"/>
                </a:solidFill>
              </a:rPr>
              <a:t>STOPNJEVALNO  RAZMERJE</a:t>
            </a:r>
          </a:p>
          <a:p>
            <a:pPr algn="just">
              <a:lnSpc>
                <a:spcPct val="80000"/>
              </a:lnSpc>
            </a:pPr>
            <a:endParaRPr lang="sl-SI" sz="20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endParaRPr lang="sl-SI" sz="20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endParaRPr lang="sl-SI" sz="20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endParaRPr lang="sl-SI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/>
              <a:t>V povedih manjkajo vezniki. </a:t>
            </a:r>
            <a:r>
              <a:rPr lang="sl-SI" sz="4000" dirty="0" smtClean="0"/>
              <a:t/>
            </a:r>
            <a:br>
              <a:rPr lang="sl-SI" sz="4000" dirty="0" smtClean="0"/>
            </a:br>
            <a:r>
              <a:rPr lang="sl-SI" sz="4000" dirty="0" smtClean="0"/>
              <a:t>Vstavi jih. - REŠITVE</a:t>
            </a:r>
            <a:endParaRPr lang="sl-SI" sz="40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68052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sl-SI" dirty="0"/>
              <a:t>Tina veliko zna, SAJ je odgovorila že na vsa vprašanja.</a:t>
            </a:r>
          </a:p>
          <a:p>
            <a:pPr algn="just">
              <a:lnSpc>
                <a:spcPct val="90000"/>
              </a:lnSpc>
            </a:pPr>
            <a:r>
              <a:rPr lang="sl-SI" dirty="0"/>
              <a:t>Pogledal je na vozni red </a:t>
            </a:r>
            <a:r>
              <a:rPr lang="sl-SI" dirty="0" smtClean="0"/>
              <a:t>IN </a:t>
            </a:r>
            <a:r>
              <a:rPr lang="sl-SI" dirty="0"/>
              <a:t>odšel na avtobus.</a:t>
            </a:r>
          </a:p>
          <a:p>
            <a:pPr algn="just">
              <a:lnSpc>
                <a:spcPct val="90000"/>
              </a:lnSpc>
            </a:pPr>
            <a:r>
              <a:rPr lang="sl-SI" dirty="0"/>
              <a:t>Padalstvo </a:t>
            </a:r>
            <a:r>
              <a:rPr lang="sl-SI" dirty="0" smtClean="0"/>
              <a:t>je </a:t>
            </a:r>
            <a:r>
              <a:rPr lang="sl-SI" dirty="0"/>
              <a:t>naporen šport, </a:t>
            </a:r>
            <a:r>
              <a:rPr lang="sl-SI" dirty="0" smtClean="0"/>
              <a:t>ZATO je </a:t>
            </a:r>
            <a:r>
              <a:rPr lang="sl-SI" dirty="0"/>
              <a:t>pomembna telesna pripravljenost.</a:t>
            </a:r>
          </a:p>
          <a:p>
            <a:pPr algn="just">
              <a:lnSpc>
                <a:spcPct val="90000"/>
              </a:lnSpc>
            </a:pPr>
            <a:r>
              <a:rPr lang="sl-SI" dirty="0"/>
              <a:t>Irena se ponaša s tremi naslovi svetovne prvakinje, </a:t>
            </a:r>
            <a:r>
              <a:rPr lang="sl-SI" dirty="0" smtClean="0"/>
              <a:t>TOREJ </a:t>
            </a:r>
            <a:r>
              <a:rPr lang="sl-SI" dirty="0"/>
              <a:t>je najboljša padalka na svetu.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>
                <a:latin typeface="Calibri" pitchFamily="34" charset="0"/>
              </a:rPr>
              <a:t>Vstavi vejice, kjer so potrebne. - REŠITVE</a:t>
            </a:r>
            <a:endParaRPr lang="sl-SI" sz="3600" dirty="0"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464496"/>
          </a:xfrm>
        </p:spPr>
        <p:txBody>
          <a:bodyPr/>
          <a:lstStyle/>
          <a:p>
            <a:pPr algn="just"/>
            <a:r>
              <a:rPr lang="sl-SI" dirty="0">
                <a:latin typeface="Calibri" pitchFamily="34" charset="0"/>
              </a:rPr>
              <a:t>V preteklosti so pošto prenašali ali pa so jo prevažali z vozovi.</a:t>
            </a:r>
          </a:p>
          <a:p>
            <a:pPr algn="just"/>
            <a:r>
              <a:rPr lang="sl-SI" dirty="0">
                <a:latin typeface="Calibri" pitchFamily="34" charset="0"/>
              </a:rPr>
              <a:t>Jure ne zna igrati samo na klavir</a:t>
            </a:r>
            <a:r>
              <a:rPr lang="sl-SI" b="1" dirty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sl-SI" dirty="0">
                <a:latin typeface="Calibri" pitchFamily="34" charset="0"/>
              </a:rPr>
              <a:t> temveč zna brenkati tudi na kitaro.</a:t>
            </a:r>
          </a:p>
          <a:p>
            <a:pPr algn="just"/>
            <a:r>
              <a:rPr lang="sl-SI" dirty="0">
                <a:latin typeface="Calibri" pitchFamily="34" charset="0"/>
              </a:rPr>
              <a:t>Tega fanta ne poznam</a:t>
            </a:r>
            <a:r>
              <a:rPr lang="sl-SI" b="1" dirty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sl-SI" dirty="0">
                <a:latin typeface="Calibri" pitchFamily="34" charset="0"/>
              </a:rPr>
              <a:t> saj ni moj sošolec.</a:t>
            </a:r>
          </a:p>
          <a:p>
            <a:pPr algn="just"/>
            <a:r>
              <a:rPr lang="sl-SI" dirty="0">
                <a:latin typeface="Calibri" pitchFamily="34" charset="0"/>
              </a:rPr>
              <a:t>Zadnje čase ne hodim niti k prijatelju niti na trening.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>
                <a:latin typeface="Calibri" pitchFamily="34" charset="0"/>
              </a:rPr>
              <a:t>Naslednje povedi združi v zloženo poved.</a:t>
            </a:r>
            <a:endParaRPr lang="sl-SI" sz="3600" dirty="0">
              <a:latin typeface="Calibri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algn="just"/>
            <a:r>
              <a:rPr lang="sl-SI" sz="2800" dirty="0">
                <a:latin typeface="Calibri" pitchFamily="34" charset="0"/>
              </a:rPr>
              <a:t>Čelada varuje življenje. Kolesarji jo morajo nositi. </a:t>
            </a:r>
            <a:endParaRPr lang="sl-SI" sz="28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sl-SI" sz="2800" b="1" dirty="0" smtClean="0">
                <a:solidFill>
                  <a:srgbClr val="FF0000"/>
                </a:solidFill>
                <a:latin typeface="Calibri" pitchFamily="34" charset="0"/>
              </a:rPr>
              <a:t>   ČELADA </a:t>
            </a: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VARUJE ŽIVLJENJE, ZATO </a:t>
            </a:r>
            <a:r>
              <a:rPr lang="sl-SI" sz="2800" b="1" dirty="0" smtClean="0">
                <a:solidFill>
                  <a:srgbClr val="FF0000"/>
                </a:solidFill>
                <a:latin typeface="Calibri" pitchFamily="34" charset="0"/>
              </a:rPr>
              <a:t>JO  MORAJO </a:t>
            </a:r>
            <a:r>
              <a:rPr lang="sl-SI" sz="2800" b="1" dirty="0">
                <a:solidFill>
                  <a:srgbClr val="FF0000"/>
                </a:solidFill>
                <a:latin typeface="Calibri" pitchFamily="34" charset="0"/>
              </a:rPr>
              <a:t>KOLESARJI NOSITI</a:t>
            </a:r>
            <a:r>
              <a:rPr lang="sl-SI" sz="2800" b="1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  <a:p>
            <a:pPr algn="just">
              <a:buNone/>
            </a:pPr>
            <a:endParaRPr lang="sl-SI" sz="2800" b="1" dirty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r>
              <a:rPr lang="sl-SI" sz="2800" dirty="0">
                <a:latin typeface="Calibri" pitchFamily="34" charset="0"/>
              </a:rPr>
              <a:t>Nik je star 14 let. Hodi v deveti razred.</a:t>
            </a:r>
          </a:p>
          <a:p>
            <a:pPr algn="just">
              <a:buNone/>
            </a:pPr>
            <a:r>
              <a:rPr lang="sl-SI" sz="2800" b="1" dirty="0" smtClean="0">
                <a:solidFill>
                  <a:srgbClr val="FF0000"/>
                </a:solidFill>
                <a:latin typeface="Calibri" pitchFamily="34" charset="0"/>
              </a:rPr>
              <a:t>    NIK  JE  STAR  14  LET,  TOREJ  HODI  V  9.  RAZRED.</a:t>
            </a:r>
          </a:p>
          <a:p>
            <a:pPr algn="just">
              <a:buNone/>
            </a:pPr>
            <a:endParaRPr lang="sl-SI" sz="2800" dirty="0">
              <a:latin typeface="Calibri" pitchFamily="34" charset="0"/>
            </a:endParaRPr>
          </a:p>
          <a:p>
            <a:pPr algn="just"/>
            <a:r>
              <a:rPr lang="sl-SI" sz="2800" dirty="0">
                <a:latin typeface="Calibri" pitchFamily="34" charset="0"/>
              </a:rPr>
              <a:t>Dnevi se krajšajo. Bliža se zima</a:t>
            </a:r>
            <a:r>
              <a:rPr lang="sl-SI" sz="2800" dirty="0" smtClean="0">
                <a:latin typeface="Calibri" pitchFamily="34" charset="0"/>
              </a:rPr>
              <a:t>.</a:t>
            </a:r>
          </a:p>
          <a:p>
            <a:pPr algn="just">
              <a:buNone/>
            </a:pPr>
            <a:r>
              <a:rPr lang="sl-SI" sz="2800" b="1" dirty="0" smtClean="0">
                <a:solidFill>
                  <a:srgbClr val="FF0000"/>
                </a:solidFill>
                <a:latin typeface="Calibri" pitchFamily="34" charset="0"/>
              </a:rPr>
              <a:t>    DNEVI  SE  KRAJŠAJO,  SAJ  SE  BLIŽA  ZIMA.</a:t>
            </a:r>
            <a:endParaRPr lang="sl-SI" sz="28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dranje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dran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dranj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dranj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509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Kodranje</vt:lpstr>
      <vt:lpstr>PowerPoint Presentation</vt:lpstr>
      <vt:lpstr>Določi vrsto priredja.</vt:lpstr>
      <vt:lpstr>V  povedih manjkajo vezniki. Vstavi jih.</vt:lpstr>
      <vt:lpstr>Vstavi vejice, kjer so potrebne.</vt:lpstr>
      <vt:lpstr>Naslednje povedi združi v zloženo poved.</vt:lpstr>
      <vt:lpstr>Določi vrste priredja - rešitve</vt:lpstr>
      <vt:lpstr>V povedih manjkajo vezniki.  Vstavi jih. - REŠITVE</vt:lpstr>
      <vt:lpstr>Vstavi vejice, kjer so potrebne. - REŠITVE</vt:lpstr>
      <vt:lpstr>Naslednje povedi združi v zloženo poved.</vt:lpstr>
    </vt:vector>
  </TitlesOfParts>
  <Company>OŠ Marije Vere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postaja 12</dc:creator>
  <cp:lastModifiedBy>Janko</cp:lastModifiedBy>
  <cp:revision>11</cp:revision>
  <dcterms:created xsi:type="dcterms:W3CDTF">2008-01-23T14:56:07Z</dcterms:created>
  <dcterms:modified xsi:type="dcterms:W3CDTF">2020-04-02T16:00:26Z</dcterms:modified>
</cp:coreProperties>
</file>