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BC34CE-8558-44BD-B36A-7499BB9DA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PRIMERJAVA ANATOMSKE ZGRADBE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1B965A-2C6E-4374-9851-DC2AD8ED6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34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4F226B-5713-4A5F-B4EC-E137D8BE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NAVODILA ZA DELO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A7E45D-5EA0-4B28-9D98-9F09E345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NAJPREJ PREBERI V UČBENIKU POGLAVJE </a:t>
            </a:r>
            <a:r>
              <a:rPr lang="sl-SI" dirty="0">
                <a:solidFill>
                  <a:srgbClr val="FF0000"/>
                </a:solidFill>
              </a:rPr>
              <a:t>PRIMERJANJE ANATOMSKE </a:t>
            </a:r>
            <a:r>
              <a:rPr lang="sl-SI" dirty="0"/>
              <a:t>ZGRADBE na str. 80 in 81</a:t>
            </a:r>
          </a:p>
          <a:p>
            <a:r>
              <a:rPr lang="sl-SI" dirty="0"/>
              <a:t>V SPLETNEM UČBENIKU PREBERI POGLAVJE </a:t>
            </a:r>
            <a:r>
              <a:rPr lang="sl-SI" dirty="0">
                <a:solidFill>
                  <a:schemeClr val="accent1"/>
                </a:solidFill>
              </a:rPr>
              <a:t>6.4.SORODNO ALI PODOBNO, </a:t>
            </a:r>
            <a:r>
              <a:rPr lang="sl-SI" dirty="0"/>
              <a:t>PODPOGLAVJA 6.4.1</a:t>
            </a:r>
          </a:p>
          <a:p>
            <a:pPr marL="0" indent="0">
              <a:buNone/>
            </a:pPr>
            <a:r>
              <a:rPr lang="sl-SI" dirty="0"/>
              <a:t>(SKRITO SORODSTVO) IN 6.4.2. (PODOBNO, VENDAR NE SORODNO)</a:t>
            </a:r>
          </a:p>
          <a:p>
            <a:r>
              <a:rPr lang="sl-SI" dirty="0"/>
              <a:t>V SVOJ ZVEZEK PREPIŠI VSEBINO NASLEDNJIH DIAPOZITOV</a:t>
            </a:r>
          </a:p>
          <a:p>
            <a:r>
              <a:rPr lang="sl-SI" dirty="0"/>
              <a:t>ODGOVORI NA VPRAŠANJA NA ZADNJEM DIAPOZITIVU (odgovore zapiši v zvezek, jih fotografiraj in mi jih pošlji v kanalu za tvoj razred v </a:t>
            </a:r>
            <a:r>
              <a:rPr lang="sl-SI" dirty="0" err="1"/>
              <a:t>eAsistentu</a:t>
            </a:r>
            <a:r>
              <a:rPr lang="sl-SI" dirty="0"/>
              <a:t> do sobote, 3.4.zvečer)</a:t>
            </a:r>
          </a:p>
        </p:txBody>
      </p:sp>
    </p:spTree>
    <p:extLst>
      <p:ext uri="{BB962C8B-B14F-4D97-AF65-F5344CB8AC3E}">
        <p14:creationId xmlns:p14="http://schemas.microsoft.com/office/powerpoint/2010/main" val="92799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EF2CB8-BF7B-4F56-8BD4-2B62B02F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1. RAZVOJ Z ZBLIŽEVANJEM ALI KONVERGENTNI RAZVOJ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8A4907-30EF-47CB-A46C-84355A76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NESORODNA ŽIVA BITJA SO SE PRILAGODILA PODOBNEMU NAČINU ŽIVLJENJA.</a:t>
            </a:r>
          </a:p>
          <a:p>
            <a:r>
              <a:rPr lang="sl-SI" dirty="0"/>
              <a:t>ZARADI PRILAGODITEV SO SI POSTAJALA NA ZUNAJ ČEDALJE BOLJ PODOBNA, VELIKE RAZLIKE PA SO V NOTRANJI ZGRADBI</a:t>
            </a:r>
          </a:p>
          <a:p>
            <a:r>
              <a:rPr lang="sl-SI" dirty="0"/>
              <a:t>TAKŠNA ŽIVA BITJA IMAJO </a:t>
            </a:r>
            <a:r>
              <a:rPr lang="sl-SI" dirty="0">
                <a:solidFill>
                  <a:srgbClr val="FF0000"/>
                </a:solidFill>
              </a:rPr>
              <a:t>ANALOGNE ORGANE </a:t>
            </a:r>
            <a:r>
              <a:rPr lang="sl-SI" dirty="0"/>
              <a:t>(podobni organi, ki se razlikujejo po zgradbi)</a:t>
            </a:r>
          </a:p>
          <a:p>
            <a:r>
              <a:rPr lang="sl-SI" dirty="0"/>
              <a:t>PRIMERI: - sprednja okončina krta (sesalec) in sprednja okončina bramorja (žuželka)</a:t>
            </a:r>
          </a:p>
          <a:p>
            <a:pPr marL="0" indent="0">
              <a:buNone/>
            </a:pPr>
            <a:r>
              <a:rPr lang="sl-SI" dirty="0"/>
              <a:t>    - krila ptic (spremenjena sprednja vretenčarska okončina) in krila žuželk </a:t>
            </a:r>
          </a:p>
          <a:p>
            <a:pPr marL="0" indent="0">
              <a:buNone/>
            </a:pPr>
            <a:r>
              <a:rPr lang="sl-SI" dirty="0"/>
              <a:t>     - plavuti kita (sesalec) in plavuti rib</a:t>
            </a:r>
          </a:p>
        </p:txBody>
      </p:sp>
    </p:spTree>
    <p:extLst>
      <p:ext uri="{BB962C8B-B14F-4D97-AF65-F5344CB8AC3E}">
        <p14:creationId xmlns:p14="http://schemas.microsoft.com/office/powerpoint/2010/main" val="374771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AA71DC-360E-48D0-AA5B-91B16EE0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43" y="249089"/>
            <a:ext cx="2857500" cy="16002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D5E9E91-1CF6-4996-BA81-CD063816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43" y="149630"/>
            <a:ext cx="3105150" cy="14763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8742A9D-338E-4087-A7CF-9F56F0B1D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" t="7623" r="1" b="11749"/>
          <a:stretch/>
        </p:blipFill>
        <p:spPr>
          <a:xfrm>
            <a:off x="5656521" y="2217829"/>
            <a:ext cx="3105151" cy="18876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9973F44-BB19-40D8-AD4B-5033D310F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45" y="2417190"/>
            <a:ext cx="2867025" cy="16002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F8B1B4-BBE4-477A-B9C8-EA392489A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79" y="4391097"/>
            <a:ext cx="4814990" cy="221781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5666EFB-D96B-43F9-B0AB-B8FEBFE1E7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3" t="5447" r="1634" b="4741"/>
          <a:stretch/>
        </p:blipFill>
        <p:spPr>
          <a:xfrm>
            <a:off x="5986130" y="4697280"/>
            <a:ext cx="4167962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E5E9C-A61E-4F6A-86CF-6154BDAF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2. RAZVOJ Z RAZHAJANJEM ALI DIVERGENTNI RAZVOJ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525BFA-5BD3-45BF-912E-8FCC2652B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POTOMCI SKUPNIH PREDNIKOV (SORODNI) SE ZARADI PRILAGODITEV NA RAZLIČNA ŽIVLJENJSKA OKOLJA </a:t>
            </a:r>
            <a:r>
              <a:rPr lang="sl-SI" dirty="0">
                <a:solidFill>
                  <a:schemeClr val="accent1"/>
                </a:solidFill>
              </a:rPr>
              <a:t>RAZLIKUJEJO PO ZUNANJI ZGRADBI, NOTRANJA ZGRADBA PA OSTANE PODOBNA</a:t>
            </a:r>
          </a:p>
          <a:p>
            <a:r>
              <a:rPr lang="sl-SI" dirty="0"/>
              <a:t>RAZLIČNI ORGANI, KI SO SI PODOBNI PO ZGRADBI, SO </a:t>
            </a:r>
            <a:r>
              <a:rPr lang="sl-SI" dirty="0">
                <a:solidFill>
                  <a:schemeClr val="accent1"/>
                </a:solidFill>
              </a:rPr>
              <a:t>HOMOLOGNI ORGANI</a:t>
            </a:r>
            <a:endParaRPr lang="sl-SI" dirty="0"/>
          </a:p>
          <a:p>
            <a:r>
              <a:rPr lang="sl-SI" dirty="0"/>
              <a:t>PRIMERI:</a:t>
            </a:r>
          </a:p>
          <a:p>
            <a:pPr marL="0" indent="0">
              <a:buNone/>
            </a:pPr>
            <a:r>
              <a:rPr lang="sl-SI" dirty="0"/>
              <a:t> - sprednje okončine vretenčarjev</a:t>
            </a:r>
          </a:p>
          <a:p>
            <a:pPr marL="0" indent="0">
              <a:buNone/>
            </a:pPr>
            <a:r>
              <a:rPr lang="sl-SI" dirty="0"/>
              <a:t>  - preobražene korenine (koren, oprijemalne korenine pri       bršljanu, koreninski gomolj dalije)</a:t>
            </a:r>
          </a:p>
          <a:p>
            <a:pPr marL="0" indent="0">
              <a:buNone/>
            </a:pPr>
            <a:r>
              <a:rPr lang="sl-SI" dirty="0"/>
              <a:t>- preobraženi listi (listne vitice pri grahu, trni pri kaktusu)</a:t>
            </a:r>
          </a:p>
        </p:txBody>
      </p:sp>
    </p:spTree>
    <p:extLst>
      <p:ext uri="{BB962C8B-B14F-4D97-AF65-F5344CB8AC3E}">
        <p14:creationId xmlns:p14="http://schemas.microsoft.com/office/powerpoint/2010/main" val="40499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5751BF9-BEDB-4F12-8593-9AA96A85B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22"/>
          <a:stretch/>
        </p:blipFill>
        <p:spPr>
          <a:xfrm>
            <a:off x="898505" y="424557"/>
            <a:ext cx="4591440" cy="347759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A59D05F-6FC7-494F-AAB5-5D67A0AB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042" y="4767963"/>
            <a:ext cx="2943446" cy="15910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102BF45-2ECC-49FB-A6C5-A258F21E7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21" y="3877169"/>
            <a:ext cx="1865074" cy="26258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B6ACC3-2A0A-455B-AF38-74080CB28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98" y="4439978"/>
            <a:ext cx="2038350" cy="2247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3BD7D4-18DD-456A-B91C-430D10B37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155" y="726669"/>
            <a:ext cx="2019300" cy="2257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10B94FD-D39F-4997-8943-89B8E65F86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45304"/>
          <a:stretch/>
        </p:blipFill>
        <p:spPr>
          <a:xfrm>
            <a:off x="9274195" y="510473"/>
            <a:ext cx="2187703" cy="23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8AD3D7-D7C3-4A59-8FB9-F98448FD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ZAKRNELI ORGANI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B46B62-2580-440F-A68F-5569F837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ZARADI SPREMENJENIH ŽIVLENJSKIH POGOJEV NEKATERI ORGANI NISO VEČ BISTVENI ZA PREŽIVETJE. ZARADI TEGA SE POSTOPOMA MANJŠAJO (KRNIJO).</a:t>
            </a:r>
          </a:p>
          <a:p>
            <a:r>
              <a:rPr lang="sl-SI" dirty="0"/>
              <a:t>PRIMERI:</a:t>
            </a:r>
          </a:p>
          <a:p>
            <a:pPr marL="0" indent="0">
              <a:buNone/>
            </a:pPr>
            <a:r>
              <a:rPr lang="sl-SI" dirty="0"/>
              <a:t>- zakrnele zadnje okončine pri kitu (glej diapozitiv 4)</a:t>
            </a:r>
          </a:p>
          <a:p>
            <a:pPr>
              <a:buFontTx/>
              <a:buChar char="-"/>
            </a:pPr>
            <a:r>
              <a:rPr lang="sl-SI" dirty="0"/>
              <a:t>zakrnele oči pri jamskih živalih</a:t>
            </a:r>
          </a:p>
          <a:p>
            <a:pPr>
              <a:buFontTx/>
              <a:buChar char="-"/>
            </a:pPr>
            <a:r>
              <a:rPr lang="sl-SI" dirty="0"/>
              <a:t>zakrneli prsti pri konju (glej sliko v </a:t>
            </a:r>
            <a:r>
              <a:rPr lang="sl-SI" dirty="0" err="1"/>
              <a:t>učb</a:t>
            </a:r>
            <a:r>
              <a:rPr lang="sl-SI" dirty="0"/>
              <a:t>. , str.81)</a:t>
            </a:r>
          </a:p>
          <a:p>
            <a:pPr>
              <a:buFontTx/>
              <a:buChar char="-"/>
            </a:pPr>
            <a:r>
              <a:rPr lang="sl-SI" dirty="0"/>
              <a:t>zakrnele noge pri plazilcih</a:t>
            </a:r>
          </a:p>
          <a:p>
            <a:pPr>
              <a:buFontTx/>
              <a:buChar char="-"/>
            </a:pPr>
            <a:r>
              <a:rPr lang="sl-SI" dirty="0"/>
              <a:t>zakrneli cvetovi pri vetrocvetkah (npr. trave)</a:t>
            </a:r>
          </a:p>
          <a:p>
            <a:pPr>
              <a:buFontTx/>
              <a:buChar char="-"/>
            </a:pPr>
            <a:r>
              <a:rPr lang="sl-SI" dirty="0"/>
              <a:t>zakrneli organi pri človeku: slepo črevo, modrostni zobje, trtica, prsti na nogah (razen palca), mišice za premikanje uhljev…</a:t>
            </a:r>
          </a:p>
        </p:txBody>
      </p:sp>
    </p:spTree>
    <p:extLst>
      <p:ext uri="{BB962C8B-B14F-4D97-AF65-F5344CB8AC3E}">
        <p14:creationId xmlns:p14="http://schemas.microsoft.com/office/powerpoint/2010/main" val="210656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15F120-7CD9-4890-9CB3-E0034AAA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ODGOVORI NA NASLEDNJA VPRAŠANJA: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CE438B-73E3-4B11-B64E-39A860E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RAZLOŽI, KAKO SO SE V  EVOLUCIJI S KONVERGENTNIM RAZVOJEM RAZVILI ANALOGNI ORGANI.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RAZLOŽI, KAKO SO SE V EVOLUCIJI Z DIVERGENTNIM RAZVOJEM RAZVILI HOMOLOGNI ORGANI.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UGOTOVI, ZA KAKŠNO VRSTO RAZVOJA GRE, ČE PRIMERJAMO NASLEDNJE ORGANE:</a:t>
            </a:r>
          </a:p>
          <a:p>
            <a:pPr marL="342900" indent="-342900">
              <a:buAutoNum type="alphaLcPeriod"/>
            </a:pPr>
            <a:r>
              <a:rPr lang="sl-SI" dirty="0"/>
              <a:t>sprednja okončina pri človeku in konju (konvergentni      ali divergentni razvoj)</a:t>
            </a:r>
          </a:p>
          <a:p>
            <a:pPr marL="342900" indent="-342900">
              <a:buAutoNum type="alphaLcPeriod"/>
            </a:pPr>
            <a:r>
              <a:rPr lang="sl-SI" dirty="0"/>
              <a:t>krilo ptice in krilo netopirja (konvergentni ali divergentni razvoj)</a:t>
            </a:r>
          </a:p>
          <a:p>
            <a:pPr marL="342900" indent="-34290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731793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{D075B561-C0DF-4E9F-A2EF-C2CB99CD3F0A}tf16401371</Template>
  <TotalTime>178</TotalTime>
  <Words>421</Words>
  <Application>Microsoft Office PowerPoint</Application>
  <PresentationFormat>Širokozaslonsko</PresentationFormat>
  <Paragraphs>36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Calibri Light</vt:lpstr>
      <vt:lpstr>Rockwell</vt:lpstr>
      <vt:lpstr>Wingdings</vt:lpstr>
      <vt:lpstr>Atlas</vt:lpstr>
      <vt:lpstr>PRIMERJAVA ANATOMSKE ZGRADBE</vt:lpstr>
      <vt:lpstr>NAVODILA ZA DELO</vt:lpstr>
      <vt:lpstr>1. RAZVOJ Z ZBLIŽEVANJEM ALI KONVERGENTNI RAZVOJ</vt:lpstr>
      <vt:lpstr>PowerPointova predstavitev</vt:lpstr>
      <vt:lpstr>2. RAZVOJ Z RAZHAJANJEM ALI DIVERGENTNI RAZVOJ</vt:lpstr>
      <vt:lpstr>PowerPointova predstavitev</vt:lpstr>
      <vt:lpstr>3. ZAKRNELI ORGANI</vt:lpstr>
      <vt:lpstr>ODGOVORI NA NASLEDNJA VPRAŠANJA: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PRIMERJAVA ANATOMSKE ZGRADBE</dc:title>
  <dc:creator>Nada</dc:creator>
  <cp:lastModifiedBy>Nada</cp:lastModifiedBy>
  <cp:revision>15</cp:revision>
  <dcterms:created xsi:type="dcterms:W3CDTF">2020-03-31T07:42:29Z</dcterms:created>
  <dcterms:modified xsi:type="dcterms:W3CDTF">2020-04-01T14:10:15Z</dcterms:modified>
</cp:coreProperties>
</file>