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1" r:id="rId3"/>
    <p:sldId id="277" r:id="rId4"/>
    <p:sldId id="272" r:id="rId5"/>
    <p:sldId id="275" r:id="rId6"/>
    <p:sldId id="258" r:id="rId7"/>
    <p:sldId id="273" r:id="rId8"/>
    <p:sldId id="276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7D0C-59FD-4D54-8EFC-A160AF1D2640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7ACC-EE25-4946-86EA-18E9B1F4D057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77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7D0C-59FD-4D54-8EFC-A160AF1D2640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7ACC-EE25-4946-86EA-18E9B1F4D0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907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7D0C-59FD-4D54-8EFC-A160AF1D2640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7ACC-EE25-4946-86EA-18E9B1F4D0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740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7D0C-59FD-4D54-8EFC-A160AF1D2640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7ACC-EE25-4946-86EA-18E9B1F4D0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686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7D0C-59FD-4D54-8EFC-A160AF1D2640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7ACC-EE25-4946-86EA-18E9B1F4D057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41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7D0C-59FD-4D54-8EFC-A160AF1D2640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7ACC-EE25-4946-86EA-18E9B1F4D0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374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7D0C-59FD-4D54-8EFC-A160AF1D2640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7ACC-EE25-4946-86EA-18E9B1F4D0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943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7D0C-59FD-4D54-8EFC-A160AF1D2640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7ACC-EE25-4946-86EA-18E9B1F4D0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856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7D0C-59FD-4D54-8EFC-A160AF1D2640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7ACC-EE25-4946-86EA-18E9B1F4D0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6151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07F7D0C-59FD-4D54-8EFC-A160AF1D2640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4E7ACC-EE25-4946-86EA-18E9B1F4D0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428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7D0C-59FD-4D54-8EFC-A160AF1D2640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7ACC-EE25-4946-86EA-18E9B1F4D0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629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07F7D0C-59FD-4D54-8EFC-A160AF1D2640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4E7ACC-EE25-4946-86EA-18E9B1F4D057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92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dUpnjkBv_E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orbOjmliQR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kIY9zNxRg2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IdHKG31t4LQ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1801368"/>
          </a:xfrm>
        </p:spPr>
        <p:txBody>
          <a:bodyPr>
            <a:normAutofit/>
          </a:bodyPr>
          <a:lstStyle/>
          <a:p>
            <a:pPr algn="ctr"/>
            <a:r>
              <a:rPr lang="sl-SI" sz="6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ALI MI HRANA LAHKO ŠKODUJE?</a:t>
            </a:r>
            <a:endParaRPr lang="sl-SI" sz="6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00051" y="2782389"/>
            <a:ext cx="10058400" cy="2816231"/>
          </a:xfrm>
        </p:spPr>
        <p:txBody>
          <a:bodyPr/>
          <a:lstStyle/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Kako preprečiš kvarjenje živil?</a:t>
            </a:r>
          </a:p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(Učbenik, str. 64-70)</a:t>
            </a:r>
          </a:p>
          <a:p>
            <a:pPr algn="ctr"/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806" y="3755487"/>
            <a:ext cx="3448594" cy="244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7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75991"/>
          </a:xfrm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Ali mi hrana lahko škoduje?  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18011" y="1162593"/>
            <a:ext cx="10737669" cy="5185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 smtClean="0"/>
              <a:t>V </a:t>
            </a:r>
            <a:r>
              <a:rPr lang="sl-SI" b="1" dirty="0"/>
              <a:t>zvezek napiši velik naslov ALI MI HRANA LAHKO ŠKODUJE?</a:t>
            </a:r>
          </a:p>
          <a:p>
            <a:endParaRPr lang="sl-SI" dirty="0" smtClean="0"/>
          </a:p>
          <a:p>
            <a:r>
              <a:rPr lang="sl-SI" dirty="0" smtClean="0"/>
              <a:t>Nato razmisli in zapiši, katere zdravstvene težave se pojavijo, če zaužiješ pokvarjeno hrano.</a:t>
            </a:r>
          </a:p>
          <a:p>
            <a:r>
              <a:rPr lang="sl-SI" dirty="0" smtClean="0"/>
              <a:t>Sedaj si preberi (Učbeniku, str. 64), nekaj novic, ki opisujejo primere, ko so se ljudje zastrupili s hrano. </a:t>
            </a:r>
            <a:endParaRPr lang="sl-SI" dirty="0"/>
          </a:p>
          <a:p>
            <a:r>
              <a:rPr lang="sl-SI" b="1" dirty="0" smtClean="0"/>
              <a:t>Ali si že slišal za salmonelo? Salmonela je eden najpogostejših mikroorganizmov, ki jih najdemo v okuženi hrani.</a:t>
            </a:r>
          </a:p>
          <a:p>
            <a:r>
              <a:rPr lang="sl-SI" dirty="0" smtClean="0"/>
              <a:t>Poglej si posnetek: </a:t>
            </a:r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www.youtube.com/watch?v=dUpnjkBv_Eo</a:t>
            </a:r>
            <a:endParaRPr lang="sl-SI" dirty="0" smtClean="0"/>
          </a:p>
          <a:p>
            <a:r>
              <a:rPr lang="sl-SI" b="1" dirty="0">
                <a:solidFill>
                  <a:srgbClr val="FF0000"/>
                </a:solidFill>
              </a:rPr>
              <a:t>Kako opazimo, da smo zboleli za salmonelozo?</a:t>
            </a:r>
            <a:br>
              <a:rPr lang="sl-SI" b="1" dirty="0">
                <a:solidFill>
                  <a:srgbClr val="FF0000"/>
                </a:solidFill>
              </a:rPr>
            </a:br>
            <a:r>
              <a:rPr lang="sl-SI" b="1" dirty="0"/>
              <a:t/>
            </a:r>
            <a:br>
              <a:rPr lang="sl-SI" b="1" dirty="0"/>
            </a:br>
            <a:r>
              <a:rPr lang="sl-SI" dirty="0"/>
              <a:t>Če zaužijemo s salmonelo okuženo živilo, se lahko med drugim pojavijo naslednji bolezenski znaki: vročina, bruhanje, driska, ki se običajno pojavijo od 6 do 72 ur po zaužitju okužene hrane. Večina ljudi salmonelozo brez zapletov preboli v nekaj dneh, predvsem pa je pomembno, da bolniki v tem času zaužijejo veliko tekočine. Če bolnik močno bruha in ne pije dovolj ali pa ima visoko vročino in je resno prizadet, mora na zdravljenje v bolnišnico.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241" y="160063"/>
            <a:ext cx="1996727" cy="236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3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Kako pride mikroorganizem v hrano?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1. Lahko jo prinesejo živali, ki so z nami v kuhinji</a:t>
            </a:r>
          </a:p>
          <a:p>
            <a:r>
              <a:rPr lang="sl-SI" dirty="0" smtClean="0"/>
              <a:t>2. Nečista oprema v kuhinji</a:t>
            </a:r>
          </a:p>
          <a:p>
            <a:r>
              <a:rPr lang="sl-SI" dirty="0" smtClean="0"/>
              <a:t>3. Kuhar, ki ne drži dovolj čistoče, kuha, kašlja v hrano…..</a:t>
            </a:r>
          </a:p>
          <a:p>
            <a:r>
              <a:rPr lang="sl-SI" dirty="0" smtClean="0"/>
              <a:t>4. Umazana obleka, ki jo imamo, ko kuhamo</a:t>
            </a:r>
          </a:p>
          <a:p>
            <a:r>
              <a:rPr lang="sl-SI" dirty="0" smtClean="0"/>
              <a:t>5. Umazana živila, ki so v stiku z že pripravljenimi jedmi</a:t>
            </a:r>
          </a:p>
          <a:p>
            <a:endParaRPr lang="sl-SI" dirty="0"/>
          </a:p>
          <a:p>
            <a:r>
              <a:rPr lang="sl-SI" dirty="0" smtClean="0"/>
              <a:t>Oglej si posnetek:</a:t>
            </a:r>
          </a:p>
          <a:p>
            <a:r>
              <a:rPr lang="sl-SI" dirty="0">
                <a:solidFill>
                  <a:schemeClr val="tx1"/>
                </a:solidFill>
                <a:hlinkClick r:id="rId2"/>
              </a:rPr>
              <a:t>https://www.youtube.com/watch?v=orbOjmliQR8</a:t>
            </a:r>
            <a:endParaRPr lang="sl-SI" dirty="0">
              <a:solidFill>
                <a:schemeClr val="tx1"/>
              </a:solidFill>
            </a:endParaRP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846" y="1998917"/>
            <a:ext cx="4121415" cy="272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4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235131"/>
            <a:ext cx="10058400" cy="1384663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 smtClean="0">
                <a:solidFill>
                  <a:srgbClr val="FF0000"/>
                </a:solidFill>
              </a:rPr>
              <a:t/>
            </a:r>
            <a:br>
              <a:rPr lang="sl-SI" b="1" dirty="0" smtClean="0">
                <a:solidFill>
                  <a:srgbClr val="FF0000"/>
                </a:solidFill>
              </a:rPr>
            </a:br>
            <a:r>
              <a:rPr lang="sl-SI" b="1" dirty="0">
                <a:solidFill>
                  <a:srgbClr val="FF0000"/>
                </a:solidFill>
              </a:rPr>
              <a:t/>
            </a:r>
            <a:br>
              <a:rPr lang="sl-SI" b="1" dirty="0">
                <a:solidFill>
                  <a:srgbClr val="FF0000"/>
                </a:solidFill>
              </a:rPr>
            </a:br>
            <a:r>
              <a:rPr lang="sl-SI" sz="4000" b="1" dirty="0" smtClean="0">
                <a:solidFill>
                  <a:srgbClr val="FF0000"/>
                </a:solidFill>
              </a:rPr>
              <a:t>KAJ </a:t>
            </a:r>
            <a:r>
              <a:rPr lang="sl-SI" sz="4000" b="1" dirty="0">
                <a:solidFill>
                  <a:srgbClr val="FF0000"/>
                </a:solidFill>
              </a:rPr>
              <a:t>POTREBUJEJO </a:t>
            </a:r>
            <a:r>
              <a:rPr lang="sl-SI" sz="4000" b="1" dirty="0" smtClean="0">
                <a:solidFill>
                  <a:srgbClr val="FF0000"/>
                </a:solidFill>
              </a:rPr>
              <a:t>MIKRO ORGANIZMI </a:t>
            </a:r>
            <a:r>
              <a:rPr lang="sl-SI" sz="4000" b="1" dirty="0">
                <a:solidFill>
                  <a:srgbClr val="FF0000"/>
                </a:solidFill>
              </a:rPr>
              <a:t>ZA RAST IN RAZVOJ?</a:t>
            </a:r>
            <a:br>
              <a:rPr lang="sl-SI" sz="4000" b="1" dirty="0">
                <a:solidFill>
                  <a:srgbClr val="FF0000"/>
                </a:solidFill>
              </a:rPr>
            </a:br>
            <a:endParaRPr lang="sl-SI" sz="4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97280" y="1332411"/>
            <a:ext cx="10058400" cy="4536683"/>
          </a:xfrm>
        </p:spPr>
        <p:txBody>
          <a:bodyPr/>
          <a:lstStyle/>
          <a:p>
            <a:r>
              <a:rPr lang="sl-SI" b="1" dirty="0" smtClean="0"/>
              <a:t>Mikroorganizmi potrebujejo:</a:t>
            </a:r>
          </a:p>
          <a:p>
            <a:r>
              <a:rPr lang="sl-SI" b="1" dirty="0" smtClean="0"/>
              <a:t>-hrano:</a:t>
            </a:r>
            <a:r>
              <a:rPr lang="sl-SI" dirty="0" smtClean="0"/>
              <a:t> ki jo potrebujejo svojo rast, zato se radi naselijo zlasti v živilih z veliko beljakovinami (meso, mleko, jajca)</a:t>
            </a:r>
          </a:p>
          <a:p>
            <a:r>
              <a:rPr lang="sl-SI" dirty="0" smtClean="0"/>
              <a:t>-</a:t>
            </a:r>
            <a:r>
              <a:rPr lang="sl-SI" b="1" dirty="0" smtClean="0"/>
              <a:t>vlago: </a:t>
            </a:r>
            <a:r>
              <a:rPr lang="sl-SI" dirty="0" smtClean="0"/>
              <a:t>živila z dovolj vlage omogočajo mikroorganizmom dobre življenjske razmere za rast in razvoj</a:t>
            </a:r>
          </a:p>
          <a:p>
            <a:r>
              <a:rPr lang="sl-SI" dirty="0" smtClean="0"/>
              <a:t>-</a:t>
            </a:r>
            <a:r>
              <a:rPr lang="sl-SI" b="1" dirty="0" smtClean="0"/>
              <a:t>temperaturo:</a:t>
            </a:r>
            <a:r>
              <a:rPr lang="sl-SI" dirty="0" smtClean="0"/>
              <a:t> najugodnejša temperatura za rast mikroorganizmov je od 30 do 40 stopinj </a:t>
            </a:r>
            <a:r>
              <a:rPr lang="sl-SI" dirty="0"/>
              <a:t>C</a:t>
            </a:r>
            <a:r>
              <a:rPr lang="sl-SI" dirty="0" smtClean="0"/>
              <a:t>elzija</a:t>
            </a:r>
          </a:p>
          <a:p>
            <a:r>
              <a:rPr lang="sl-SI" dirty="0" smtClean="0"/>
              <a:t>-</a:t>
            </a:r>
            <a:r>
              <a:rPr lang="sl-SI" b="1" dirty="0" smtClean="0"/>
              <a:t>čas: </a:t>
            </a:r>
            <a:r>
              <a:rPr lang="sl-SI" dirty="0" smtClean="0"/>
              <a:t>v ugodnih razmerah se število mikroorganizmov lahko podvoji že v 20 minutah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166" y="4078434"/>
            <a:ext cx="4522873" cy="250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796834"/>
            <a:ext cx="10058400" cy="940526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Kaj storiti, da bo hrana varna?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b="1" dirty="0" smtClean="0"/>
              <a:t>Pomembna je:</a:t>
            </a:r>
          </a:p>
          <a:p>
            <a:r>
              <a:rPr lang="sl-SI" dirty="0" smtClean="0"/>
              <a:t>-čistoča in osebna higiena,</a:t>
            </a:r>
          </a:p>
          <a:p>
            <a:r>
              <a:rPr lang="sl-SI" dirty="0" smtClean="0"/>
              <a:t>-kuhano hrano vedno ločimo od surove,</a:t>
            </a:r>
          </a:p>
          <a:p>
            <a:r>
              <a:rPr lang="sl-SI" dirty="0" smtClean="0"/>
              <a:t>-pokvarljivo hrano shranjujemo v hladilniku ali zmrzovalniku</a:t>
            </a:r>
          </a:p>
          <a:p>
            <a:r>
              <a:rPr lang="sl-SI" dirty="0" smtClean="0"/>
              <a:t>-hrano vedno dobro skuhamo, da ni na pol surova</a:t>
            </a:r>
          </a:p>
          <a:p>
            <a:r>
              <a:rPr lang="sl-SI" b="1" dirty="0" smtClean="0"/>
              <a:t>Oglej si spodnji posnetek: </a:t>
            </a:r>
          </a:p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www.youtube.com/watch?v=kIY9zNxRg2E</a:t>
            </a:r>
            <a:r>
              <a:rPr lang="sl-SI" dirty="0" smtClean="0"/>
              <a:t>   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823" y="2004938"/>
            <a:ext cx="4147668" cy="414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Kako zagotovimo varnost živil?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>
                <a:hlinkClick r:id="rId2"/>
              </a:rPr>
              <a:t>https://www.youtube.com/watch?v=IdHKG31t4LQ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2050" name="Picture 2" descr="Rezultat iskanja slik za varnost Å¾iv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85" y="3449377"/>
            <a:ext cx="57150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83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Kako preprečiš kvarjenje živil?  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51114" y="1825704"/>
            <a:ext cx="10058400" cy="4023360"/>
          </a:xfrm>
        </p:spPr>
        <p:txBody>
          <a:bodyPr/>
          <a:lstStyle/>
          <a:p>
            <a:r>
              <a:rPr lang="sl-SI" dirty="0" smtClean="0"/>
              <a:t>Zakaj misliš, da je treba jogurt shranjevati v hladilniku, špagetov pa ne? Odgovor utemelji in ga zapiši v DZ, str. 29 (Vaja 44</a:t>
            </a:r>
            <a:r>
              <a:rPr lang="sl-SI" dirty="0" smtClean="0"/>
              <a:t>)-TO NAJ BI ŽE NAREDILI, ČE PA NISTE, NAREDITE SEDAJ</a:t>
            </a:r>
            <a:endParaRPr lang="sl-SI" dirty="0" smtClean="0"/>
          </a:p>
          <a:p>
            <a:r>
              <a:rPr lang="sl-SI" dirty="0" smtClean="0"/>
              <a:t>Hrani lahko podaljšamo čas uporabe s KONZERVIRANJEM in pravilnim shranjevanjem.</a:t>
            </a:r>
          </a:p>
          <a:p>
            <a:r>
              <a:rPr lang="sl-SI" dirty="0" smtClean="0"/>
              <a:t>S konzerviranjem hrane </a:t>
            </a:r>
            <a:r>
              <a:rPr lang="sl-SI" b="1" dirty="0" smtClean="0"/>
              <a:t>podaljšamo obstojnost živilu </a:t>
            </a:r>
            <a:r>
              <a:rPr lang="sl-SI" dirty="0" smtClean="0"/>
              <a:t>in </a:t>
            </a:r>
            <a:r>
              <a:rPr lang="sl-SI" b="1" dirty="0" smtClean="0"/>
              <a:t>preprečimo mikroorganizmom, da bi v hrani rasli in se razmnoževali. Za konzerviranje uporabljamo sladkor, kis in sol. </a:t>
            </a:r>
          </a:p>
          <a:p>
            <a:r>
              <a:rPr lang="sl-SI" b="1" dirty="0" smtClean="0"/>
              <a:t>Pasterizacija </a:t>
            </a:r>
            <a:r>
              <a:rPr lang="sl-SI" dirty="0" smtClean="0"/>
              <a:t>je</a:t>
            </a:r>
            <a:r>
              <a:rPr lang="sl-SI" b="1" dirty="0" smtClean="0"/>
              <a:t> </a:t>
            </a:r>
            <a:r>
              <a:rPr lang="sl-SI" dirty="0" smtClean="0"/>
              <a:t>postopek, pri katerem živilo segrejemo </a:t>
            </a:r>
            <a:r>
              <a:rPr lang="sl-SI" b="1" u="sng" dirty="0" smtClean="0"/>
              <a:t>do</a:t>
            </a:r>
            <a:r>
              <a:rPr lang="sl-SI" b="1" dirty="0" smtClean="0"/>
              <a:t> 100 stopinj Celzija.</a:t>
            </a:r>
          </a:p>
          <a:p>
            <a:r>
              <a:rPr lang="sl-SI" b="1" dirty="0" smtClean="0"/>
              <a:t>Sterilizacija </a:t>
            </a:r>
            <a:r>
              <a:rPr lang="sl-SI" dirty="0" smtClean="0"/>
              <a:t>pa je postopek, pri katerem živilo segrejemo </a:t>
            </a:r>
            <a:r>
              <a:rPr lang="sl-SI" b="1" u="sng" dirty="0" smtClean="0"/>
              <a:t>čez </a:t>
            </a:r>
            <a:r>
              <a:rPr lang="sl-SI" b="1" dirty="0" smtClean="0"/>
              <a:t>100 stopinj Celzija. </a:t>
            </a:r>
          </a:p>
          <a:p>
            <a:r>
              <a:rPr lang="sl-SI" b="1" dirty="0" smtClean="0"/>
              <a:t>Živilom pogosto podaljšamo obstojnost tudi , če jih hranimo v hladilniku ali jih zamrzujemo.</a:t>
            </a:r>
          </a:p>
          <a:p>
            <a:r>
              <a:rPr lang="sl-SI" b="1" dirty="0" smtClean="0"/>
              <a:t>S sušenjem </a:t>
            </a:r>
            <a:r>
              <a:rPr lang="sl-SI" dirty="0" smtClean="0"/>
              <a:t>iz živil odstranimo vodo in s tem mikroorganizmom odvzamemo vodo, ki jo nujno potrebujejo za rast in razvoj.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6250" y="92693"/>
            <a:ext cx="2573381" cy="173301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60" y="5508761"/>
            <a:ext cx="2599508" cy="124390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263" y="5504073"/>
            <a:ext cx="2429692" cy="124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Shranjevanje živil</a:t>
            </a:r>
            <a:br>
              <a:rPr lang="sl-SI" b="1" dirty="0">
                <a:solidFill>
                  <a:srgbClr val="FF0000"/>
                </a:solidFill>
              </a:rPr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97280" y="966651"/>
            <a:ext cx="10058400" cy="4902443"/>
          </a:xfrm>
        </p:spPr>
        <p:txBody>
          <a:bodyPr>
            <a:normAutofit fontScale="85000" lnSpcReduction="20000"/>
          </a:bodyPr>
          <a:lstStyle/>
          <a:p>
            <a:r>
              <a:rPr lang="sl-SI" dirty="0" smtClean="0"/>
              <a:t>Živila, ki jih ne uporabiš takoj, moraš </a:t>
            </a:r>
            <a:r>
              <a:rPr lang="sl-SI" b="1" dirty="0" smtClean="0"/>
              <a:t>SHRANITI. </a:t>
            </a:r>
            <a:endParaRPr lang="sl-SI" b="1" dirty="0"/>
          </a:p>
          <a:p>
            <a:r>
              <a:rPr lang="sl-SI" b="1" dirty="0" smtClean="0"/>
              <a:t>Ko živilo shranjuješ v nekem prostoru moraš paziti na:  </a:t>
            </a:r>
          </a:p>
          <a:p>
            <a:r>
              <a:rPr lang="sl-SI" dirty="0" smtClean="0"/>
              <a:t>-temperaturo</a:t>
            </a:r>
          </a:p>
          <a:p>
            <a:r>
              <a:rPr lang="sl-SI" dirty="0" smtClean="0"/>
              <a:t>-vlago v prostoru</a:t>
            </a:r>
          </a:p>
          <a:p>
            <a:r>
              <a:rPr lang="sl-SI" dirty="0" smtClean="0"/>
              <a:t>-osvetljenost v prostoru</a:t>
            </a:r>
          </a:p>
          <a:p>
            <a:r>
              <a:rPr lang="sl-SI" b="1" dirty="0" smtClean="0"/>
              <a:t>V SUHIH PROSTORIH SHRANJUJEMO, živila</a:t>
            </a:r>
            <a:r>
              <a:rPr lang="sl-SI" dirty="0" smtClean="0"/>
              <a:t>, ki imajo malo vlage (sladkor, sol, moka, testenine, začimbe, kosmiči, riž, …)</a:t>
            </a:r>
          </a:p>
          <a:p>
            <a:r>
              <a:rPr lang="sl-SI" b="1" dirty="0" smtClean="0"/>
              <a:t>V TEMNIH IN HLADNIH PROSTORIH </a:t>
            </a:r>
            <a:r>
              <a:rPr lang="sl-SI" dirty="0" smtClean="0"/>
              <a:t>(od 3 do 6 stopinj Celzija) shranjujemo živila, ki vsebujejo več vode (sadje, zelenjava)</a:t>
            </a:r>
          </a:p>
          <a:p>
            <a:r>
              <a:rPr lang="sl-SI" b="1" dirty="0" smtClean="0"/>
              <a:t>V HLADILNIKU</a:t>
            </a:r>
            <a:r>
              <a:rPr lang="sl-SI" dirty="0" smtClean="0"/>
              <a:t>, kjer je temperatura okoli 4 stopinje Celzija shranjujemo živila, ki so pokvarljiva (mleko, mlečne izdelke, salame, jajca, …)</a:t>
            </a:r>
          </a:p>
          <a:p>
            <a:r>
              <a:rPr lang="sl-SI" b="1" dirty="0" smtClean="0"/>
              <a:t>V ZMRZOVALNIKU</a:t>
            </a:r>
            <a:r>
              <a:rPr lang="sl-SI" dirty="0" smtClean="0"/>
              <a:t>, kjer je temperatura -18 stopinj Celzija pa lahko zamrznemo živila, ki jih želimo shraniti dlje časa. </a:t>
            </a:r>
          </a:p>
          <a:p>
            <a:r>
              <a:rPr lang="sl-SI" dirty="0"/>
              <a:t>S</a:t>
            </a:r>
            <a:r>
              <a:rPr lang="sl-SI" dirty="0" smtClean="0"/>
              <a:t>edaj je tvoja naloga, da v DZ, str. 29 in 30 rešiš Vajo 45 (Razmisli, kje doma shranjujete posamezna živila in dopolni tabelo). </a:t>
            </a:r>
            <a:r>
              <a:rPr lang="sl-SI" smtClean="0"/>
              <a:t>ČE JO ŠE NISI. </a:t>
            </a:r>
            <a:endParaRPr lang="sl-SI" dirty="0" smtClean="0"/>
          </a:p>
          <a:p>
            <a:r>
              <a:rPr lang="sl-SI" sz="2400" b="1" dirty="0" smtClean="0"/>
              <a:t>ZA PONOVITEV REŠI ŠE DL IN MISELNI VZOREC, KI GA IMAŠ V </a:t>
            </a:r>
            <a:r>
              <a:rPr lang="sl-SI" sz="2400" b="1" dirty="0" smtClean="0"/>
              <a:t>PRILOGI. </a:t>
            </a:r>
            <a:endParaRPr lang="sl-SI" sz="24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302" y="0"/>
            <a:ext cx="2718571" cy="285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2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214</TotalTime>
  <Words>652</Words>
  <Application>Microsoft Office PowerPoint</Application>
  <PresentationFormat>Širokozaslonsko</PresentationFormat>
  <Paragraphs>56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Comic Sans MS</vt:lpstr>
      <vt:lpstr>Retrospektiva</vt:lpstr>
      <vt:lpstr>ALI MI HRANA LAHKO ŠKODUJE?</vt:lpstr>
      <vt:lpstr>Ali mi hrana lahko škoduje?  </vt:lpstr>
      <vt:lpstr>Kako pride mikroorganizem v hrano?</vt:lpstr>
      <vt:lpstr>  KAJ POTREBUJEJO MIKRO ORGANIZMI ZA RAST IN RAZVOJ? </vt:lpstr>
      <vt:lpstr>Kaj storiti, da bo hrana varna?</vt:lpstr>
      <vt:lpstr>Kako zagotovimo varnost živil?</vt:lpstr>
      <vt:lpstr>Kako preprečiš kvarjenje živil?  </vt:lpstr>
      <vt:lpstr>Shranjevanje živil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zagotovimo varnost živil?</dc:title>
  <dc:creator>OS Pivka</dc:creator>
  <cp:lastModifiedBy>OŠ Pivka</cp:lastModifiedBy>
  <cp:revision>21</cp:revision>
  <dcterms:created xsi:type="dcterms:W3CDTF">2019-02-12T10:04:08Z</dcterms:created>
  <dcterms:modified xsi:type="dcterms:W3CDTF">2020-04-16T15:59:38Z</dcterms:modified>
</cp:coreProperties>
</file>