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0" r:id="rId6"/>
    <p:sldId id="262" r:id="rId7"/>
    <p:sldId id="264" r:id="rId8"/>
    <p:sldId id="258" r:id="rId9"/>
    <p:sldId id="265" r:id="rId10"/>
    <p:sldId id="271" r:id="rId11"/>
    <p:sldId id="266" r:id="rId12"/>
    <p:sldId id="267" r:id="rId13"/>
    <p:sldId id="268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9D2E-7D7E-457E-866F-BF0B6C79C4CD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9052-774E-4A53-9B48-42CF72E44E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795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9D2E-7D7E-457E-866F-BF0B6C79C4CD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9052-774E-4A53-9B48-42CF72E44E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865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9D2E-7D7E-457E-866F-BF0B6C79C4CD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9052-774E-4A53-9B48-42CF72E44E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767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9D2E-7D7E-457E-866F-BF0B6C79C4CD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9052-774E-4A53-9B48-42CF72E44E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443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9D2E-7D7E-457E-866F-BF0B6C79C4CD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9052-774E-4A53-9B48-42CF72E44E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679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9D2E-7D7E-457E-866F-BF0B6C79C4CD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9052-774E-4A53-9B48-42CF72E44E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5368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9D2E-7D7E-457E-866F-BF0B6C79C4CD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9052-774E-4A53-9B48-42CF72E44E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7095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9D2E-7D7E-457E-866F-BF0B6C79C4CD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9052-774E-4A53-9B48-42CF72E44E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407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9D2E-7D7E-457E-866F-BF0B6C79C4CD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9052-774E-4A53-9B48-42CF72E44E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869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9D2E-7D7E-457E-866F-BF0B6C79C4CD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9052-774E-4A53-9B48-42CF72E44E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657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9D2E-7D7E-457E-866F-BF0B6C79C4CD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9052-774E-4A53-9B48-42CF72E44E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796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89D2E-7D7E-457E-866F-BF0B6C79C4CD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29052-774E-4A53-9B48-42CF72E44E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234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nasasuperhrana.si/clanek/mohant-bohinjska-specialiteta-za-gurmane/" TargetMode="Externa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hyperlink" Target="https://www.nasasuperhrana.si/clanek/ekstra-devisko-oljcno-olje-slovenske-istre-za-srecnega-oljeljubca/" TargetMode="External"/><Relationship Id="rId5" Type="http://schemas.openxmlformats.org/officeDocument/2006/relationships/hyperlink" Target="https://www.nasasuperhrana.si/clanek/vsaj-dva-kilograma-in-pol-ciste-tradicije/" TargetMode="External"/><Relationship Id="rId4" Type="http://schemas.openxmlformats.org/officeDocument/2006/relationships/hyperlink" Target="https://www.nasasuperhrana.si/clanek/nasa-slana-dediscina/" TargetMode="External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sasuperhrana.si/clanek/ptujski-luk-luk-pa-kruh-pa-je-juzina-vkup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nasasuperhrana.si/clanek/prleska-tunka/" TargetMode="External"/><Relationship Id="rId12" Type="http://schemas.openxmlformats.org/officeDocument/2006/relationships/image" Target="../media/image1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hyperlink" Target="http://www.nasasuperhrana.si/clanek/z-bucnim-oljem-do-nizjega-holesterola-in-stabilnejsega-srca/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://www.nasasuperhrana.si/clanek/zgornjesavinjski-zelodec-specialiteta-s-stiristoletno-tradicijo/" TargetMode="External"/><Relationship Id="rId10" Type="http://schemas.openxmlformats.org/officeDocument/2006/relationships/hyperlink" Target="https://www.nasasuperhrana.si/clanek/kranjska-klobasa/" TargetMode="External"/><Relationship Id="rId4" Type="http://schemas.openxmlformats.org/officeDocument/2006/relationships/hyperlink" Target="https://www.nasasuperhrana.si/clanek/kraski-prsut-najboljsi-prsut-na-svetu/" TargetMode="External"/><Relationship Id="rId9" Type="http://schemas.openxmlformats.org/officeDocument/2006/relationships/hyperlink" Target="https://www.nasasuperhrana.si/clanek/nas-super-med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nasasuperhrana.si/clanek/to-bo-prva-velika-noc-z-zasciteno-slovensko-potico/" TargetMode="Externa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hyperlink" Target="https://www.nasasuperhrana.si/clanek/belokranjska-pogaca-darilo-uskokov-slovenskemu-narodu/" TargetMode="External"/><Relationship Id="rId5" Type="http://schemas.openxmlformats.org/officeDocument/2006/relationships/hyperlink" Target="https://www.nasasuperhrana.si/clanek/idrijski-zlikrofi-enega-imas-v-ustih-drugega-pa-ze-na-vilicah/" TargetMode="External"/><Relationship Id="rId4" Type="http://schemas.openxmlformats.org/officeDocument/2006/relationships/hyperlink" Target="https://www.nasasuperhrana.si/clanek/prekmurska-gibanica-ambasadorka-slovenije/" TargetMode="External"/><Relationship Id="rId9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hyperlink" Target="https://www.nasasuperhrana.si/clanek/kako-prepoznati-pridelke-in-zivila-visje-kakovosti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OZNAČEVANJE ŽIVIL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94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020"/>
    </mc:Choice>
    <mc:Fallback>
      <p:transition spd="slow" advTm="340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Slovenski pridelovalci sadja</a:t>
            </a:r>
            <a:endParaRPr lang="sl-SI" dirty="0"/>
          </a:p>
        </p:txBody>
      </p:sp>
      <p:pic>
        <p:nvPicPr>
          <p:cNvPr id="11266" name="Picture 2" descr="Integrirana pridelava - Domača stran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441" y="1690688"/>
            <a:ext cx="432337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80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06"/>
    </mc:Choice>
    <mc:Fallback>
      <p:transition spd="slow" advTm="84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146" name="Picture 2" descr="Zaščiteni kmetijski pridelki in živila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34" y="365125"/>
            <a:ext cx="8858166" cy="60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584616" y="2218544"/>
            <a:ext cx="25633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Zaščita kmetijskega pridelka ali živila pomeni, da so </a:t>
            </a:r>
            <a:r>
              <a:rPr lang="sl-SI" sz="2400" b="1" dirty="0"/>
              <a:t>zaščiteni ime </a:t>
            </a:r>
            <a:r>
              <a:rPr lang="sl-SI" sz="2400" dirty="0"/>
              <a:t>določenega kmetijskega pridelka ali živila, </a:t>
            </a:r>
            <a:r>
              <a:rPr lang="sl-SI" sz="2400" b="1" dirty="0"/>
              <a:t>način njegove proizvodnje </a:t>
            </a:r>
            <a:r>
              <a:rPr lang="sl-SI" sz="2400" dirty="0"/>
              <a:t>in </a:t>
            </a:r>
            <a:r>
              <a:rPr lang="sl-SI" sz="2400" b="1" dirty="0"/>
              <a:t>receptura</a:t>
            </a:r>
            <a:r>
              <a:rPr lang="sl-SI" sz="2400" b="1" dirty="0" smtClean="0"/>
              <a:t>.</a:t>
            </a:r>
            <a:endParaRPr lang="sl-SI" sz="2400" b="1" dirty="0"/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32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43"/>
    </mc:Choice>
    <mc:Fallback>
      <p:transition spd="slow" advTm="13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ZAŠČITENA OZNAČBA POREKLA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/>
              <a:t>sir </a:t>
            </a:r>
            <a:r>
              <a:rPr lang="sl-SI" dirty="0" err="1"/>
              <a:t>Tolminc</a:t>
            </a:r>
            <a:r>
              <a:rPr lang="sl-SI" dirty="0"/>
              <a:t>,</a:t>
            </a:r>
          </a:p>
          <a:p>
            <a:r>
              <a:rPr lang="sl-SI" dirty="0">
                <a:hlinkClick r:id="rId4"/>
              </a:rPr>
              <a:t>Piranska sol</a:t>
            </a:r>
            <a:r>
              <a:rPr lang="sl-SI" dirty="0"/>
              <a:t>,</a:t>
            </a:r>
          </a:p>
          <a:p>
            <a:r>
              <a:rPr lang="sl-SI" dirty="0">
                <a:hlinkClick r:id="rId5"/>
              </a:rPr>
              <a:t>Bovški sir,</a:t>
            </a:r>
            <a:endParaRPr lang="sl-SI" dirty="0"/>
          </a:p>
          <a:p>
            <a:r>
              <a:rPr lang="sl-SI" dirty="0">
                <a:hlinkClick r:id="rId6"/>
              </a:rPr>
              <a:t>Ekstra deviško oljčno olje Slovenske Istre,</a:t>
            </a:r>
            <a:endParaRPr lang="sl-SI" dirty="0"/>
          </a:p>
          <a:p>
            <a:r>
              <a:rPr lang="sl-SI" dirty="0"/>
              <a:t>sir </a:t>
            </a:r>
            <a:r>
              <a:rPr lang="sl-SI" dirty="0" err="1">
                <a:hlinkClick r:id="rId7"/>
              </a:rPr>
              <a:t>Mohant</a:t>
            </a:r>
            <a:r>
              <a:rPr lang="sl-SI" dirty="0"/>
              <a:t>,</a:t>
            </a:r>
          </a:p>
          <a:p>
            <a:r>
              <a:rPr lang="sl-SI" dirty="0"/>
              <a:t>Kočevski gozdni med,</a:t>
            </a:r>
          </a:p>
          <a:p>
            <a:r>
              <a:rPr lang="sl-SI" dirty="0"/>
              <a:t>Kraški med,</a:t>
            </a:r>
          </a:p>
          <a:p>
            <a:r>
              <a:rPr lang="sl-SI" dirty="0"/>
              <a:t>Nanoški sir*,</a:t>
            </a:r>
          </a:p>
          <a:p>
            <a:r>
              <a:rPr lang="sl-SI" dirty="0"/>
              <a:t>Istrski pršut*,</a:t>
            </a:r>
          </a:p>
          <a:p>
            <a:r>
              <a:rPr lang="sl-SI" dirty="0"/>
              <a:t>Oljčno olje Istra;</a:t>
            </a:r>
          </a:p>
          <a:p>
            <a:endParaRPr lang="sl-SI" dirty="0"/>
          </a:p>
        </p:txBody>
      </p:sp>
      <p:pic>
        <p:nvPicPr>
          <p:cNvPr id="7170" name="Picture 2" descr="Sheme kakovosti in zaščiteni kmetijski pridelki in živila | GOV.S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450" y="1690688"/>
            <a:ext cx="3527999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39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878"/>
    </mc:Choice>
    <mc:Fallback>
      <p:transition spd="slow" advTm="18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ZAŠČITENA GEOGRAFSKA OZNAČBA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l-SI" dirty="0">
                <a:hlinkClick r:id="rId4"/>
              </a:rPr>
              <a:t>Kraški pršut</a:t>
            </a:r>
            <a:r>
              <a:rPr lang="sl-SI" dirty="0"/>
              <a:t>,</a:t>
            </a:r>
          </a:p>
          <a:p>
            <a:r>
              <a:rPr lang="sl-SI" dirty="0">
                <a:hlinkClick r:id="rId5"/>
              </a:rPr>
              <a:t>Zgornjesavski želodec</a:t>
            </a:r>
            <a:r>
              <a:rPr lang="sl-SI" dirty="0"/>
              <a:t>,</a:t>
            </a:r>
          </a:p>
          <a:p>
            <a:r>
              <a:rPr lang="sl-SI" dirty="0">
                <a:hlinkClick r:id="rId6"/>
              </a:rPr>
              <a:t>Štajersko prekmursko bučno olje,</a:t>
            </a:r>
            <a:endParaRPr lang="sl-SI" dirty="0"/>
          </a:p>
          <a:p>
            <a:r>
              <a:rPr lang="sl-SI" dirty="0">
                <a:hlinkClick r:id="rId7"/>
              </a:rPr>
              <a:t>Prleška </a:t>
            </a:r>
            <a:r>
              <a:rPr lang="sl-SI" dirty="0" err="1">
                <a:hlinkClick r:id="rId7"/>
              </a:rPr>
              <a:t>tünka</a:t>
            </a:r>
            <a:r>
              <a:rPr lang="sl-SI" dirty="0"/>
              <a:t>,</a:t>
            </a:r>
          </a:p>
          <a:p>
            <a:r>
              <a:rPr lang="sl-SI" dirty="0"/>
              <a:t>Kraška panceta,</a:t>
            </a:r>
          </a:p>
          <a:p>
            <a:r>
              <a:rPr lang="sl-SI" dirty="0">
                <a:hlinkClick r:id="rId8"/>
              </a:rPr>
              <a:t>Ptujski </a:t>
            </a:r>
            <a:r>
              <a:rPr lang="sl-SI" dirty="0" err="1">
                <a:hlinkClick r:id="rId8"/>
              </a:rPr>
              <a:t>lük</a:t>
            </a:r>
            <a:r>
              <a:rPr lang="sl-SI" dirty="0"/>
              <a:t>,</a:t>
            </a:r>
          </a:p>
          <a:p>
            <a:r>
              <a:rPr lang="sl-SI" dirty="0">
                <a:hlinkClick r:id="rId9"/>
              </a:rPr>
              <a:t>Slovenski med</a:t>
            </a:r>
            <a:r>
              <a:rPr lang="sl-SI" dirty="0"/>
              <a:t>,</a:t>
            </a:r>
          </a:p>
          <a:p>
            <a:r>
              <a:rPr lang="sl-SI" dirty="0"/>
              <a:t>Kraški </a:t>
            </a:r>
            <a:r>
              <a:rPr lang="sl-SI" dirty="0" err="1"/>
              <a:t>zašink</a:t>
            </a:r>
            <a:r>
              <a:rPr lang="sl-SI" dirty="0"/>
              <a:t>,</a:t>
            </a:r>
          </a:p>
          <a:p>
            <a:r>
              <a:rPr lang="sl-SI" dirty="0">
                <a:hlinkClick r:id="rId10"/>
              </a:rPr>
              <a:t>Kranjska klobasa</a:t>
            </a:r>
            <a:r>
              <a:rPr lang="sl-SI" dirty="0"/>
              <a:t>,</a:t>
            </a:r>
          </a:p>
          <a:p>
            <a:r>
              <a:rPr lang="sl-SI" dirty="0"/>
              <a:t>Prekmurska šunka,</a:t>
            </a:r>
          </a:p>
          <a:p>
            <a:r>
              <a:rPr lang="sl-SI" dirty="0"/>
              <a:t>Jajca izpod Kamniških planin,</a:t>
            </a:r>
          </a:p>
          <a:p>
            <a:r>
              <a:rPr lang="sl-SI" dirty="0"/>
              <a:t>Štajerski hmelj,</a:t>
            </a:r>
          </a:p>
          <a:p>
            <a:r>
              <a:rPr lang="sl-SI" dirty="0"/>
              <a:t>Šebreljski želodec*;</a:t>
            </a:r>
          </a:p>
          <a:p>
            <a:endParaRPr lang="sl-SI" dirty="0"/>
          </a:p>
        </p:txBody>
      </p:sp>
      <p:pic>
        <p:nvPicPr>
          <p:cNvPr id="8194" name="Picture 2" descr="Zaščitena geografska označba | Naša super hran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289" y="2291294"/>
            <a:ext cx="646380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35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874"/>
    </mc:Choice>
    <mc:Fallback>
      <p:transition spd="slow" advTm="13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ZAJAMČENA TRADICIONALNA POSEBNOST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4"/>
              </a:rPr>
              <a:t>Prekmurska gibanica</a:t>
            </a:r>
            <a:r>
              <a:rPr lang="sl-SI" dirty="0"/>
              <a:t>,</a:t>
            </a:r>
          </a:p>
          <a:p>
            <a:r>
              <a:rPr lang="sl-SI" dirty="0">
                <a:hlinkClick r:id="rId5"/>
              </a:rPr>
              <a:t>Idrijski žlikrofi</a:t>
            </a:r>
            <a:r>
              <a:rPr lang="sl-SI" dirty="0"/>
              <a:t>,</a:t>
            </a:r>
          </a:p>
          <a:p>
            <a:r>
              <a:rPr lang="sl-SI" dirty="0">
                <a:hlinkClick r:id="rId6"/>
              </a:rPr>
              <a:t>Belokranjska pogača,</a:t>
            </a:r>
            <a:endParaRPr lang="sl-SI" dirty="0"/>
          </a:p>
          <a:p>
            <a:r>
              <a:rPr lang="sl-SI" dirty="0">
                <a:hlinkClick r:id="rId7"/>
              </a:rPr>
              <a:t>Slovenska potica</a:t>
            </a:r>
            <a:r>
              <a:rPr lang="sl-SI" dirty="0"/>
              <a:t>;</a:t>
            </a:r>
          </a:p>
          <a:p>
            <a:endParaRPr lang="sl-SI" dirty="0"/>
          </a:p>
        </p:txBody>
      </p:sp>
      <p:pic>
        <p:nvPicPr>
          <p:cNvPr id="9218" name="Picture 2" descr="EU sheme kakovosti | zaščitena geografska označb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827" y="216607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0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487"/>
    </mc:Choice>
    <mc:Fallback>
      <p:transition spd="slow" advTm="124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OZNAČBA VIŠJE KAKOVOSTI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Med z vsebnostjo vlage največ 18 % in HMF največ 15 mg/kg medu (Zlati panj)</a:t>
            </a:r>
          </a:p>
          <a:p>
            <a:r>
              <a:rPr lang="sl-SI" dirty="0"/>
              <a:t>Kokošja jajca Omega plus,</a:t>
            </a:r>
          </a:p>
          <a:p>
            <a:r>
              <a:rPr lang="sl-SI" dirty="0"/>
              <a:t>Piščančje meso in izdelki z navedbo »vir selena«,</a:t>
            </a:r>
          </a:p>
          <a:p>
            <a:r>
              <a:rPr lang="sl-SI" dirty="0">
                <a:hlinkClick r:id="rId4"/>
              </a:rPr>
              <a:t>Pivški piščanec in izdelki z omega-3</a:t>
            </a:r>
            <a:r>
              <a:rPr lang="sl-SI" dirty="0"/>
              <a:t>,</a:t>
            </a:r>
          </a:p>
          <a:p>
            <a:r>
              <a:rPr lang="sl-SI" dirty="0"/>
              <a:t>Poltrdi sir brez konzervansov – poltrdi siri Zelene doline.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AutoShape 2" descr="Označba višja kakovost – ko vemo zakaj kupujemo boljše | Naš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244" name="Picture 4" descr="Kakovostna hrana: Višja kakovo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653" y="2772568"/>
            <a:ext cx="238125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4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330"/>
    </mc:Choice>
    <mc:Fallback>
      <p:transition spd="slow" advTm="14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Posebni znaki: brez glutena; varuje zdravje</a:t>
            </a:r>
            <a:endParaRPr lang="sl-SI" dirty="0"/>
          </a:p>
        </p:txBody>
      </p:sp>
      <p:pic>
        <p:nvPicPr>
          <p:cNvPr id="12290" name="Picture 2" descr="Brez glutena za vse s celiakijo » Perutnina Ptuj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676" y="2783343"/>
            <a:ext cx="28098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Znak varovalnega živila - Društvo za zdravje srca in ožilja Slovenij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499" y="1912131"/>
            <a:ext cx="2857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06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619"/>
    </mc:Choice>
    <mc:Fallback>
      <p:transition spd="slow" advTm="176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600891"/>
            <a:ext cx="10515600" cy="5576072"/>
          </a:xfrm>
        </p:spPr>
        <p:txBody>
          <a:bodyPr>
            <a:normAutofit/>
          </a:bodyPr>
          <a:lstStyle/>
          <a:p>
            <a:r>
              <a:rPr lang="sl-SI" b="1" dirty="0"/>
              <a:t>Z branjem </a:t>
            </a:r>
            <a:r>
              <a:rPr lang="sl-SI" b="1" dirty="0">
                <a:solidFill>
                  <a:srgbClr val="FF0000"/>
                </a:solidFill>
              </a:rPr>
              <a:t>označb na živilih</a:t>
            </a:r>
            <a:r>
              <a:rPr lang="sl-SI" b="1" dirty="0"/>
              <a:t>, lahko potrošnik prepozna in ustrezno izbere živila glede na svoje prehranske potrebe.</a:t>
            </a:r>
            <a:endParaRPr lang="sl-SI" dirty="0"/>
          </a:p>
          <a:p>
            <a:r>
              <a:rPr lang="sl-SI" b="1" dirty="0"/>
              <a:t>Med najpomembnejše informacije na označbah živil </a:t>
            </a:r>
            <a:r>
              <a:rPr lang="sl-SI" b="1" dirty="0" smtClean="0"/>
              <a:t>sodijo:</a:t>
            </a:r>
          </a:p>
          <a:p>
            <a:pPr marL="514350" indent="-514350">
              <a:buAutoNum type="arabicPeriod"/>
            </a:pPr>
            <a:r>
              <a:rPr lang="sl-SI" b="1" dirty="0" smtClean="0"/>
              <a:t>prodajno </a:t>
            </a:r>
            <a:r>
              <a:rPr lang="sl-SI" b="1" dirty="0"/>
              <a:t>ime živila, </a:t>
            </a:r>
            <a:endParaRPr lang="sl-SI" b="1" dirty="0" smtClean="0"/>
          </a:p>
          <a:p>
            <a:pPr marL="514350" indent="-514350">
              <a:buAutoNum type="arabicPeriod"/>
            </a:pPr>
            <a:r>
              <a:rPr lang="sl-SI" b="1" dirty="0" smtClean="0"/>
              <a:t>seznam </a:t>
            </a:r>
            <a:r>
              <a:rPr lang="sl-SI" b="1" dirty="0"/>
              <a:t>sestavin, </a:t>
            </a:r>
            <a:endParaRPr lang="sl-SI" b="1" dirty="0" smtClean="0"/>
          </a:p>
          <a:p>
            <a:pPr marL="514350" indent="-514350">
              <a:buAutoNum type="arabicPeriod"/>
            </a:pPr>
            <a:r>
              <a:rPr lang="sl-SI" b="1" dirty="0" smtClean="0"/>
              <a:t>hranilna </a:t>
            </a:r>
            <a:r>
              <a:rPr lang="sl-SI" b="1" dirty="0"/>
              <a:t>vrednost in </a:t>
            </a:r>
            <a:endParaRPr lang="sl-SI" b="1" dirty="0" smtClean="0"/>
          </a:p>
          <a:p>
            <a:pPr marL="514350" indent="-514350">
              <a:buAutoNum type="arabicPeriod"/>
            </a:pPr>
            <a:r>
              <a:rPr lang="sl-SI" b="1" dirty="0" smtClean="0"/>
              <a:t>rok </a:t>
            </a:r>
            <a:r>
              <a:rPr lang="sl-SI" b="1" dirty="0"/>
              <a:t>uporabe.</a:t>
            </a:r>
            <a:endParaRPr lang="sl-SI" dirty="0"/>
          </a:p>
          <a:p>
            <a:endParaRPr lang="sl-SI" dirty="0"/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1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401"/>
    </mc:Choice>
    <mc:Fallback>
      <p:transition spd="slow" advTm="15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OZNAČEVANJE </a:t>
            </a:r>
            <a:br>
              <a:rPr lang="sl-SI" dirty="0" smtClean="0"/>
            </a:br>
            <a:r>
              <a:rPr lang="sl-SI" dirty="0" smtClean="0"/>
              <a:t>ŽIVIL</a:t>
            </a:r>
            <a:endParaRPr lang="sl-SI" dirty="0"/>
          </a:p>
        </p:txBody>
      </p:sp>
      <p:pic>
        <p:nvPicPr>
          <p:cNvPr id="1026" name="Picture 2" descr="embalaža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087" y="506490"/>
            <a:ext cx="6848316" cy="6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67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015"/>
    </mc:Choice>
    <mc:Fallback>
      <p:transition spd="slow" advTm="650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b="1" dirty="0" smtClean="0"/>
              <a:t>Prodajno ime potrošniku omogoča prepoznavanje narave živila in njegovo razlikovanje od drugih podobnih izdelkov na tržišču.</a:t>
            </a:r>
          </a:p>
          <a:p>
            <a:endParaRPr lang="sl-SI" b="1" dirty="0"/>
          </a:p>
          <a:p>
            <a:r>
              <a:rPr lang="sl-SI" b="1" dirty="0" smtClean="0"/>
              <a:t>PRIMER:</a:t>
            </a:r>
          </a:p>
          <a:p>
            <a:pPr marL="0" indent="0">
              <a:buNone/>
            </a:pPr>
            <a:r>
              <a:rPr lang="sl-SI" dirty="0"/>
              <a:t>Rženi polnozrnati kruh s piro, rezan 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ali </a:t>
            </a:r>
          </a:p>
          <a:p>
            <a:pPr marL="0" indent="0">
              <a:buNone/>
            </a:pPr>
            <a:r>
              <a:rPr lang="sl-SI" dirty="0" smtClean="0"/>
              <a:t>Ananasov </a:t>
            </a:r>
            <a:r>
              <a:rPr lang="sl-SI" dirty="0"/>
              <a:t>sok iz zgoščenega soka 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ali </a:t>
            </a:r>
            <a:r>
              <a:rPr lang="sl-SI" dirty="0"/>
              <a:t>Jogurt iz pasteriziranega mleka, z 1,3% mlečne maščobe 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ali </a:t>
            </a:r>
          </a:p>
          <a:p>
            <a:pPr marL="0" indent="0">
              <a:buNone/>
            </a:pPr>
            <a:r>
              <a:rPr lang="sl-SI" dirty="0" smtClean="0"/>
              <a:t>Izvirska </a:t>
            </a:r>
            <a:r>
              <a:rPr lang="sl-SI" dirty="0"/>
              <a:t>voda, negazirana. 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0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491"/>
    </mc:Choice>
    <mc:Fallback>
      <p:transition spd="slow" advTm="24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03289" y="2416593"/>
            <a:ext cx="10515600" cy="4351338"/>
          </a:xfrm>
        </p:spPr>
        <p:txBody>
          <a:bodyPr/>
          <a:lstStyle/>
          <a:p>
            <a:r>
              <a:rPr lang="sl-SI" b="1" dirty="0" smtClean="0"/>
              <a:t>V okviru pestre in uravnotežene prehrane izbirajte živila s čim nižjo energijsko vrednostjo in čim nižjo količino nasičenih maščob, sladkorjev in soli. </a:t>
            </a:r>
          </a:p>
          <a:p>
            <a:r>
              <a:rPr lang="sl-SI" b="1" dirty="0" smtClean="0"/>
              <a:t>Vsebnosti preverite v tabeli hranilne vrednosti.</a:t>
            </a:r>
          </a:p>
          <a:p>
            <a:r>
              <a:rPr lang="sl-SI" b="1" dirty="0" smtClean="0"/>
              <a:t>Obvezni elementi hranilne vrednosti so </a:t>
            </a:r>
            <a:r>
              <a:rPr lang="sl-SI" b="1" dirty="0" smtClean="0">
                <a:solidFill>
                  <a:srgbClr val="FF0000"/>
                </a:solidFill>
              </a:rPr>
              <a:t>energijska vrednost ter količina maščob, ogljikovih hidratov, sladkorjev, beljakovin, in soli, ki jih vsebuje živilo.</a:t>
            </a:r>
            <a:endParaRPr lang="sl-SI" dirty="0" smtClean="0">
              <a:solidFill>
                <a:srgbClr val="FF0000"/>
              </a:solidFill>
            </a:endParaRP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2050" name="Picture 2" descr="Tabela hranilnih vrednos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4" y="0"/>
            <a:ext cx="40005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2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534"/>
    </mc:Choice>
    <mc:Fallback>
      <p:transition spd="slow" advTm="255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3308" y="479425"/>
            <a:ext cx="10515600" cy="4351338"/>
          </a:xfrm>
        </p:spPr>
        <p:txBody>
          <a:bodyPr/>
          <a:lstStyle/>
          <a:p>
            <a:r>
              <a:rPr lang="sl-SI" b="1" dirty="0" smtClean="0"/>
              <a:t>Sestavine so v seznam vključene po padajočem vrstnem redu glede na maso (količino snovi), vključno z aditivi.</a:t>
            </a:r>
          </a:p>
          <a:p>
            <a:r>
              <a:rPr lang="sl-SI" b="1" dirty="0" smtClean="0"/>
              <a:t>V seznam sestavin je vključeno tudi označevanje alergenov, ki so na seznamu zapisani z drugačno pisavo kot ostale sestavine (npr. krepko).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3074" name="Picture 2" descr="alergeni ik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120" y="3211512"/>
            <a:ext cx="741997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43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722"/>
    </mc:Choice>
    <mc:Fallback>
      <p:transition spd="slow" advTm="247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Pomemben podatek je rok uporabe.</a:t>
            </a:r>
          </a:p>
          <a:p>
            <a:endParaRPr lang="sl-SI" dirty="0"/>
          </a:p>
          <a:p>
            <a:r>
              <a:rPr lang="sl-SI" dirty="0" smtClean="0"/>
              <a:t>Porabiti do…</a:t>
            </a:r>
          </a:p>
          <a:p>
            <a:r>
              <a:rPr lang="sl-SI" dirty="0" smtClean="0"/>
              <a:t>Uporabno najmanj do….</a:t>
            </a:r>
            <a:endParaRPr lang="sl-SI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94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136"/>
    </mc:Choice>
    <mc:Fallback>
      <p:transition spd="slow" advTm="27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b="1" dirty="0" smtClean="0"/>
              <a:t>Na označbah živil so razpoložljive pomembne informacije o sestavinah in hranilni vrednosti, odgovornost nas samih pa je, da jih preberemo, ovrednotimo in se na podlagi tega odločimo za nakup.</a:t>
            </a:r>
          </a:p>
          <a:p>
            <a:endParaRPr lang="sl-SI" b="1" dirty="0"/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  <p:pic>
        <p:nvPicPr>
          <p:cNvPr id="4100" name="Picture 4" descr="VKJ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9" b="61949"/>
          <a:stretch/>
        </p:blipFill>
        <p:spPr bwMode="auto">
          <a:xfrm>
            <a:off x="3116716" y="3477172"/>
            <a:ext cx="3945848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04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72"/>
    </mc:Choice>
    <mc:Fallback>
      <p:transition spd="slow" advTm="13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Znaki za kakovost in varnost živil</a:t>
            </a:r>
            <a:endParaRPr lang="sl-SI" dirty="0"/>
          </a:p>
        </p:txBody>
      </p:sp>
      <p:pic>
        <p:nvPicPr>
          <p:cNvPr id="5122" name="Picture 2" descr="Označbe živil | Naša super hrana - Označevanje živilskih izdelkov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4" y="1810635"/>
            <a:ext cx="513932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12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89"/>
    </mc:Choice>
    <mc:Fallback>
      <p:transition spd="slow" advTm="11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436</Words>
  <Application>Microsoft Office PowerPoint</Application>
  <PresentationFormat>Širokozaslonsko</PresentationFormat>
  <Paragraphs>69</Paragraphs>
  <Slides>16</Slides>
  <Notes>0</Notes>
  <HiddenSlides>0</HiddenSlides>
  <MMClips>16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Officeova tema</vt:lpstr>
      <vt:lpstr>OZNAČEVANJE ŽIVIL</vt:lpstr>
      <vt:lpstr>PowerPointova predstavitev</vt:lpstr>
      <vt:lpstr>OZNAČEVANJE  ŽIVIL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Znaki za kakovost in varnost živil</vt:lpstr>
      <vt:lpstr>Slovenski pridelovalci sadja</vt:lpstr>
      <vt:lpstr>PowerPointova predstavitev</vt:lpstr>
      <vt:lpstr>ZAŠČITENA OZNAČBA POREKLA</vt:lpstr>
      <vt:lpstr>ZAŠČITENA GEOGRAFSKA OZNAČBA</vt:lpstr>
      <vt:lpstr>ZAJAMČENA TRADICIONALNA POSEBNOST</vt:lpstr>
      <vt:lpstr>OZNAČBA VIŠJE KAKOVOSTI</vt:lpstr>
      <vt:lpstr>Posebni znaki: brez glutena; varuje zdravje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OZNAČEVANJE ŽIVIL</dc:title>
  <dc:creator>petra.bergoc@gmail.com</dc:creator>
  <cp:lastModifiedBy>petra.bergoc@gmail.com</cp:lastModifiedBy>
  <cp:revision>4</cp:revision>
  <dcterms:created xsi:type="dcterms:W3CDTF">2020-04-01T22:40:28Z</dcterms:created>
  <dcterms:modified xsi:type="dcterms:W3CDTF">2020-04-01T23:17:08Z</dcterms:modified>
</cp:coreProperties>
</file>