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regular.fntdata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4a8b53376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4a8b53376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4a8b53376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4a8b53376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4a8b53376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4a8b53376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4a8b53376_0_1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4a8b53376_0_1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">
  <p:cSld name="AUTOLAYOUT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63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264800" y="0"/>
            <a:ext cx="7879200" cy="5143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577075" y="188"/>
            <a:ext cx="5143500" cy="5143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2577075" y="125"/>
            <a:ext cx="5143500" cy="5143500"/>
          </a:xfrm>
          <a:prstGeom prst="flowChartDelay">
            <a:avLst/>
          </a:prstGeom>
          <a:solidFill>
            <a:srgbClr val="FFFFFF">
              <a:alpha val="180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264808" y="188"/>
            <a:ext cx="5143500" cy="5143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1264808" y="125"/>
            <a:ext cx="5143500" cy="5143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0" y="0"/>
            <a:ext cx="5143500" cy="5143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2">
  <p:cSld name="AUTOLAYOUT_2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1">
  <p:cSld name="AUTOLAYOUT_5"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3">
  <p:cSld name="AUTOLAYOUT_6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0" y="1681050"/>
            <a:ext cx="9144000" cy="17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type="ctrTitle"/>
          </p:nvPr>
        </p:nvSpPr>
        <p:spPr>
          <a:xfrm>
            <a:off x="311700" y="1957350"/>
            <a:ext cx="8520600" cy="1228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4">
  <p:cSld name="AUTOLAYOUT_7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188400" y="188400"/>
            <a:ext cx="8767200" cy="476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282600" y="282600"/>
            <a:ext cx="8578800" cy="45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17"/>
          <p:cNvCxnSpPr/>
          <p:nvPr/>
        </p:nvCxnSpPr>
        <p:spPr>
          <a:xfrm>
            <a:off x="282600" y="4607275"/>
            <a:ext cx="42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17"/>
          <p:cNvCxnSpPr/>
          <p:nvPr/>
        </p:nvCxnSpPr>
        <p:spPr>
          <a:xfrm>
            <a:off x="8438400" y="536225"/>
            <a:ext cx="42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17"/>
          <p:cNvSpPr txBox="1"/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32325" y="1096874"/>
            <a:ext cx="4339200" cy="29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MATEMATIKA – KAKO PRAVILNO SEŠTETI GOSI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Učbenik 64-65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24475" y="148225"/>
            <a:ext cx="7964400" cy="13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3600"/>
              <a:t>1. ZAKAJ SO SE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3600"/>
              <a:t>POJAVILE ŠTEVILKE</a:t>
            </a:r>
            <a:endParaRPr sz="3600"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24475" y="1742725"/>
            <a:ext cx="8494800" cy="30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306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sl" sz="2400"/>
              <a:t>Z razvojem trgovine so se povečale </a:t>
            </a:r>
            <a:r>
              <a:rPr b="1" lang="sl" sz="2400"/>
              <a:t>potrebe po uporabi številk.</a:t>
            </a:r>
            <a:endParaRPr b="1" sz="2400"/>
          </a:p>
          <a:p>
            <a:pPr indent="-353060" lvl="0" marL="342900" rtl="0" algn="l">
              <a:spcBef>
                <a:spcPts val="1600"/>
              </a:spcBef>
              <a:spcAft>
                <a:spcPts val="0"/>
              </a:spcAft>
              <a:buSzPts val="2400"/>
              <a:buChar char="■"/>
            </a:pPr>
            <a:r>
              <a:rPr lang="sl" sz="2400"/>
              <a:t>Najprej so računali s pomočjo prstov ali kamenčkov, ki so predstavljali števila do deset.</a:t>
            </a:r>
            <a:endParaRPr sz="2400"/>
          </a:p>
          <a:p>
            <a:pPr indent="-353060" lvl="0" marL="342900" rtl="0" algn="l">
              <a:spcBef>
                <a:spcPts val="1600"/>
              </a:spcBef>
              <a:spcAft>
                <a:spcPts val="1600"/>
              </a:spcAft>
              <a:buSzPts val="2400"/>
              <a:buChar char="■"/>
            </a:pPr>
            <a:r>
              <a:rPr b="1" lang="sl" sz="2400"/>
              <a:t>Prvi števni sistemi</a:t>
            </a:r>
            <a:r>
              <a:rPr lang="sl" sz="2400"/>
              <a:t> so bili v obliki majhnih geometrično oblikovanih glinenih žetonov.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 amt="90000"/>
          </a:blip>
          <a:srcRect b="0" l="20801" r="20801" t="0"/>
          <a:stretch/>
        </p:blipFill>
        <p:spPr>
          <a:xfrm>
            <a:off x="5292350" y="765875"/>
            <a:ext cx="3623100" cy="364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idx="4294967295" type="body"/>
          </p:nvPr>
        </p:nvSpPr>
        <p:spPr>
          <a:xfrm>
            <a:off x="291975" y="414900"/>
            <a:ext cx="4813500" cy="4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306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sl" sz="2400">
                <a:solidFill>
                  <a:srgbClr val="FFFFFF"/>
                </a:solidFill>
              </a:rPr>
              <a:t>S potrebo po štetju se je pojavilo tudi </a:t>
            </a:r>
            <a:r>
              <a:rPr b="1" lang="sl" sz="2400">
                <a:solidFill>
                  <a:srgbClr val="FFFFFF"/>
                </a:solidFill>
              </a:rPr>
              <a:t>zapisovanje količin,</a:t>
            </a:r>
            <a:r>
              <a:rPr lang="sl" sz="2400">
                <a:solidFill>
                  <a:srgbClr val="FFFFFF"/>
                </a:solidFill>
              </a:rPr>
              <a:t> ljudje so </a:t>
            </a:r>
            <a:r>
              <a:rPr b="1" lang="sl" sz="2400">
                <a:solidFill>
                  <a:srgbClr val="FFFFFF"/>
                </a:solidFill>
              </a:rPr>
              <a:t>izumili številke.</a:t>
            </a:r>
            <a:endParaRPr b="1" sz="2400">
              <a:solidFill>
                <a:srgbClr val="FFFFFF"/>
              </a:solidFill>
            </a:endParaRPr>
          </a:p>
          <a:p>
            <a:pPr indent="-353060" lvl="0" marL="3429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sl" sz="2400">
                <a:solidFill>
                  <a:srgbClr val="FFFFFF"/>
                </a:solidFill>
              </a:rPr>
              <a:t>Sistem števil so </a:t>
            </a:r>
            <a:r>
              <a:rPr b="1" lang="sl" sz="2400">
                <a:solidFill>
                  <a:srgbClr val="FFFFFF"/>
                </a:solidFill>
              </a:rPr>
              <a:t>iznašli Egipčani,</a:t>
            </a:r>
            <a:r>
              <a:rPr lang="sl" sz="2400">
                <a:solidFill>
                  <a:srgbClr val="FFFFFF"/>
                </a:solidFill>
              </a:rPr>
              <a:t> da bi lažje pobirali davke.</a:t>
            </a:r>
            <a:endParaRPr sz="2400">
              <a:solidFill>
                <a:srgbClr val="FFFFFF"/>
              </a:solidFill>
            </a:endParaRPr>
          </a:p>
          <a:p>
            <a:pPr indent="-353060" lvl="0" marL="342900" rtl="0" algn="l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400"/>
              <a:buChar char="■"/>
            </a:pPr>
            <a:r>
              <a:rPr lang="sl" sz="2400">
                <a:solidFill>
                  <a:srgbClr val="FFFFFF"/>
                </a:solidFill>
              </a:rPr>
              <a:t>Z razvojem pisave, so zapisovali tudi znake in podobe, ki so predstavljali številke in predmete.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ctrTitle"/>
          </p:nvPr>
        </p:nvSpPr>
        <p:spPr>
          <a:xfrm>
            <a:off x="311700" y="1957350"/>
            <a:ext cx="8520600" cy="12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2004250"/>
            <a:ext cx="4436250" cy="11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100" y="300100"/>
            <a:ext cx="4099625" cy="4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1084925" y="3895625"/>
            <a:ext cx="38463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ABAK = prvo računalo, verjetno so ga iznašli Babilonci.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89675" y="1302400"/>
            <a:ext cx="3610200" cy="236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4000"/>
              <a:buFont typeface="Tahoma"/>
              <a:buNone/>
            </a:pPr>
            <a:r>
              <a:rPr lang="sl" sz="3000">
                <a:latin typeface="Tahoma"/>
                <a:ea typeface="Tahoma"/>
                <a:cs typeface="Tahoma"/>
                <a:sym typeface="Tahoma"/>
              </a:rPr>
              <a:t>2. MATEMATIČNO ZNANJE SO POTREBOVALI, KER…</a:t>
            </a:r>
            <a:endParaRPr sz="3000"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252525" y="836250"/>
            <a:ext cx="4647000" cy="3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544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sl" sz="2000"/>
              <a:t>V času prvih civilizacij sta se matematika in geometrija razvili </a:t>
            </a:r>
            <a:r>
              <a:rPr b="1" lang="sl" sz="2000"/>
              <a:t>iz praktičnih potreb.</a:t>
            </a:r>
            <a:endParaRPr b="1" sz="2000"/>
          </a:p>
          <a:p>
            <a:pPr indent="-345440" lvl="0" marL="342900" rtl="0" algn="l">
              <a:spcBef>
                <a:spcPts val="1600"/>
              </a:spcBef>
              <a:spcAft>
                <a:spcPts val="0"/>
              </a:spcAft>
              <a:buSzPts val="2000"/>
              <a:buChar char="■"/>
            </a:pPr>
            <a:r>
              <a:rPr lang="sl" sz="2000"/>
              <a:t>Pri določevanju  meja zemljišč, pobiranju davkov, pri gradnji.</a:t>
            </a:r>
            <a:endParaRPr sz="2000"/>
          </a:p>
          <a:p>
            <a:pPr indent="-345440" lvl="0" marL="342900" rtl="0" algn="l">
              <a:spcBef>
                <a:spcPts val="1600"/>
              </a:spcBef>
              <a:spcAft>
                <a:spcPts val="0"/>
              </a:spcAft>
              <a:buSzPts val="2000"/>
              <a:buChar char="■"/>
            </a:pPr>
            <a:r>
              <a:rPr lang="sl" sz="2000"/>
              <a:t>Vse stare civilizacije so kot osnovno mero za kratke razdalje uporabljale </a:t>
            </a:r>
            <a:r>
              <a:rPr b="1" lang="sl" sz="2000"/>
              <a:t>dele človekovega telesa.</a:t>
            </a:r>
            <a:endParaRPr b="1" sz="2000"/>
          </a:p>
          <a:p>
            <a:pPr indent="-345440" lvl="0" marL="342900" rtl="0" algn="l">
              <a:spcBef>
                <a:spcPts val="1600"/>
              </a:spcBef>
              <a:spcAft>
                <a:spcPts val="1600"/>
              </a:spcAft>
              <a:buSzPts val="2000"/>
              <a:buChar char="■"/>
            </a:pPr>
            <a:r>
              <a:rPr lang="sl" sz="2000"/>
              <a:t>Sistem uteži in mer.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