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4" autoAdjust="0"/>
    <p:restoredTop sz="94660"/>
  </p:normalViewPr>
  <p:slideViewPr>
    <p:cSldViewPr snapToGrid="0">
      <p:cViewPr varScale="1">
        <p:scale>
          <a:sx n="124" d="100"/>
          <a:sy n="124" d="100"/>
        </p:scale>
        <p:origin x="3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1808" y="3428998"/>
            <a:ext cx="5518066" cy="2268559"/>
          </a:xfrm>
        </p:spPr>
        <p:txBody>
          <a:bodyPr anchor="t">
            <a:normAutofit/>
          </a:bodyPr>
          <a:lstStyle>
            <a:lvl1pPr algn="r">
              <a:defRPr sz="60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2274" y="2268786"/>
            <a:ext cx="5357600" cy="1160213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6DBB5-ACD3-43F2-A4CB-BE8774DC1791}" type="datetimeFigureOut">
              <a:rPr lang="sl-SI" smtClean="0"/>
              <a:t>9.4.2020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45720"/>
          <a:lstStyle/>
          <a:p>
            <a:fld id="{F045DCA8-5916-4DC9-B6B2-E32F0DB91F60}" type="slidenum">
              <a:rPr lang="sl-SI" smtClean="0"/>
              <a:t>‹#›</a:t>
            </a:fld>
            <a:endParaRPr lang="sl-SI"/>
          </a:p>
        </p:txBody>
      </p:sp>
      <p:sp>
        <p:nvSpPr>
          <p:cNvPr id="13" name="TextBox 12"/>
          <p:cNvSpPr txBox="1"/>
          <p:nvPr/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54301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>
            <a:off x="2194236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4091" cy="1077229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6DBB5-ACD3-43F2-A4CB-BE8774DC1791}" type="datetimeFigureOut">
              <a:rPr lang="sl-SI" smtClean="0"/>
              <a:t>9.4.2020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5DCA8-5916-4DC9-B6B2-E32F0DB91F6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9426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 rot="5400000">
            <a:off x="10337141" y="416061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39380" y="805818"/>
            <a:ext cx="1326519" cy="524412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08751" y="970410"/>
            <a:ext cx="6466903" cy="5079534"/>
          </a:xfrm>
        </p:spPr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6DBB5-ACD3-43F2-A4CB-BE8774DC1791}" type="datetimeFigureOut">
              <a:rPr lang="sl-SI" smtClean="0"/>
              <a:t>9.4.2020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5DCA8-5916-4DC9-B6B2-E32F0DB91F6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82701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6DBB5-ACD3-43F2-A4CB-BE8774DC1791}" type="datetimeFigureOut">
              <a:rPr lang="sl-SI" smtClean="0"/>
              <a:t>9.4.2020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5DCA8-5916-4DC9-B6B2-E32F0DB91F60}" type="slidenum">
              <a:rPr lang="sl-SI" smtClean="0"/>
              <a:t>‹#›</a:t>
            </a:fld>
            <a:endParaRPr lang="sl-SI"/>
          </a:p>
        </p:txBody>
      </p:sp>
      <p:sp>
        <p:nvSpPr>
          <p:cNvPr id="7" name="TextBox 6"/>
          <p:cNvSpPr txBox="1"/>
          <p:nvPr/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1321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TextBox 10"/>
          <p:cNvSpPr txBox="1"/>
          <p:nvPr/>
        </p:nvSpPr>
        <p:spPr>
          <a:xfrm>
            <a:off x="2191843" y="296258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3147254"/>
            <a:ext cx="7956560" cy="1424746"/>
          </a:xfrm>
        </p:spPr>
        <p:txBody>
          <a:bodyPr anchor="t">
            <a:normAutofit/>
          </a:bodyPr>
          <a:lstStyle>
            <a:lvl1pPr algn="r">
              <a:defRPr sz="32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968" y="2268786"/>
            <a:ext cx="7791931" cy="878468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6DBB5-ACD3-43F2-A4CB-BE8774DC1791}" type="datetimeFigureOut">
              <a:rPr lang="sl-SI" smtClean="0"/>
              <a:t>9.4.2020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5DCA8-5916-4DC9-B6B2-E32F0DB91F6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266891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7"/>
            <a:ext cx="7950984" cy="1081705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05374" y="2052116"/>
            <a:ext cx="3891960" cy="399782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66636" y="2052114"/>
            <a:ext cx="3894222" cy="3997829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6DBB5-ACD3-43F2-A4CB-BE8774DC1791}" type="datetimeFigureOut">
              <a:rPr lang="sl-SI" smtClean="0"/>
              <a:t>9.4.2020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5DCA8-5916-4DC9-B6B2-E32F0DB91F60}" type="slidenum">
              <a:rPr lang="sl-SI" smtClean="0"/>
              <a:t>‹#›</a:t>
            </a:fld>
            <a:endParaRPr lang="sl-SI"/>
          </a:p>
        </p:txBody>
      </p:sp>
      <p:sp>
        <p:nvSpPr>
          <p:cNvPr id="10" name="TextBox 9"/>
          <p:cNvSpPr txBox="1"/>
          <p:nvPr/>
        </p:nvSpPr>
        <p:spPr>
          <a:xfrm>
            <a:off x="2196172" y="641223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41008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extBox 11"/>
          <p:cNvSpPr txBox="1"/>
          <p:nvPr/>
        </p:nvSpPr>
        <p:spPr>
          <a:xfrm>
            <a:off x="2193650" y="636424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8"/>
            <a:ext cx="7956560" cy="1078348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9285" y="2052115"/>
            <a:ext cx="3896467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9285" y="2851331"/>
            <a:ext cx="3893623" cy="3071434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6634" y="2052115"/>
            <a:ext cx="3899798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66635" y="2851331"/>
            <a:ext cx="3899798" cy="3071434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6DBB5-ACD3-43F2-A4CB-BE8774DC1791}" type="datetimeFigureOut">
              <a:rPr lang="sl-SI" smtClean="0"/>
              <a:t>9.4.2020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5DCA8-5916-4DC9-B6B2-E32F0DB91F6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43688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6DBB5-ACD3-43F2-A4CB-BE8774DC1791}" type="datetimeFigureOut">
              <a:rPr lang="sl-SI" smtClean="0"/>
              <a:t>9.4.2020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5DCA8-5916-4DC9-B6B2-E32F0DB91F60}" type="slidenum">
              <a:rPr lang="sl-SI" smtClean="0"/>
              <a:t>‹#›</a:t>
            </a:fld>
            <a:endParaRPr lang="sl-SI"/>
          </a:p>
        </p:txBody>
      </p:sp>
      <p:sp>
        <p:nvSpPr>
          <p:cNvPr id="8" name="TextBox 7"/>
          <p:cNvSpPr txBox="1"/>
          <p:nvPr/>
        </p:nvSpPr>
        <p:spPr>
          <a:xfrm>
            <a:off x="2196172" y="64122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99851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6DBB5-ACD3-43F2-A4CB-BE8774DC1791}" type="datetimeFigureOut">
              <a:rPr lang="sl-SI" smtClean="0"/>
              <a:t>9.4.2020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5DCA8-5916-4DC9-B6B2-E32F0DB91F6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96443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TextBox 9"/>
          <p:cNvSpPr txBox="1"/>
          <p:nvPr/>
        </p:nvSpPr>
        <p:spPr>
          <a:xfrm>
            <a:off x="1554154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323" y="1282451"/>
            <a:ext cx="2664361" cy="1903241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0154" y="805818"/>
            <a:ext cx="5446278" cy="5244126"/>
          </a:xfrm>
        </p:spPr>
        <p:txBody>
          <a:bodyPr anchor="ctr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6154"/>
            <a:ext cx="2664361" cy="2386397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6DBB5-ACD3-43F2-A4CB-BE8774DC1791}" type="datetimeFigureOut">
              <a:rPr lang="sl-SI" smtClean="0"/>
              <a:t>9.4.2020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5DCA8-5916-4DC9-B6B2-E32F0DB91F6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89157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47062" y="3229"/>
            <a:ext cx="4629734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54686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241" y="1282452"/>
            <a:ext cx="3970986" cy="1900473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2928"/>
            <a:ext cx="3971874" cy="2386394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6DBB5-ACD3-43F2-A4CB-BE8774DC1791}" type="datetimeFigureOut">
              <a:rPr lang="sl-SI" smtClean="0"/>
              <a:t>9.4.2020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5DCA8-5916-4DC9-B6B2-E32F0DB91F6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42712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599" y="2052116"/>
            <a:ext cx="7796540" cy="3997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49F6DBB5-ACD3-43F2-A4CB-BE8774DC1791}" type="datetimeFigureOut">
              <a:rPr lang="sl-SI" smtClean="0"/>
              <a:t>9.4.2020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8407" y="164592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5DCA8-5916-4DC9-B6B2-E32F0DB91F60}" type="slidenum">
              <a:rPr lang="sl-SI" smtClean="0"/>
              <a:t>‹#›</a:t>
            </a:fld>
            <a:endParaRPr lang="sl-SI"/>
          </a:p>
        </p:txBody>
      </p:sp>
      <p:sp>
        <p:nvSpPr>
          <p:cNvPr id="57" name="Rectangle 56"/>
          <p:cNvSpPr/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4085207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19" r:id="rId1"/>
    <p:sldLayoutId id="2147483920" r:id="rId2"/>
    <p:sldLayoutId id="2147483921" r:id="rId3"/>
    <p:sldLayoutId id="2147483922" r:id="rId4"/>
    <p:sldLayoutId id="2147483923" r:id="rId5"/>
    <p:sldLayoutId id="2147483924" r:id="rId6"/>
    <p:sldLayoutId id="2147483925" r:id="rId7"/>
    <p:sldLayoutId id="2147483926" r:id="rId8"/>
    <p:sldLayoutId id="2147483927" r:id="rId9"/>
    <p:sldLayoutId id="2147483928" r:id="rId10"/>
    <p:sldLayoutId id="2147483929" r:id="rId11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4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448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9533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5888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70973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17328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642616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108960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575304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04164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4d.rtvslo.si/arhiv/dokumentarni-filmi-in-oddaje-izobrazevalni-program/174649145" TargetMode="External"/><Relationship Id="rId2" Type="http://schemas.openxmlformats.org/officeDocument/2006/relationships/hyperlink" Target="https://www.youtube.com/watch?v=cfJW40L1B1k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D6A1A46-5FD2-440E-B077-C848B2CF7B8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l-SI" sz="4400" dirty="0"/>
              <a:t>Kako so se oblikovale slovenske zgodovinske dežele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DB143391-0777-4C63-93B2-6ABD83E18FB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sl-SI" sz="2000" dirty="0"/>
              <a:t>Učbenik stran 109 - 111</a:t>
            </a:r>
          </a:p>
        </p:txBody>
      </p:sp>
    </p:spTree>
    <p:extLst>
      <p:ext uri="{BB962C8B-B14F-4D97-AF65-F5344CB8AC3E}">
        <p14:creationId xmlns:p14="http://schemas.microsoft.com/office/powerpoint/2010/main" val="33755518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840CC755-66DA-41B4-B4A2-A57E144921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74137" y="975871"/>
            <a:ext cx="7796540" cy="1746885"/>
          </a:xfrm>
        </p:spPr>
        <p:txBody>
          <a:bodyPr>
            <a:normAutofit/>
          </a:bodyPr>
          <a:lstStyle/>
          <a:p>
            <a:r>
              <a:rPr lang="sl-SI" sz="2400" dirty="0"/>
              <a:t>Preberi poglavje Kdo so bili Celjski grofje v učbeniku stran 110-111. Razmisli in zapiši, kaj nam o srednjem veku priča zgodba o vzponu in padcu Celjskih grofov.</a:t>
            </a:r>
          </a:p>
        </p:txBody>
      </p:sp>
    </p:spTree>
    <p:extLst>
      <p:ext uri="{BB962C8B-B14F-4D97-AF65-F5344CB8AC3E}">
        <p14:creationId xmlns:p14="http://schemas.microsoft.com/office/powerpoint/2010/main" val="25914822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9DE66C5-2113-4ABE-A4CB-4C96DCE938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**Za radovedne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8E34C55A-FFBA-48D1-A1C9-752CE36F7B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7730" y="1790859"/>
            <a:ext cx="7796540" cy="3997828"/>
          </a:xfrm>
        </p:spPr>
        <p:txBody>
          <a:bodyPr/>
          <a:lstStyle/>
          <a:p>
            <a:r>
              <a:rPr lang="sl-SI" sz="2400" dirty="0"/>
              <a:t>Video Celjski včeraj in jutri (do 4:30)</a:t>
            </a:r>
          </a:p>
          <a:p>
            <a:pPr marL="6160" indent="0">
              <a:buNone/>
            </a:pPr>
            <a:r>
              <a:rPr lang="sl-SI" sz="2400" dirty="0">
                <a:hlinkClick r:id="rId2"/>
              </a:rPr>
              <a:t>https://www.youtube.com/watch?v=cfJW40L1B1k</a:t>
            </a:r>
            <a:endParaRPr lang="sl-SI" sz="2400" dirty="0"/>
          </a:p>
          <a:p>
            <a:r>
              <a:rPr lang="sl-SI" sz="2400" dirty="0"/>
              <a:t>Video o  Barbari Celjski, spletni naslov </a:t>
            </a:r>
            <a:r>
              <a:rPr lang="sl-SI" sz="2400" dirty="0">
                <a:hlinkClick r:id="rId3"/>
              </a:rPr>
              <a:t>https://4d.rtvslo.si/arhiv/dokumentarni-filmi-in-oddaje-izobrazevalni-program/174649145</a:t>
            </a:r>
            <a:endParaRPr lang="sl-SI" sz="2400" dirty="0"/>
          </a:p>
          <a:p>
            <a:pPr marL="6160" indent="0">
              <a:buNone/>
            </a:pPr>
            <a:endParaRPr lang="sl-SI" dirty="0">
              <a:hlinkClick r:id="rId2"/>
            </a:endParaRPr>
          </a:p>
        </p:txBody>
      </p:sp>
    </p:spTree>
    <p:extLst>
      <p:ext uri="{BB962C8B-B14F-4D97-AF65-F5344CB8AC3E}">
        <p14:creationId xmlns:p14="http://schemas.microsoft.com/office/powerpoint/2010/main" val="37663364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069051F-C67B-4E05-B51B-F057725077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>
                <a:solidFill>
                  <a:schemeClr val="accent6"/>
                </a:solidFill>
              </a:rPr>
              <a:t>1. Katere so bile slovenske zgodovinske dežele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741AF427-499D-4D44-A00E-1DB5340A39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1546" y="1798064"/>
            <a:ext cx="9148593" cy="4541264"/>
          </a:xfrm>
        </p:spPr>
        <p:txBody>
          <a:bodyPr/>
          <a:lstStyle/>
          <a:p>
            <a:r>
              <a:rPr lang="sl-SI" sz="2400" dirty="0"/>
              <a:t>10. stol. – današnje slovensko ozemlje del </a:t>
            </a:r>
            <a:r>
              <a:rPr lang="sl-SI" sz="2400" b="1" dirty="0">
                <a:solidFill>
                  <a:schemeClr val="accent2"/>
                </a:solidFill>
              </a:rPr>
              <a:t>Rimsko – nemškega cesarstva.</a:t>
            </a:r>
          </a:p>
          <a:p>
            <a:r>
              <a:rPr lang="sl-SI" sz="2400" b="1" u="sng" dirty="0"/>
              <a:t>Utrditev fevdalizma.</a:t>
            </a:r>
          </a:p>
          <a:p>
            <a:r>
              <a:rPr lang="sl-SI" altLang="sl-SI" sz="2400" b="1" dirty="0">
                <a:solidFill>
                  <a:schemeClr val="accent2"/>
                </a:solidFill>
              </a:rPr>
              <a:t>Podeljevanje zemlje </a:t>
            </a:r>
            <a:r>
              <a:rPr lang="sl-SI" altLang="sl-SI" sz="2400" dirty="0"/>
              <a:t>škofom, samostanom in plemiškim družinam:</a:t>
            </a:r>
          </a:p>
          <a:p>
            <a:pPr>
              <a:buFontTx/>
              <a:buChar char="-"/>
            </a:pPr>
            <a:r>
              <a:rPr lang="sl-SI" sz="2400" dirty="0"/>
              <a:t>plemiške družine </a:t>
            </a:r>
            <a:r>
              <a:rPr lang="sl-SI" altLang="sl-SI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SPANHEIMI, AUERSPERGI-TURJAŠKI, BABENBERŽANI, GORIŠKI,</a:t>
            </a:r>
            <a:endParaRPr lang="sl-SI" sz="2400" dirty="0"/>
          </a:p>
          <a:p>
            <a:pPr>
              <a:buFontTx/>
              <a:buChar char="-"/>
            </a:pPr>
            <a:r>
              <a:rPr lang="sl-SI" sz="2400" dirty="0"/>
              <a:t>škofije salzburška, oglejski patriarhi.</a:t>
            </a:r>
          </a:p>
          <a:p>
            <a:pPr marL="6160" indent="0">
              <a:buNone/>
            </a:pPr>
            <a:endParaRPr lang="sl-SI" sz="2400" dirty="0"/>
          </a:p>
        </p:txBody>
      </p:sp>
    </p:spTree>
    <p:extLst>
      <p:ext uri="{BB962C8B-B14F-4D97-AF65-F5344CB8AC3E}">
        <p14:creationId xmlns:p14="http://schemas.microsoft.com/office/powerpoint/2010/main" val="36586735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A537B893-2315-41F4-90C2-B20DECCBC5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5855" y="1652066"/>
            <a:ext cx="8864284" cy="4397877"/>
          </a:xfrm>
        </p:spPr>
        <p:txBody>
          <a:bodyPr>
            <a:normAutofit fontScale="92500"/>
          </a:bodyPr>
          <a:lstStyle/>
          <a:p>
            <a:r>
              <a:rPr lang="sl-SI" sz="2600" b="1" dirty="0">
                <a:solidFill>
                  <a:schemeClr val="accent5"/>
                </a:solidFill>
              </a:rPr>
              <a:t>DEŽELA </a:t>
            </a:r>
            <a:r>
              <a:rPr lang="sl-SI" sz="2600" dirty="0"/>
              <a:t>= zaokrožena in avtonomna enota, vodi jo </a:t>
            </a:r>
            <a:r>
              <a:rPr lang="sl-SI" sz="2600" b="1" dirty="0">
                <a:solidFill>
                  <a:schemeClr val="accent2"/>
                </a:solidFill>
              </a:rPr>
              <a:t>DEŽELNI KNEZ, </a:t>
            </a:r>
            <a:r>
              <a:rPr lang="sl-SI" sz="2600" dirty="0"/>
              <a:t>ki ima oblast nad vsemi plemiči v deželi.</a:t>
            </a:r>
          </a:p>
          <a:p>
            <a:r>
              <a:rPr lang="sl-SI" sz="2600" b="1" dirty="0">
                <a:solidFill>
                  <a:schemeClr val="accent2"/>
                </a:solidFill>
              </a:rPr>
              <a:t>DEŽELNI KNEZ </a:t>
            </a:r>
            <a:r>
              <a:rPr lang="sl-SI" sz="2600" dirty="0"/>
              <a:t>skrbi za red, mir in sodstvo v deželi, ima svojo vojsko iz zvestih plemičev.</a:t>
            </a:r>
          </a:p>
          <a:p>
            <a:r>
              <a:rPr lang="sl-SI" altLang="sl-SI" sz="2600" dirty="0"/>
              <a:t>Oblikovanje slovenskih dežel:</a:t>
            </a:r>
          </a:p>
          <a:p>
            <a:pPr>
              <a:buFontTx/>
              <a:buChar char="-"/>
            </a:pPr>
            <a:r>
              <a:rPr lang="sl-SI" altLang="sl-SI" sz="2600" b="1" dirty="0">
                <a:solidFill>
                  <a:schemeClr val="accent5"/>
                </a:solidFill>
              </a:rPr>
              <a:t>ŠTAJERSKA, KRANJSKA, KOROŠKA, GORIŠKA, ISTRA</a:t>
            </a:r>
          </a:p>
          <a:p>
            <a:pPr>
              <a:buFontTx/>
              <a:buChar char="-"/>
            </a:pPr>
            <a:r>
              <a:rPr lang="sl-SI" altLang="sl-SI" sz="2600" dirty="0"/>
              <a:t>od slov. zgodovinskih dežel ločeni BENEŠKA SLOVENIJA in PREKMURJE.</a:t>
            </a:r>
          </a:p>
          <a:p>
            <a:pPr marL="6160" indent="0">
              <a:buNone/>
            </a:pPr>
            <a:endParaRPr lang="sl-SI" sz="2400" dirty="0"/>
          </a:p>
          <a:p>
            <a:endParaRPr lang="sl-SI" sz="2400" dirty="0"/>
          </a:p>
        </p:txBody>
      </p:sp>
    </p:spTree>
    <p:extLst>
      <p:ext uri="{BB962C8B-B14F-4D97-AF65-F5344CB8AC3E}">
        <p14:creationId xmlns:p14="http://schemas.microsoft.com/office/powerpoint/2010/main" val="2842550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B75415A-A841-458E-9FD7-DC0AA6D652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0475127D-1D28-4FB1-92D3-098B611CEC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63718B76-BA41-4565-BF03-1C652771E4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7561" y="464433"/>
            <a:ext cx="9675191" cy="6267231"/>
          </a:xfrm>
          <a:prstGeom prst="rect">
            <a:avLst/>
          </a:prstGeom>
        </p:spPr>
      </p:pic>
      <p:sp>
        <p:nvSpPr>
          <p:cNvPr id="5" name="PoljeZBesedilom 4">
            <a:extLst>
              <a:ext uri="{FF2B5EF4-FFF2-40B4-BE49-F238E27FC236}">
                <a16:creationId xmlns:a16="http://schemas.microsoft.com/office/drawing/2014/main" id="{530BC89B-B3CA-487E-8C0D-819E8F760937}"/>
              </a:ext>
            </a:extLst>
          </p:cNvPr>
          <p:cNvSpPr txBox="1"/>
          <p:nvPr/>
        </p:nvSpPr>
        <p:spPr>
          <a:xfrm>
            <a:off x="4049487" y="126336"/>
            <a:ext cx="3339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/>
              <a:t>Slovenske zgodovinske dežele</a:t>
            </a:r>
          </a:p>
        </p:txBody>
      </p:sp>
    </p:spTree>
    <p:extLst>
      <p:ext uri="{BB962C8B-B14F-4D97-AF65-F5344CB8AC3E}">
        <p14:creationId xmlns:p14="http://schemas.microsoft.com/office/powerpoint/2010/main" val="14675351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FEA45B1-88A2-45AD-927F-69DCAB332F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>
                <a:solidFill>
                  <a:schemeClr val="accent6"/>
                </a:solidFill>
              </a:rPr>
              <a:t>2. Kako so Habsburžani širili oblast v vzhodnih Alpah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E9F4F68F-7317-48E4-BB57-8B458EDCF3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2390" y="1885285"/>
            <a:ext cx="9674198" cy="4164659"/>
          </a:xfrm>
        </p:spPr>
        <p:txBody>
          <a:bodyPr>
            <a:normAutofit/>
          </a:bodyPr>
          <a:lstStyle/>
          <a:p>
            <a:r>
              <a:rPr lang="sl-SI" sz="2400" b="1" dirty="0">
                <a:solidFill>
                  <a:schemeClr val="accent1"/>
                </a:solidFill>
              </a:rPr>
              <a:t>RUDOLF HABSBURŠKI</a:t>
            </a:r>
            <a:r>
              <a:rPr lang="sl-SI" sz="2400" dirty="0">
                <a:solidFill>
                  <a:schemeClr val="accent1"/>
                </a:solidFill>
              </a:rPr>
              <a:t> </a:t>
            </a:r>
            <a:r>
              <a:rPr lang="sl-SI" sz="2400" dirty="0"/>
              <a:t>v 13. stol. premaga češkega kralja – v last prevzame Avstrijo, Štajersko in Kranjsko, ki so </a:t>
            </a:r>
            <a:r>
              <a:rPr lang="sl-SI" sz="2400" b="1" dirty="0">
                <a:solidFill>
                  <a:schemeClr val="accent4"/>
                </a:solidFill>
              </a:rPr>
              <a:t>središče habsburške posesti.</a:t>
            </a:r>
          </a:p>
          <a:p>
            <a:r>
              <a:rPr lang="sl-SI" sz="2400" dirty="0"/>
              <a:t>Kasneje Habsburžani pridobijo tudi Koroško in Goriško.</a:t>
            </a:r>
          </a:p>
          <a:p>
            <a:pPr marL="6160" indent="0">
              <a:buNone/>
            </a:pPr>
            <a:endParaRPr lang="sl-SI" sz="2400" dirty="0"/>
          </a:p>
          <a:p>
            <a:pPr marL="6160" indent="0">
              <a:buNone/>
            </a:pPr>
            <a:r>
              <a:rPr lang="sl-SI" sz="2400" dirty="0">
                <a:solidFill>
                  <a:schemeClr val="accent4"/>
                </a:solidFill>
              </a:rPr>
              <a:t>                                 Te dežele </a:t>
            </a:r>
            <a:r>
              <a:rPr lang="sl-SI" sz="2400" b="1" u="sng" dirty="0">
                <a:solidFill>
                  <a:schemeClr val="accent4"/>
                </a:solidFill>
              </a:rPr>
              <a:t>Habsburške dedne posesti.</a:t>
            </a:r>
          </a:p>
        </p:txBody>
      </p:sp>
      <p:sp>
        <p:nvSpPr>
          <p:cNvPr id="4" name="Puščica: dol 3">
            <a:extLst>
              <a:ext uri="{FF2B5EF4-FFF2-40B4-BE49-F238E27FC236}">
                <a16:creationId xmlns:a16="http://schemas.microsoft.com/office/drawing/2014/main" id="{3C9A9D66-875A-489A-A6D5-CC4FB77ED1DA}"/>
              </a:ext>
            </a:extLst>
          </p:cNvPr>
          <p:cNvSpPr/>
          <p:nvPr/>
        </p:nvSpPr>
        <p:spPr>
          <a:xfrm>
            <a:off x="7123099" y="4525897"/>
            <a:ext cx="315046" cy="5686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5" name="Puščica: dol 4">
            <a:extLst>
              <a:ext uri="{FF2B5EF4-FFF2-40B4-BE49-F238E27FC236}">
                <a16:creationId xmlns:a16="http://schemas.microsoft.com/office/drawing/2014/main" id="{C2FC9152-CB19-40B3-B367-644908436C96}"/>
              </a:ext>
            </a:extLst>
          </p:cNvPr>
          <p:cNvSpPr/>
          <p:nvPr/>
        </p:nvSpPr>
        <p:spPr>
          <a:xfrm>
            <a:off x="7123099" y="3443089"/>
            <a:ext cx="315046" cy="5686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043046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307D78D-E6C8-4B3F-8A08-D04A6D0BF5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0866" y="685112"/>
            <a:ext cx="7958331" cy="1077229"/>
          </a:xfrm>
        </p:spPr>
        <p:txBody>
          <a:bodyPr/>
          <a:lstStyle/>
          <a:p>
            <a:r>
              <a:rPr lang="sl-SI" dirty="0">
                <a:solidFill>
                  <a:schemeClr val="accent6"/>
                </a:solidFill>
              </a:rPr>
              <a:t>3. Kdo so bili Celjski grofje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B1D8700E-3EAB-410D-9C89-71C9F0C722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2802" y="1559858"/>
            <a:ext cx="9328417" cy="5025359"/>
          </a:xfrm>
        </p:spPr>
        <p:txBody>
          <a:bodyPr>
            <a:normAutofit fontScale="92500"/>
          </a:bodyPr>
          <a:lstStyle/>
          <a:p>
            <a:r>
              <a:rPr lang="sl-SI" altLang="sl-SI" sz="2400" dirty="0"/>
              <a:t>Na začetku </a:t>
            </a:r>
            <a:r>
              <a:rPr lang="sl-SI" altLang="sl-SI" sz="2400" b="1" dirty="0">
                <a:solidFill>
                  <a:schemeClr val="accent2"/>
                </a:solidFill>
              </a:rPr>
              <a:t>gospodje ŽOVNEŠKI</a:t>
            </a:r>
          </a:p>
          <a:p>
            <a:r>
              <a:rPr lang="sl-SI" altLang="sl-SI" sz="2400" dirty="0"/>
              <a:t>S porokami, dedovanjem, nakupi, vojskovanjem – povečevali posest.</a:t>
            </a:r>
          </a:p>
          <a:p>
            <a:r>
              <a:rPr lang="sl-SI" altLang="sl-SI" sz="2400" b="1" dirty="0">
                <a:solidFill>
                  <a:schemeClr val="accent4"/>
                </a:solidFill>
              </a:rPr>
              <a:t>Tekmeci HABSBURŽANOM.</a:t>
            </a:r>
          </a:p>
          <a:p>
            <a:r>
              <a:rPr lang="sl-SI" altLang="sl-SI" sz="2400" dirty="0"/>
              <a:t>Višek moči v 15. stol., ko postanejo </a:t>
            </a:r>
            <a:r>
              <a:rPr lang="sl-SI" altLang="sl-SI" sz="2400" b="1" dirty="0">
                <a:solidFill>
                  <a:schemeClr val="accent2"/>
                </a:solidFill>
              </a:rPr>
              <a:t>državni knezi:</a:t>
            </a:r>
          </a:p>
          <a:p>
            <a:pPr>
              <a:buFontTx/>
              <a:buChar char="-"/>
            </a:pPr>
            <a:r>
              <a:rPr lang="sl-SI" altLang="sl-SI" sz="2400" dirty="0"/>
              <a:t>izenačeni s Habsburžani.</a:t>
            </a:r>
          </a:p>
          <a:p>
            <a:pPr marL="6160" indent="0">
              <a:buNone/>
            </a:pPr>
            <a:r>
              <a:rPr lang="sl-SI" altLang="sl-SI" sz="2400" dirty="0"/>
              <a:t>Celjski s Habsburžani podpišejo </a:t>
            </a:r>
            <a:r>
              <a:rPr lang="sl-SI" altLang="sl-SI" sz="2400" b="1" dirty="0">
                <a:solidFill>
                  <a:schemeClr val="accent4"/>
                </a:solidFill>
              </a:rPr>
              <a:t>POGODBO O DEDOVANJU </a:t>
            </a:r>
            <a:r>
              <a:rPr lang="sl-SI" altLang="sl-SI" sz="2400" dirty="0"/>
              <a:t>– v primeru izumrtja katere od družin, druga podeduje vse posesti.</a:t>
            </a:r>
          </a:p>
          <a:p>
            <a:pPr marL="6160" indent="0">
              <a:buNone/>
            </a:pPr>
            <a:r>
              <a:rPr lang="sl-SI" altLang="sl-SI" sz="2400" dirty="0"/>
              <a:t>1456 smrt zadnjega Celjskega grofa, </a:t>
            </a:r>
            <a:r>
              <a:rPr lang="sl-SI" altLang="sl-SI" sz="2400" b="1" dirty="0">
                <a:solidFill>
                  <a:schemeClr val="accent2"/>
                </a:solidFill>
              </a:rPr>
              <a:t>rodbina izumre.</a:t>
            </a:r>
          </a:p>
          <a:p>
            <a:pPr>
              <a:buFontTx/>
              <a:buChar char="-"/>
            </a:pPr>
            <a:r>
              <a:rPr lang="sl-SI" altLang="sl-SI" sz="2400" dirty="0"/>
              <a:t>Habsburžani nato združili velik del slovenskega ozemlja.</a:t>
            </a:r>
            <a:endParaRPr lang="sl-SI" altLang="sl-SI" sz="2400" b="1" dirty="0">
              <a:solidFill>
                <a:schemeClr val="accent2"/>
              </a:solidFill>
            </a:endParaRP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6751729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CCE7A04-B6E7-4CD8-B2A1-9EB4E1550D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6" name="Označba mesta vsebine 5">
            <a:extLst>
              <a:ext uri="{FF2B5EF4-FFF2-40B4-BE49-F238E27FC236}">
                <a16:creationId xmlns:a16="http://schemas.microsoft.com/office/drawing/2014/main" id="{253276F0-99D6-47A8-9249-9EC0C309FC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60990" y="202159"/>
            <a:ext cx="2989219" cy="3776992"/>
          </a:xfrm>
          <a:prstGeom prst="rect">
            <a:avLst/>
          </a:prstGeom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AC8B70AA-BFDB-43FD-91BC-E7EB839F68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471" y="0"/>
            <a:ext cx="5033622" cy="6858000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94AE0A3C-5A06-4843-9463-2BB4D9C34A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97888" y="2491182"/>
            <a:ext cx="2734641" cy="4183156"/>
          </a:xfrm>
          <a:prstGeom prst="rect">
            <a:avLst/>
          </a:prstGeom>
        </p:spPr>
      </p:pic>
      <p:sp>
        <p:nvSpPr>
          <p:cNvPr id="8" name="PoljeZBesedilom 7">
            <a:extLst>
              <a:ext uri="{FF2B5EF4-FFF2-40B4-BE49-F238E27FC236}">
                <a16:creationId xmlns:a16="http://schemas.microsoft.com/office/drawing/2014/main" id="{653BDC2E-54DA-42FA-8A52-37D85988E7F7}"/>
              </a:ext>
            </a:extLst>
          </p:cNvPr>
          <p:cNvSpPr txBox="1"/>
          <p:nvPr/>
        </p:nvSpPr>
        <p:spPr>
          <a:xfrm>
            <a:off x="8997888" y="1905989"/>
            <a:ext cx="28135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/>
              <a:t>Zadnji celjski grof Ulrik II. </a:t>
            </a:r>
          </a:p>
          <a:p>
            <a:r>
              <a:rPr lang="sl-SI" dirty="0"/>
              <a:t>Celjski</a:t>
            </a:r>
          </a:p>
        </p:txBody>
      </p:sp>
      <p:sp>
        <p:nvSpPr>
          <p:cNvPr id="9" name="PoljeZBesedilom 8">
            <a:extLst>
              <a:ext uri="{FF2B5EF4-FFF2-40B4-BE49-F238E27FC236}">
                <a16:creationId xmlns:a16="http://schemas.microsoft.com/office/drawing/2014/main" id="{E9F27A3F-C13D-4487-975E-B49D4D9CBF12}"/>
              </a:ext>
            </a:extLst>
          </p:cNvPr>
          <p:cNvSpPr txBox="1"/>
          <p:nvPr/>
        </p:nvSpPr>
        <p:spPr>
          <a:xfrm>
            <a:off x="5948803" y="3979151"/>
            <a:ext cx="314701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/>
              <a:t>Barbara Celjska – žena </a:t>
            </a:r>
          </a:p>
          <a:p>
            <a:r>
              <a:rPr lang="sl-SI" dirty="0"/>
              <a:t>ogrskega, nemškega</a:t>
            </a:r>
          </a:p>
          <a:p>
            <a:r>
              <a:rPr lang="sl-SI" dirty="0"/>
              <a:t>in češkega kralja ter cesarja </a:t>
            </a:r>
          </a:p>
          <a:p>
            <a:r>
              <a:rPr lang="sl-SI" dirty="0"/>
              <a:t>Svetega rimskega cesarstva</a:t>
            </a:r>
          </a:p>
        </p:txBody>
      </p:sp>
    </p:spTree>
    <p:extLst>
      <p:ext uri="{BB962C8B-B14F-4D97-AF65-F5344CB8AC3E}">
        <p14:creationId xmlns:p14="http://schemas.microsoft.com/office/powerpoint/2010/main" val="38957564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9A8318B-169A-46CE-999E-BD8E8FDB0A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787E87A5-799B-4944-8921-C8EA2BC34A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06" y="2402632"/>
            <a:ext cx="6074922" cy="2319819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D761F26D-6305-4CBB-A353-698D76A203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2488" y="101630"/>
            <a:ext cx="5775302" cy="3248607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2DA8C2E3-FCD1-4457-99DD-79F6EB46F4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9801" y="3562541"/>
            <a:ext cx="5400675" cy="3200400"/>
          </a:xfrm>
          <a:prstGeom prst="rect">
            <a:avLst/>
          </a:prstGeom>
        </p:spPr>
      </p:pic>
      <p:sp>
        <p:nvSpPr>
          <p:cNvPr id="8" name="Pravokotnik 7">
            <a:extLst>
              <a:ext uri="{FF2B5EF4-FFF2-40B4-BE49-F238E27FC236}">
                <a16:creationId xmlns:a16="http://schemas.microsoft.com/office/drawing/2014/main" id="{85BE150E-1483-4C78-B5C6-030EA659A4C6}"/>
              </a:ext>
            </a:extLst>
          </p:cNvPr>
          <p:cNvSpPr/>
          <p:nvPr/>
        </p:nvSpPr>
        <p:spPr>
          <a:xfrm>
            <a:off x="8226232" y="3137936"/>
            <a:ext cx="3703704" cy="4312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/>
              <a:t>Celjski grad nekoč in danes.</a:t>
            </a:r>
          </a:p>
        </p:txBody>
      </p:sp>
      <p:sp>
        <p:nvSpPr>
          <p:cNvPr id="10" name="Pravokotnik 9">
            <a:extLst>
              <a:ext uri="{FF2B5EF4-FFF2-40B4-BE49-F238E27FC236}">
                <a16:creationId xmlns:a16="http://schemas.microsoft.com/office/drawing/2014/main" id="{BF005EAF-48DE-4785-84B7-98FBA862749F}"/>
              </a:ext>
            </a:extLst>
          </p:cNvPr>
          <p:cNvSpPr/>
          <p:nvPr/>
        </p:nvSpPr>
        <p:spPr>
          <a:xfrm>
            <a:off x="1405414" y="1928309"/>
            <a:ext cx="3703704" cy="4312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/>
              <a:t>Kronologija grbov grofov Celjskih.</a:t>
            </a:r>
          </a:p>
        </p:txBody>
      </p:sp>
    </p:spTree>
    <p:extLst>
      <p:ext uri="{BB962C8B-B14F-4D97-AF65-F5344CB8AC3E}">
        <p14:creationId xmlns:p14="http://schemas.microsoft.com/office/powerpoint/2010/main" val="6475632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8590B28-722F-4386-A935-DF4BFE6E09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199" y="1030396"/>
            <a:ext cx="4925466" cy="1077229"/>
          </a:xfrm>
          <a:solidFill>
            <a:schemeClr val="accent6"/>
          </a:solidFill>
          <a:ln w="12700">
            <a:solidFill>
              <a:schemeClr val="accent6">
                <a:lumMod val="50000"/>
              </a:schemeClr>
            </a:solidFill>
          </a:ln>
        </p:spPr>
        <p:txBody>
          <a:bodyPr/>
          <a:lstStyle/>
          <a:p>
            <a:r>
              <a:rPr lang="sl-SI" dirty="0"/>
              <a:t>Reši naloge s pomočjo učbenika stran 109 - 111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F24C926F-DB80-4D30-BD61-181443F428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8276" y="218050"/>
            <a:ext cx="5517136" cy="6563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98316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dison">
  <a:themeElements>
    <a:clrScheme name="Madison">
      <a:dk1>
        <a:sysClr val="windowText" lastClr="000000"/>
      </a:dk1>
      <a:lt1>
        <a:sysClr val="window" lastClr="FFFFFF"/>
      </a:lt1>
      <a:dk2>
        <a:srgbClr val="2D251F"/>
      </a:dk2>
      <a:lt2>
        <a:srgbClr val="FAE9C5"/>
      </a:lt2>
      <a:accent1>
        <a:srgbClr val="ED3846"/>
      </a:accent1>
      <a:accent2>
        <a:srgbClr val="F87184"/>
      </a:accent2>
      <a:accent3>
        <a:srgbClr val="EC9DA9"/>
      </a:accent3>
      <a:accent4>
        <a:srgbClr val="ECC190"/>
      </a:accent4>
      <a:accent5>
        <a:srgbClr val="FFB268"/>
      </a:accent5>
      <a:accent6>
        <a:srgbClr val="F98657"/>
      </a:accent6>
      <a:hlink>
        <a:srgbClr val="B97669"/>
      </a:hlink>
      <a:folHlink>
        <a:srgbClr val="9E9483"/>
      </a:folHlink>
    </a:clrScheme>
    <a:fontScheme name="Madison">
      <a:maj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dison" id="{025CB5FB-2DD3-45EE-B6F0-CC461540EB19}" vid="{BCCF8060-3FCB-4641-B728-8A589529B13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TM16401375[[fn=Madison]]</Template>
  <TotalTime>164</TotalTime>
  <Words>376</Words>
  <Application>Microsoft Office PowerPoint</Application>
  <PresentationFormat>Širokozaslonsko</PresentationFormat>
  <Paragraphs>42</Paragraphs>
  <Slides>11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11</vt:i4>
      </vt:variant>
    </vt:vector>
  </HeadingPairs>
  <TitlesOfParts>
    <vt:vector size="16" baseType="lpstr">
      <vt:lpstr>Arial</vt:lpstr>
      <vt:lpstr>MS Shell Dlg 2</vt:lpstr>
      <vt:lpstr>Wingdings</vt:lpstr>
      <vt:lpstr>Wingdings 3</vt:lpstr>
      <vt:lpstr>Madison</vt:lpstr>
      <vt:lpstr>Kako so se oblikovale slovenske zgodovinske dežele</vt:lpstr>
      <vt:lpstr>1. Katere so bile slovenske zgodovinske dežele</vt:lpstr>
      <vt:lpstr>PowerPointova predstavitev</vt:lpstr>
      <vt:lpstr>PowerPointova predstavitev</vt:lpstr>
      <vt:lpstr>2. Kako so Habsburžani širili oblast v vzhodnih Alpah</vt:lpstr>
      <vt:lpstr>3. Kdo so bili Celjski grofje</vt:lpstr>
      <vt:lpstr>PowerPointova predstavitev</vt:lpstr>
      <vt:lpstr>PowerPointova predstavitev</vt:lpstr>
      <vt:lpstr>Reši naloge s pomočjo učbenika stran 109 - 111</vt:lpstr>
      <vt:lpstr>PowerPointova predstavitev</vt:lpstr>
      <vt:lpstr>**Za radovedne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Kako so se oblikovale slovenske zgodovinske dežele</dc:title>
  <dc:creator>Uporabnik</dc:creator>
  <cp:lastModifiedBy>Uporabnik</cp:lastModifiedBy>
  <cp:revision>20</cp:revision>
  <dcterms:created xsi:type="dcterms:W3CDTF">2020-04-09T09:15:09Z</dcterms:created>
  <dcterms:modified xsi:type="dcterms:W3CDTF">2020-04-09T14:20:25Z</dcterms:modified>
</cp:coreProperties>
</file>