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F9384-1AD0-4F87-9250-0C18037243F8}" type="datetimeFigureOut">
              <a:rPr lang="sl-SI" smtClean="0"/>
              <a:pPr/>
              <a:t>16. 04. 2020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25BCB-1334-47A4-8B37-CDF06D8AB7B6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5BCB-1334-47A4-8B37-CDF06D8AB7B6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5BCB-1334-47A4-8B37-CDF06D8AB7B6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5BCB-1334-47A4-8B37-CDF06D8AB7B6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5BCB-1334-47A4-8B37-CDF06D8AB7B6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5BCB-1334-47A4-8B37-CDF06D8AB7B6}" type="slidenum">
              <a:rPr lang="sl-SI" smtClean="0"/>
              <a:pPr/>
              <a:t>5</a:t>
            </a:fld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5BCB-1334-47A4-8B37-CDF06D8AB7B6}" type="slidenum">
              <a:rPr lang="sl-SI" smtClean="0"/>
              <a:pPr/>
              <a:t>6</a:t>
            </a:fld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5BCB-1334-47A4-8B37-CDF06D8AB7B6}" type="slidenum">
              <a:rPr lang="sl-SI" smtClean="0"/>
              <a:pPr/>
              <a:t>7</a:t>
            </a:fld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5BCB-1334-47A4-8B37-CDF06D8AB7B6}" type="slidenum">
              <a:rPr lang="sl-SI" smtClean="0"/>
              <a:pPr/>
              <a:t>8</a:t>
            </a:fld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5BCB-1334-47A4-8B37-CDF06D8AB7B6}" type="slidenum">
              <a:rPr lang="sl-SI" smtClean="0"/>
              <a:pPr/>
              <a:t>9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7C85-8DA0-44B0-9162-904F41727A1E}" type="datetimeFigureOut">
              <a:rPr lang="sl-SI" smtClean="0"/>
              <a:pPr/>
              <a:t>16. 04. 2020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BA9-122E-4DC9-9E86-7C0CF8BDD95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7C85-8DA0-44B0-9162-904F41727A1E}" type="datetimeFigureOut">
              <a:rPr lang="sl-SI" smtClean="0"/>
              <a:pPr/>
              <a:t>16. 04. 2020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BA9-122E-4DC9-9E86-7C0CF8BDD95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7C85-8DA0-44B0-9162-904F41727A1E}" type="datetimeFigureOut">
              <a:rPr lang="sl-SI" smtClean="0"/>
              <a:pPr/>
              <a:t>16. 04. 2020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BA9-122E-4DC9-9E86-7C0CF8BDD95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7C85-8DA0-44B0-9162-904F41727A1E}" type="datetimeFigureOut">
              <a:rPr lang="sl-SI" smtClean="0"/>
              <a:pPr/>
              <a:t>16. 04. 2020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BA9-122E-4DC9-9E86-7C0CF8BDD95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7C85-8DA0-44B0-9162-904F41727A1E}" type="datetimeFigureOut">
              <a:rPr lang="sl-SI" smtClean="0"/>
              <a:pPr/>
              <a:t>16. 04. 2020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BA9-122E-4DC9-9E86-7C0CF8BDD95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7C85-8DA0-44B0-9162-904F41727A1E}" type="datetimeFigureOut">
              <a:rPr lang="sl-SI" smtClean="0"/>
              <a:pPr/>
              <a:t>16. 04. 2020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BA9-122E-4DC9-9E86-7C0CF8BDD95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7C85-8DA0-44B0-9162-904F41727A1E}" type="datetimeFigureOut">
              <a:rPr lang="sl-SI" smtClean="0"/>
              <a:pPr/>
              <a:t>16. 04. 2020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BA9-122E-4DC9-9E86-7C0CF8BDD95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7C85-8DA0-44B0-9162-904F41727A1E}" type="datetimeFigureOut">
              <a:rPr lang="sl-SI" smtClean="0"/>
              <a:pPr/>
              <a:t>16. 04. 2020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BA9-122E-4DC9-9E86-7C0CF8BDD95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7C85-8DA0-44B0-9162-904F41727A1E}" type="datetimeFigureOut">
              <a:rPr lang="sl-SI" smtClean="0"/>
              <a:pPr/>
              <a:t>16. 04. 2020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BA9-122E-4DC9-9E86-7C0CF8BDD95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7C85-8DA0-44B0-9162-904F41727A1E}" type="datetimeFigureOut">
              <a:rPr lang="sl-SI" smtClean="0"/>
              <a:pPr/>
              <a:t>16. 04. 2020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BA9-122E-4DC9-9E86-7C0CF8BDD95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7C85-8DA0-44B0-9162-904F41727A1E}" type="datetimeFigureOut">
              <a:rPr lang="sl-SI" smtClean="0"/>
              <a:pPr/>
              <a:t>16. 04. 2020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658BA9-122E-4DC9-9E86-7C0CF8BDD953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  <a:p>
            <a:pPr lvl="1" eaLnBrk="1" latinLnBrk="0" hangingPunct="1"/>
            <a:r>
              <a:rPr kumimoji="0" lang="sl-SI"/>
              <a:t>Druga raven</a:t>
            </a:r>
          </a:p>
          <a:p>
            <a:pPr lvl="2" eaLnBrk="1" latinLnBrk="0" hangingPunct="1"/>
            <a:r>
              <a:rPr kumimoji="0" lang="sl-SI"/>
              <a:t>Tretja raven</a:t>
            </a:r>
          </a:p>
          <a:p>
            <a:pPr lvl="3" eaLnBrk="1" latinLnBrk="0" hangingPunct="1"/>
            <a:r>
              <a:rPr kumimoji="0" lang="sl-SI"/>
              <a:t>Četrta raven</a:t>
            </a:r>
          </a:p>
          <a:p>
            <a:pPr lvl="4" eaLnBrk="1" latinLnBrk="0" hangingPunct="1"/>
            <a:r>
              <a:rPr kumimoji="0" lang="sl-SI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187C85-8DA0-44B0-9162-904F41727A1E}" type="datetimeFigureOut">
              <a:rPr lang="sl-SI" smtClean="0"/>
              <a:pPr/>
              <a:t>16. 04. 2020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658BA9-122E-4DC9-9E86-7C0CF8BDD953}" type="slidenum">
              <a:rPr lang="sl-SI" smtClean="0"/>
              <a:pPr/>
              <a:t>‹#›</a:t>
            </a:fld>
            <a:endParaRPr lang="sl-SI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/>
              <a:t>GLAGOL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856984" cy="4752528"/>
          </a:xfrm>
        </p:spPr>
        <p:txBody>
          <a:bodyPr>
            <a:normAutofit/>
          </a:bodyPr>
          <a:lstStyle/>
          <a:p>
            <a:pPr algn="ctr"/>
            <a:r>
              <a:rPr lang="sl-SI" dirty="0">
                <a:latin typeface="+mj-lt"/>
              </a:rPr>
              <a:t>Ali  je  glagol  najbolj  delaven  gospodič?  </a:t>
            </a:r>
          </a:p>
          <a:p>
            <a:pPr algn="ctr"/>
            <a:r>
              <a:rPr lang="sl-SI" dirty="0">
                <a:latin typeface="+mj-lt"/>
              </a:rPr>
              <a:t>Seveda,  saj  </a:t>
            </a:r>
            <a:r>
              <a:rPr lang="sl-SI" b="1" dirty="0">
                <a:solidFill>
                  <a:srgbClr val="FF0000"/>
                </a:solidFill>
                <a:latin typeface="+mj-lt"/>
              </a:rPr>
              <a:t>neprestano  nekaj  počne</a:t>
            </a:r>
            <a:r>
              <a:rPr lang="sl-SI" dirty="0">
                <a:latin typeface="+mj-lt"/>
              </a:rPr>
              <a:t>!</a:t>
            </a:r>
          </a:p>
          <a:p>
            <a:pPr algn="ctr"/>
            <a:r>
              <a:rPr lang="sl-SI" dirty="0">
                <a:latin typeface="+mj-lt"/>
              </a:rPr>
              <a:t>V  šoli  </a:t>
            </a:r>
            <a:r>
              <a:rPr lang="sl-SI" b="1" dirty="0">
                <a:solidFill>
                  <a:srgbClr val="FF0000"/>
                </a:solidFill>
                <a:latin typeface="+mj-lt"/>
              </a:rPr>
              <a:t>piše</a:t>
            </a:r>
            <a:r>
              <a:rPr lang="sl-SI" dirty="0">
                <a:latin typeface="+mj-lt"/>
              </a:rPr>
              <a:t>,  </a:t>
            </a:r>
            <a:r>
              <a:rPr lang="sl-SI" b="1" dirty="0">
                <a:solidFill>
                  <a:srgbClr val="FF0000"/>
                </a:solidFill>
                <a:latin typeface="+mj-lt"/>
              </a:rPr>
              <a:t>riše</a:t>
            </a:r>
            <a:r>
              <a:rPr lang="sl-SI" dirty="0">
                <a:latin typeface="+mj-lt"/>
              </a:rPr>
              <a:t>,  </a:t>
            </a:r>
            <a:r>
              <a:rPr lang="sl-SI" b="1" dirty="0">
                <a:solidFill>
                  <a:srgbClr val="FF0000"/>
                </a:solidFill>
                <a:latin typeface="+mj-lt"/>
              </a:rPr>
              <a:t>klepeta</a:t>
            </a:r>
            <a:r>
              <a:rPr lang="sl-SI" dirty="0">
                <a:latin typeface="+mj-lt"/>
              </a:rPr>
              <a:t>,  </a:t>
            </a:r>
            <a:r>
              <a:rPr lang="sl-SI" b="1" dirty="0">
                <a:solidFill>
                  <a:srgbClr val="FF0000"/>
                </a:solidFill>
                <a:latin typeface="+mj-lt"/>
              </a:rPr>
              <a:t>telovadi</a:t>
            </a:r>
            <a:r>
              <a:rPr lang="sl-SI" dirty="0">
                <a:latin typeface="+mj-lt"/>
              </a:rPr>
              <a:t>,  sošolkam  in  sošolcem  </a:t>
            </a:r>
            <a:r>
              <a:rPr lang="sl-SI" b="1" dirty="0">
                <a:solidFill>
                  <a:srgbClr val="FF0000"/>
                </a:solidFill>
                <a:latin typeface="+mj-lt"/>
              </a:rPr>
              <a:t>nagaja</a:t>
            </a:r>
            <a:r>
              <a:rPr lang="sl-SI" dirty="0">
                <a:latin typeface="+mj-lt"/>
              </a:rPr>
              <a:t>.</a:t>
            </a:r>
          </a:p>
          <a:p>
            <a:pPr algn="ctr"/>
            <a:r>
              <a:rPr lang="sl-SI" dirty="0">
                <a:latin typeface="+mj-lt"/>
              </a:rPr>
              <a:t>Doma  </a:t>
            </a:r>
            <a:r>
              <a:rPr lang="sl-SI" b="1" dirty="0">
                <a:solidFill>
                  <a:srgbClr val="92D050"/>
                </a:solidFill>
                <a:latin typeface="+mj-lt"/>
              </a:rPr>
              <a:t>se  igra</a:t>
            </a:r>
            <a:r>
              <a:rPr lang="sl-SI" dirty="0">
                <a:latin typeface="+mj-lt"/>
              </a:rPr>
              <a:t>,  </a:t>
            </a:r>
            <a:r>
              <a:rPr lang="sl-SI" b="1" dirty="0">
                <a:solidFill>
                  <a:srgbClr val="92D050"/>
                </a:solidFill>
                <a:latin typeface="+mj-lt"/>
              </a:rPr>
              <a:t>uči</a:t>
            </a:r>
            <a:r>
              <a:rPr lang="sl-SI" dirty="0">
                <a:latin typeface="+mj-lt"/>
              </a:rPr>
              <a:t>,  </a:t>
            </a:r>
            <a:r>
              <a:rPr lang="sl-SI" b="1" dirty="0">
                <a:solidFill>
                  <a:srgbClr val="92D050"/>
                </a:solidFill>
                <a:latin typeface="+mj-lt"/>
              </a:rPr>
              <a:t>uboga</a:t>
            </a:r>
            <a:r>
              <a:rPr lang="sl-SI" dirty="0">
                <a:latin typeface="+mj-lt"/>
              </a:rPr>
              <a:t>  starše.</a:t>
            </a:r>
          </a:p>
          <a:p>
            <a:pPr algn="ctr"/>
            <a:r>
              <a:rPr lang="sl-SI" dirty="0">
                <a:latin typeface="+mj-lt"/>
              </a:rPr>
              <a:t>Od  veselja  </a:t>
            </a:r>
            <a:r>
              <a:rPr lang="sl-SI" b="1" dirty="0">
                <a:solidFill>
                  <a:srgbClr val="FFC000"/>
                </a:solidFill>
                <a:latin typeface="+mj-lt"/>
              </a:rPr>
              <a:t>skače</a:t>
            </a:r>
            <a:r>
              <a:rPr lang="sl-SI" dirty="0">
                <a:latin typeface="+mj-lt"/>
              </a:rPr>
              <a:t>,  </a:t>
            </a:r>
            <a:r>
              <a:rPr lang="sl-SI" b="1" dirty="0">
                <a:solidFill>
                  <a:srgbClr val="FFC000"/>
                </a:solidFill>
                <a:latin typeface="+mj-lt"/>
              </a:rPr>
              <a:t>vriska</a:t>
            </a:r>
            <a:r>
              <a:rPr lang="sl-SI" dirty="0">
                <a:latin typeface="+mj-lt"/>
              </a:rPr>
              <a:t>,  </a:t>
            </a:r>
            <a:r>
              <a:rPr lang="sl-SI" b="1" dirty="0">
                <a:solidFill>
                  <a:srgbClr val="FFC000"/>
                </a:solidFill>
                <a:latin typeface="+mj-lt"/>
              </a:rPr>
              <a:t>poje</a:t>
            </a:r>
            <a:r>
              <a:rPr lang="sl-SI" dirty="0">
                <a:latin typeface="+mj-lt"/>
              </a:rPr>
              <a:t>  in  </a:t>
            </a:r>
            <a:r>
              <a:rPr lang="sl-SI" b="1" dirty="0">
                <a:solidFill>
                  <a:srgbClr val="FFC000"/>
                </a:solidFill>
                <a:latin typeface="+mj-lt"/>
              </a:rPr>
              <a:t>se  smeji</a:t>
            </a:r>
            <a:r>
              <a:rPr lang="sl-SI" dirty="0">
                <a:latin typeface="+mj-lt"/>
              </a:rPr>
              <a:t>,  a  včasih  sitno  </a:t>
            </a:r>
            <a:r>
              <a:rPr lang="sl-SI" b="1" dirty="0">
                <a:solidFill>
                  <a:srgbClr val="FFC000"/>
                </a:solidFill>
                <a:latin typeface="+mj-lt"/>
              </a:rPr>
              <a:t>godrnja</a:t>
            </a:r>
            <a:r>
              <a:rPr lang="sl-SI" dirty="0">
                <a:latin typeface="+mj-lt"/>
              </a:rPr>
              <a:t>,  </a:t>
            </a:r>
            <a:r>
              <a:rPr lang="sl-SI" b="1" dirty="0">
                <a:solidFill>
                  <a:srgbClr val="FFC000"/>
                </a:solidFill>
                <a:latin typeface="+mj-lt"/>
              </a:rPr>
              <a:t>se  pregovarja</a:t>
            </a:r>
            <a:r>
              <a:rPr lang="sl-SI" dirty="0">
                <a:latin typeface="+mj-lt"/>
              </a:rPr>
              <a:t>  in  </a:t>
            </a:r>
            <a:r>
              <a:rPr lang="sl-SI" b="1" dirty="0">
                <a:solidFill>
                  <a:srgbClr val="FFC000"/>
                </a:solidFill>
                <a:latin typeface="+mj-lt"/>
              </a:rPr>
              <a:t>trmoglavi</a:t>
            </a:r>
            <a:r>
              <a:rPr lang="sl-SI" dirty="0">
                <a:latin typeface="+mj-lt"/>
              </a:rPr>
              <a:t>.</a:t>
            </a:r>
          </a:p>
          <a:p>
            <a:pPr algn="ctr"/>
            <a:r>
              <a:rPr lang="sl-SI" dirty="0">
                <a:latin typeface="+mj-lt"/>
              </a:rPr>
              <a:t>Ponoči  pa  </a:t>
            </a:r>
            <a:r>
              <a:rPr lang="sl-SI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spi</a:t>
            </a:r>
            <a:r>
              <a:rPr lang="sl-SI" dirty="0">
                <a:latin typeface="+mj-lt"/>
              </a:rPr>
              <a:t>,  </a:t>
            </a:r>
            <a:r>
              <a:rPr lang="sl-SI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smrči</a:t>
            </a:r>
            <a:r>
              <a:rPr lang="sl-SI" dirty="0">
                <a:latin typeface="+mj-lt"/>
              </a:rPr>
              <a:t>  in  </a:t>
            </a:r>
            <a:r>
              <a:rPr lang="sl-SI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sanja</a:t>
            </a:r>
            <a:r>
              <a:rPr lang="sl-SI" dirty="0">
                <a:latin typeface="+mj-lt"/>
              </a:rPr>
              <a:t>,  kako  lepo  </a:t>
            </a:r>
            <a:r>
              <a:rPr lang="sl-SI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se</a:t>
            </a:r>
            <a:r>
              <a:rPr lang="sl-SI" dirty="0">
                <a:latin typeface="+mj-lt"/>
              </a:rPr>
              <a:t>  mu  </a:t>
            </a:r>
            <a:r>
              <a:rPr lang="sl-SI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godi</a:t>
            </a:r>
            <a:r>
              <a:rPr lang="sl-SI" dirty="0">
                <a:latin typeface="+mj-lt"/>
              </a:rPr>
              <a:t>.</a:t>
            </a:r>
          </a:p>
          <a:p>
            <a:r>
              <a:rPr lang="sl-SI" sz="1800" i="1" dirty="0">
                <a:latin typeface="+mj-lt"/>
              </a:rPr>
              <a:t>(Prirejeno  po  Cicibanu)</a:t>
            </a:r>
          </a:p>
        </p:txBody>
      </p:sp>
      <p:sp>
        <p:nvSpPr>
          <p:cNvPr id="6" name="Elipsa 5"/>
          <p:cNvSpPr/>
          <p:nvPr/>
        </p:nvSpPr>
        <p:spPr>
          <a:xfrm>
            <a:off x="1907704" y="4653136"/>
            <a:ext cx="1224136" cy="50405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Elipsa 6"/>
          <p:cNvSpPr/>
          <p:nvPr/>
        </p:nvSpPr>
        <p:spPr>
          <a:xfrm>
            <a:off x="5004048" y="3717032"/>
            <a:ext cx="864096" cy="50405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Elipsa 7"/>
          <p:cNvSpPr/>
          <p:nvPr/>
        </p:nvSpPr>
        <p:spPr>
          <a:xfrm>
            <a:off x="3995936" y="4221088"/>
            <a:ext cx="792088" cy="50405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Elipsa 8"/>
          <p:cNvSpPr/>
          <p:nvPr/>
        </p:nvSpPr>
        <p:spPr>
          <a:xfrm>
            <a:off x="5220072" y="4221088"/>
            <a:ext cx="1296144" cy="50405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Elipsa 9"/>
          <p:cNvSpPr/>
          <p:nvPr/>
        </p:nvSpPr>
        <p:spPr>
          <a:xfrm>
            <a:off x="2987824" y="4221088"/>
            <a:ext cx="1008112" cy="50405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Elipsa 10"/>
          <p:cNvSpPr/>
          <p:nvPr/>
        </p:nvSpPr>
        <p:spPr>
          <a:xfrm>
            <a:off x="7596336" y="5085184"/>
            <a:ext cx="79208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Elipsa 11"/>
          <p:cNvSpPr/>
          <p:nvPr/>
        </p:nvSpPr>
        <p:spPr>
          <a:xfrm>
            <a:off x="2051720" y="4221088"/>
            <a:ext cx="936104" cy="50405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Elipsa 12"/>
          <p:cNvSpPr/>
          <p:nvPr/>
        </p:nvSpPr>
        <p:spPr>
          <a:xfrm>
            <a:off x="6588224" y="5085184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Elipsa 13"/>
          <p:cNvSpPr/>
          <p:nvPr/>
        </p:nvSpPr>
        <p:spPr>
          <a:xfrm>
            <a:off x="2267744" y="5085184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Elipsa 14"/>
          <p:cNvSpPr/>
          <p:nvPr/>
        </p:nvSpPr>
        <p:spPr>
          <a:xfrm>
            <a:off x="4139952" y="5085184"/>
            <a:ext cx="86409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Elipsa 15"/>
          <p:cNvSpPr/>
          <p:nvPr/>
        </p:nvSpPr>
        <p:spPr>
          <a:xfrm>
            <a:off x="2843808" y="5085184"/>
            <a:ext cx="93610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Elipsa 16"/>
          <p:cNvSpPr/>
          <p:nvPr/>
        </p:nvSpPr>
        <p:spPr>
          <a:xfrm>
            <a:off x="2843808" y="2852936"/>
            <a:ext cx="1152128" cy="5760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Elipsa 17"/>
          <p:cNvSpPr/>
          <p:nvPr/>
        </p:nvSpPr>
        <p:spPr>
          <a:xfrm>
            <a:off x="4139952" y="2852936"/>
            <a:ext cx="1224136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Elipsa 18"/>
          <p:cNvSpPr/>
          <p:nvPr/>
        </p:nvSpPr>
        <p:spPr>
          <a:xfrm>
            <a:off x="3995936" y="3284984"/>
            <a:ext cx="1008112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Elipsa 19"/>
          <p:cNvSpPr/>
          <p:nvPr/>
        </p:nvSpPr>
        <p:spPr>
          <a:xfrm>
            <a:off x="5652120" y="4581128"/>
            <a:ext cx="1512168" cy="50405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Elipsa 20"/>
          <p:cNvSpPr/>
          <p:nvPr/>
        </p:nvSpPr>
        <p:spPr>
          <a:xfrm flipH="1">
            <a:off x="3203848" y="4653136"/>
            <a:ext cx="2088232" cy="50405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Elipsa 21"/>
          <p:cNvSpPr/>
          <p:nvPr/>
        </p:nvSpPr>
        <p:spPr>
          <a:xfrm>
            <a:off x="1403648" y="2852935"/>
            <a:ext cx="720080" cy="5325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Elipsa 22"/>
          <p:cNvSpPr/>
          <p:nvPr/>
        </p:nvSpPr>
        <p:spPr>
          <a:xfrm>
            <a:off x="2123728" y="2852936"/>
            <a:ext cx="720080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Elipsa 23"/>
          <p:cNvSpPr/>
          <p:nvPr/>
        </p:nvSpPr>
        <p:spPr>
          <a:xfrm>
            <a:off x="4283968" y="3789040"/>
            <a:ext cx="648072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5" name="Elipsa 24"/>
          <p:cNvSpPr/>
          <p:nvPr/>
        </p:nvSpPr>
        <p:spPr>
          <a:xfrm flipH="1">
            <a:off x="3131840" y="3717032"/>
            <a:ext cx="1080120" cy="50405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sl-SI" sz="4000" dirty="0"/>
              <a:t>Najprej  pa  le  ponovimo!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184576"/>
          </a:xfrm>
        </p:spPr>
        <p:txBody>
          <a:bodyPr>
            <a:normAutofit/>
          </a:bodyPr>
          <a:lstStyle/>
          <a:p>
            <a:pPr algn="just"/>
            <a:r>
              <a:rPr lang="sl-SI" b="1" i="1" u="sng" dirty="0">
                <a:latin typeface="+mj-lt"/>
              </a:rPr>
              <a:t>Preberi  naslednje  povedi</a:t>
            </a:r>
            <a:r>
              <a:rPr lang="sl-SI" dirty="0">
                <a:latin typeface="+mj-lt"/>
              </a:rPr>
              <a:t>.</a:t>
            </a:r>
          </a:p>
          <a:p>
            <a:pPr algn="just"/>
            <a:r>
              <a:rPr lang="sl-SI" b="1" dirty="0">
                <a:latin typeface="+mj-lt"/>
              </a:rPr>
              <a:t>Jošt  peče  palačinke</a:t>
            </a:r>
            <a:r>
              <a:rPr lang="sl-SI" dirty="0">
                <a:latin typeface="+mj-lt"/>
              </a:rPr>
              <a:t>.</a:t>
            </a:r>
          </a:p>
          <a:p>
            <a:pPr algn="just"/>
            <a:r>
              <a:rPr lang="sl-SI" dirty="0">
                <a:latin typeface="+mj-lt"/>
              </a:rPr>
              <a:t>Dejanje,  ki  ga  je  nekdo  storil,  ki  ga  nekdo  opravlja.</a:t>
            </a:r>
          </a:p>
          <a:p>
            <a:pPr algn="just">
              <a:buNone/>
            </a:pPr>
            <a:endParaRPr lang="sl-SI" dirty="0">
              <a:latin typeface="+mj-lt"/>
            </a:endParaRPr>
          </a:p>
          <a:p>
            <a:pPr algn="just"/>
            <a:r>
              <a:rPr lang="sl-SI" b="1" dirty="0">
                <a:latin typeface="+mj-lt"/>
              </a:rPr>
              <a:t>Palačinke  se  nabirajo  na  krožniku.</a:t>
            </a:r>
            <a:endParaRPr lang="sl-SI" dirty="0">
              <a:latin typeface="+mj-lt"/>
            </a:endParaRPr>
          </a:p>
          <a:p>
            <a:pPr algn="just"/>
            <a:r>
              <a:rPr lang="sl-SI" dirty="0">
                <a:latin typeface="+mj-lt"/>
              </a:rPr>
              <a:t>Kaj  se  dogaja  s  palačinkami.</a:t>
            </a:r>
          </a:p>
          <a:p>
            <a:pPr algn="just"/>
            <a:endParaRPr lang="sl-SI" dirty="0">
              <a:latin typeface="+mj-lt"/>
            </a:endParaRPr>
          </a:p>
          <a:p>
            <a:pPr algn="just"/>
            <a:r>
              <a:rPr lang="sl-SI" b="1" dirty="0">
                <a:latin typeface="+mj-lt"/>
              </a:rPr>
              <a:t>Prostor  je  zakajen.</a:t>
            </a:r>
            <a:endParaRPr lang="sl-SI" dirty="0">
              <a:latin typeface="+mj-lt"/>
            </a:endParaRPr>
          </a:p>
          <a:p>
            <a:pPr algn="just"/>
            <a:r>
              <a:rPr lang="sl-SI" dirty="0">
                <a:latin typeface="+mj-lt"/>
              </a:rPr>
              <a:t>V  kakšnem  stanju  je  prostor.</a:t>
            </a:r>
          </a:p>
          <a:p>
            <a:pPr algn="just">
              <a:buNone/>
            </a:pPr>
            <a:endParaRPr lang="sl-SI" dirty="0">
              <a:latin typeface="+mj-lt"/>
            </a:endParaRPr>
          </a:p>
        </p:txBody>
      </p:sp>
      <p:sp>
        <p:nvSpPr>
          <p:cNvPr id="4" name="Zaobljeni pravokotnik 3"/>
          <p:cNvSpPr/>
          <p:nvPr/>
        </p:nvSpPr>
        <p:spPr>
          <a:xfrm>
            <a:off x="5076056" y="5661248"/>
            <a:ext cx="3672408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latin typeface="+mj-lt"/>
              </a:rPr>
              <a:t>Glagoli  so  besede,  ki  izražajo  dejanje,  dogajanje,  stanje.</a:t>
            </a:r>
          </a:p>
        </p:txBody>
      </p:sp>
      <p:cxnSp>
        <p:nvCxnSpPr>
          <p:cNvPr id="6" name="Raven konektor 5"/>
          <p:cNvCxnSpPr/>
          <p:nvPr/>
        </p:nvCxnSpPr>
        <p:spPr>
          <a:xfrm>
            <a:off x="1187624" y="2420888"/>
            <a:ext cx="72008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Raven konektor 9"/>
          <p:cNvCxnSpPr/>
          <p:nvPr/>
        </p:nvCxnSpPr>
        <p:spPr>
          <a:xfrm>
            <a:off x="1979712" y="3861048"/>
            <a:ext cx="151216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Raven konektor 14"/>
          <p:cNvCxnSpPr/>
          <p:nvPr/>
        </p:nvCxnSpPr>
        <p:spPr>
          <a:xfrm>
            <a:off x="1619672" y="5229200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Zaobljeni pravokotnik 17"/>
          <p:cNvSpPr/>
          <p:nvPr/>
        </p:nvSpPr>
        <p:spPr>
          <a:xfrm>
            <a:off x="3635896" y="1988840"/>
            <a:ext cx="432048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dirty="0">
                <a:latin typeface="+mj-lt"/>
              </a:rPr>
              <a:t>Kaj  nam  pove  podčrtana  beseda?</a:t>
            </a:r>
          </a:p>
        </p:txBody>
      </p:sp>
      <p:sp>
        <p:nvSpPr>
          <p:cNvPr id="19" name="Zaobljeni pravokotnik 18"/>
          <p:cNvSpPr/>
          <p:nvPr/>
        </p:nvSpPr>
        <p:spPr>
          <a:xfrm>
            <a:off x="4644008" y="3861048"/>
            <a:ext cx="432048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dirty="0">
                <a:latin typeface="+mj-lt"/>
              </a:rPr>
              <a:t>Kaj  nam  pove  podčrtana  beseda?</a:t>
            </a:r>
          </a:p>
        </p:txBody>
      </p:sp>
      <p:sp>
        <p:nvSpPr>
          <p:cNvPr id="20" name="Zaobljeni pravokotnik 19"/>
          <p:cNvSpPr/>
          <p:nvPr/>
        </p:nvSpPr>
        <p:spPr>
          <a:xfrm>
            <a:off x="3275856" y="4797152"/>
            <a:ext cx="4176464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dirty="0">
                <a:latin typeface="+mj-lt"/>
              </a:rPr>
              <a:t>Kaj  nam  pove  podčrtana  beseda?</a:t>
            </a:r>
          </a:p>
        </p:txBody>
      </p:sp>
      <p:pic>
        <p:nvPicPr>
          <p:cNvPr id="22" name="Slika 21" descr="Library of disney character making pancakes clip art transparent ..."/>
          <p:cNvPicPr/>
          <p:nvPr/>
        </p:nvPicPr>
        <p:blipFill>
          <a:blip r:embed="rId3" cstate="print"/>
          <a:srcRect t="11111" r="8156" b="13948"/>
          <a:stretch>
            <a:fillRect/>
          </a:stretch>
        </p:blipFill>
        <p:spPr bwMode="auto">
          <a:xfrm>
            <a:off x="7524328" y="116632"/>
            <a:ext cx="1368152" cy="17555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600" dirty="0"/>
              <a:t>Reši  naslednjo  nalogo.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algn="just"/>
            <a:r>
              <a:rPr lang="sl-SI" b="1" dirty="0">
                <a:latin typeface="+mj-lt"/>
              </a:rPr>
              <a:t>Med  danimi  besedami  </a:t>
            </a:r>
            <a:r>
              <a:rPr lang="sl-SI" b="1" u="sng" dirty="0">
                <a:latin typeface="+mj-lt"/>
              </a:rPr>
              <a:t>poišči  in  izpiši  glagole</a:t>
            </a:r>
            <a:r>
              <a:rPr lang="sl-SI" b="1" dirty="0">
                <a:latin typeface="+mj-lt"/>
              </a:rPr>
              <a:t>. </a:t>
            </a:r>
          </a:p>
          <a:p>
            <a:pPr algn="just"/>
            <a:r>
              <a:rPr lang="sl-SI" b="1" dirty="0">
                <a:latin typeface="+mj-lt"/>
              </a:rPr>
              <a:t>Nato  z  rdečim  pisalom  </a:t>
            </a:r>
            <a:r>
              <a:rPr lang="sl-SI" b="1" u="sng" dirty="0">
                <a:latin typeface="+mj-lt"/>
              </a:rPr>
              <a:t>preveri</a:t>
            </a:r>
            <a:r>
              <a:rPr lang="sl-SI" b="1" dirty="0">
                <a:latin typeface="+mj-lt"/>
              </a:rPr>
              <a:t>,  ali  si  izpisal  vse  glagole. Pri  pregledovanju  bodi  natančen!</a:t>
            </a:r>
          </a:p>
          <a:p>
            <a:endParaRPr lang="sl-SI" dirty="0"/>
          </a:p>
          <a:p>
            <a:pPr algn="just"/>
            <a:r>
              <a:rPr lang="sl-SI" i="1" dirty="0">
                <a:latin typeface="+mj-lt"/>
              </a:rPr>
              <a:t>rastlina,  rastem,  hiša,  otrok,  se  razvija,  lesen,  kričimo,  okolje,  šola,  naloga,  pomagamo,  pogledaš,  razmišljajo,  kolesar,  juha,  spim,  sanja, sneži,  posadimo,  računalnik,  šport,  tečemo,  sem  prebral</a:t>
            </a:r>
          </a:p>
        </p:txBody>
      </p:sp>
      <p:sp>
        <p:nvSpPr>
          <p:cNvPr id="4" name="Zaobljeni pravokotnik 3"/>
          <p:cNvSpPr/>
          <p:nvPr/>
        </p:nvSpPr>
        <p:spPr>
          <a:xfrm>
            <a:off x="1979712" y="3284984"/>
            <a:ext cx="1080120" cy="360040"/>
          </a:xfrm>
          <a:prstGeom prst="roundRect">
            <a:avLst>
              <a:gd name="adj" fmla="val 37831"/>
            </a:avLst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Zaobljeni pravokotnik 4"/>
          <p:cNvSpPr/>
          <p:nvPr/>
        </p:nvSpPr>
        <p:spPr>
          <a:xfrm>
            <a:off x="4932040" y="3356992"/>
            <a:ext cx="1440160" cy="360040"/>
          </a:xfrm>
          <a:prstGeom prst="roundRect">
            <a:avLst>
              <a:gd name="adj" fmla="val 37831"/>
            </a:avLst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4572000" y="4077072"/>
            <a:ext cx="792088" cy="360040"/>
          </a:xfrm>
          <a:prstGeom prst="roundRect">
            <a:avLst>
              <a:gd name="adj" fmla="val 37831"/>
            </a:avLst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Zaobljeni pravokotnik 6"/>
          <p:cNvSpPr/>
          <p:nvPr/>
        </p:nvSpPr>
        <p:spPr>
          <a:xfrm>
            <a:off x="5508104" y="3717032"/>
            <a:ext cx="1296144" cy="360040"/>
          </a:xfrm>
          <a:prstGeom prst="roundRect">
            <a:avLst>
              <a:gd name="adj" fmla="val 37831"/>
            </a:avLst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Zaobljeni pravokotnik 7"/>
          <p:cNvSpPr/>
          <p:nvPr/>
        </p:nvSpPr>
        <p:spPr>
          <a:xfrm>
            <a:off x="7452320" y="3284984"/>
            <a:ext cx="1080120" cy="360040"/>
          </a:xfrm>
          <a:prstGeom prst="roundRect">
            <a:avLst>
              <a:gd name="adj" fmla="val 37831"/>
            </a:avLst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Zaobljeni pravokotnik 8"/>
          <p:cNvSpPr/>
          <p:nvPr/>
        </p:nvSpPr>
        <p:spPr>
          <a:xfrm>
            <a:off x="3707904" y="3717032"/>
            <a:ext cx="1656184" cy="360040"/>
          </a:xfrm>
          <a:prstGeom prst="roundRect">
            <a:avLst>
              <a:gd name="adj" fmla="val 37831"/>
            </a:avLst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Zaobljeni pravokotnik 9"/>
          <p:cNvSpPr/>
          <p:nvPr/>
        </p:nvSpPr>
        <p:spPr>
          <a:xfrm>
            <a:off x="6948264" y="3717032"/>
            <a:ext cx="1584176" cy="360040"/>
          </a:xfrm>
          <a:prstGeom prst="roundRect">
            <a:avLst>
              <a:gd name="adj" fmla="val 37831"/>
            </a:avLst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Zaobljeni pravokotnik 10"/>
          <p:cNvSpPr/>
          <p:nvPr/>
        </p:nvSpPr>
        <p:spPr>
          <a:xfrm>
            <a:off x="2771800" y="4077072"/>
            <a:ext cx="720080" cy="360040"/>
          </a:xfrm>
          <a:prstGeom prst="roundRect">
            <a:avLst>
              <a:gd name="adj" fmla="val 37831"/>
            </a:avLst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Zaobljeni pravokotnik 11"/>
          <p:cNvSpPr/>
          <p:nvPr/>
        </p:nvSpPr>
        <p:spPr>
          <a:xfrm>
            <a:off x="3635896" y="4077072"/>
            <a:ext cx="864096" cy="360040"/>
          </a:xfrm>
          <a:prstGeom prst="roundRect">
            <a:avLst>
              <a:gd name="adj" fmla="val 37831"/>
            </a:avLst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Zaobljeni pravokotnik 12"/>
          <p:cNvSpPr/>
          <p:nvPr/>
        </p:nvSpPr>
        <p:spPr>
          <a:xfrm>
            <a:off x="1691680" y="4509120"/>
            <a:ext cx="1080120" cy="360040"/>
          </a:xfrm>
          <a:prstGeom prst="roundRect">
            <a:avLst>
              <a:gd name="adj" fmla="val 37831"/>
            </a:avLst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Zaobljeni pravokotnik 13"/>
          <p:cNvSpPr/>
          <p:nvPr/>
        </p:nvSpPr>
        <p:spPr>
          <a:xfrm>
            <a:off x="2915816" y="4509120"/>
            <a:ext cx="1800200" cy="360040"/>
          </a:xfrm>
          <a:prstGeom prst="roundRect">
            <a:avLst>
              <a:gd name="adj" fmla="val 37831"/>
            </a:avLst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Zaobljeni pravokotnik 14"/>
          <p:cNvSpPr/>
          <p:nvPr/>
        </p:nvSpPr>
        <p:spPr>
          <a:xfrm>
            <a:off x="5508104" y="4077072"/>
            <a:ext cx="1368152" cy="360040"/>
          </a:xfrm>
          <a:prstGeom prst="roundRect">
            <a:avLst>
              <a:gd name="adj" fmla="val 37831"/>
            </a:avLst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568952" cy="1068728"/>
          </a:xfrm>
        </p:spPr>
        <p:txBody>
          <a:bodyPr>
            <a:noAutofit/>
          </a:bodyPr>
          <a:lstStyle/>
          <a:p>
            <a:pPr algn="ctr"/>
            <a:r>
              <a:rPr lang="sl-SI" sz="3200" dirty="0"/>
              <a:t>Kot  že  vemo,  je  glagol  lahko sestavljen  tudi  iz  več  besed.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551784"/>
          </a:xfrm>
        </p:spPr>
        <p:txBody>
          <a:bodyPr/>
          <a:lstStyle/>
          <a:p>
            <a:pPr algn="just"/>
            <a:r>
              <a:rPr lang="sl-SI" b="1" i="1" u="sng" dirty="0">
                <a:latin typeface="+mj-lt"/>
              </a:rPr>
              <a:t>Preberi  spodnji  povedi  in  reši  nalogo  v  rdečem  okvirčku</a:t>
            </a:r>
            <a:r>
              <a:rPr lang="sl-SI" dirty="0">
                <a:latin typeface="+mj-lt"/>
              </a:rPr>
              <a:t>.</a:t>
            </a:r>
          </a:p>
          <a:p>
            <a:pPr algn="just">
              <a:buNone/>
            </a:pPr>
            <a:endParaRPr lang="sl-SI" dirty="0">
              <a:latin typeface="+mj-lt"/>
            </a:endParaRPr>
          </a:p>
          <a:p>
            <a:pPr algn="just"/>
            <a:r>
              <a:rPr lang="sl-SI" dirty="0">
                <a:latin typeface="+mj-lt"/>
              </a:rPr>
              <a:t>Janko  se  smeje  sošolčevi  šali.</a:t>
            </a:r>
          </a:p>
          <a:p>
            <a:pPr algn="just"/>
            <a:r>
              <a:rPr lang="sl-SI" dirty="0">
                <a:latin typeface="+mj-lt"/>
              </a:rPr>
              <a:t>Predmetov  v  muzeju se  ne  dotikamo.</a:t>
            </a:r>
          </a:p>
          <a:p>
            <a:pPr algn="just"/>
            <a:endParaRPr lang="sl-SI" dirty="0"/>
          </a:p>
        </p:txBody>
      </p:sp>
      <p:sp>
        <p:nvSpPr>
          <p:cNvPr id="4" name="Zaobljeni pravokotnik 3"/>
          <p:cNvSpPr/>
          <p:nvPr/>
        </p:nvSpPr>
        <p:spPr>
          <a:xfrm>
            <a:off x="323528" y="4221088"/>
            <a:ext cx="8568952" cy="23762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r>
              <a:rPr lang="sl-SI" sz="2400" b="1" u="sng" dirty="0">
                <a:latin typeface="+mj-lt"/>
              </a:rPr>
              <a:t>Prečrtaj  besede,  ki  niso  del  glagola.</a:t>
            </a:r>
          </a:p>
          <a:p>
            <a:pPr algn="ctr"/>
            <a:endParaRPr lang="sl-SI" dirty="0">
              <a:latin typeface="+mj-lt"/>
            </a:endParaRPr>
          </a:p>
          <a:p>
            <a:pPr algn="ctr"/>
            <a:r>
              <a:rPr lang="sl-SI" sz="2400" dirty="0">
                <a:latin typeface="+mj-lt"/>
              </a:rPr>
              <a:t>mi  je  ukazal,   ko  sta  se  naučila,  spet  so  me  pozabili, </a:t>
            </a:r>
          </a:p>
          <a:p>
            <a:pPr algn="ctr"/>
            <a:r>
              <a:rPr lang="sl-SI" sz="2400" dirty="0">
                <a:latin typeface="+mj-lt"/>
              </a:rPr>
              <a:t>ni  držal  obljube, delajta  sama, pomagaj  mu,  pozabil  je  nalogo,  </a:t>
            </a:r>
          </a:p>
          <a:p>
            <a:pPr algn="ctr"/>
            <a:r>
              <a:rPr lang="sl-SI" sz="2400" dirty="0">
                <a:latin typeface="+mj-lt"/>
              </a:rPr>
              <a:t>tečem  k  babici,  učim  se  matematiko,  pospravljam  sobo</a:t>
            </a:r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</p:txBody>
      </p:sp>
      <p:sp>
        <p:nvSpPr>
          <p:cNvPr id="12" name="Pomnoži 11"/>
          <p:cNvSpPr/>
          <p:nvPr/>
        </p:nvSpPr>
        <p:spPr>
          <a:xfrm>
            <a:off x="1115616" y="5157192"/>
            <a:ext cx="432048" cy="504056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omnoži 12"/>
          <p:cNvSpPr/>
          <p:nvPr/>
        </p:nvSpPr>
        <p:spPr>
          <a:xfrm>
            <a:off x="1763688" y="5877272"/>
            <a:ext cx="432048" cy="504056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omnoži 13"/>
          <p:cNvSpPr/>
          <p:nvPr/>
        </p:nvSpPr>
        <p:spPr>
          <a:xfrm>
            <a:off x="6516216" y="5157192"/>
            <a:ext cx="432048" cy="504056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omnoži 14"/>
          <p:cNvSpPr/>
          <p:nvPr/>
        </p:nvSpPr>
        <p:spPr>
          <a:xfrm>
            <a:off x="5508104" y="5157192"/>
            <a:ext cx="432048" cy="504056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omnoži 15"/>
          <p:cNvSpPr/>
          <p:nvPr/>
        </p:nvSpPr>
        <p:spPr>
          <a:xfrm>
            <a:off x="2987824" y="5157192"/>
            <a:ext cx="432048" cy="504056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Pomnoži 16"/>
          <p:cNvSpPr/>
          <p:nvPr/>
        </p:nvSpPr>
        <p:spPr>
          <a:xfrm>
            <a:off x="3779912" y="5517232"/>
            <a:ext cx="432048" cy="504056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Pomnoži 17"/>
          <p:cNvSpPr/>
          <p:nvPr/>
        </p:nvSpPr>
        <p:spPr>
          <a:xfrm>
            <a:off x="1979712" y="5517232"/>
            <a:ext cx="432048" cy="504056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Pomnoži 18"/>
          <p:cNvSpPr/>
          <p:nvPr/>
        </p:nvSpPr>
        <p:spPr>
          <a:xfrm>
            <a:off x="2339752" y="5877272"/>
            <a:ext cx="432048" cy="504056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Pomnoži 19"/>
          <p:cNvSpPr/>
          <p:nvPr/>
        </p:nvSpPr>
        <p:spPr>
          <a:xfrm>
            <a:off x="4788024" y="5877272"/>
            <a:ext cx="432048" cy="504056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Pomnoži 20"/>
          <p:cNvSpPr/>
          <p:nvPr/>
        </p:nvSpPr>
        <p:spPr>
          <a:xfrm>
            <a:off x="7668344" y="5877272"/>
            <a:ext cx="432048" cy="504056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Pomnoži 21"/>
          <p:cNvSpPr/>
          <p:nvPr/>
        </p:nvSpPr>
        <p:spPr>
          <a:xfrm>
            <a:off x="5724128" y="5517232"/>
            <a:ext cx="432048" cy="504056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Pomnoži 22"/>
          <p:cNvSpPr/>
          <p:nvPr/>
        </p:nvSpPr>
        <p:spPr>
          <a:xfrm>
            <a:off x="7884368" y="5517232"/>
            <a:ext cx="432048" cy="504056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5" name="Raven konektor 24"/>
          <p:cNvCxnSpPr/>
          <p:nvPr/>
        </p:nvCxnSpPr>
        <p:spPr>
          <a:xfrm>
            <a:off x="1403648" y="3140968"/>
            <a:ext cx="122413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Raven konektor 25"/>
          <p:cNvCxnSpPr/>
          <p:nvPr/>
        </p:nvCxnSpPr>
        <p:spPr>
          <a:xfrm>
            <a:off x="3563888" y="3645024"/>
            <a:ext cx="21602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8" name="Slika 27" descr="Rezultat iskanja slik za smiley pointing finge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077072"/>
            <a:ext cx="1224136" cy="1327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GLAGOLSKO  ŠTEVILO</a:t>
            </a:r>
          </a:p>
        </p:txBody>
      </p:sp>
      <p:pic>
        <p:nvPicPr>
          <p:cNvPr id="4" name="Ograda vsebine 3" descr="Little boy walking with his dog Royalty Free Vector Image"/>
          <p:cNvPicPr>
            <a:picLocks noGrp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9872"/>
          <a:stretch>
            <a:fillRect/>
          </a:stretch>
        </p:blipFill>
        <p:spPr bwMode="auto">
          <a:xfrm>
            <a:off x="179512" y="2852936"/>
            <a:ext cx="2592288" cy="18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A boy walking with his dog Royalty Free Vector Image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6692" b="28331"/>
          <a:stretch>
            <a:fillRect/>
          </a:stretch>
        </p:blipFill>
        <p:spPr bwMode="auto">
          <a:xfrm>
            <a:off x="2915816" y="2852936"/>
            <a:ext cx="302433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Child lovingly embraces his pet dog Royalty Free Vector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6998" b="24196"/>
          <a:stretch>
            <a:fillRect/>
          </a:stretch>
        </p:blipFill>
        <p:spPr bwMode="auto">
          <a:xfrm>
            <a:off x="5940152" y="2852936"/>
            <a:ext cx="295232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avokotnik 6"/>
          <p:cNvSpPr/>
          <p:nvPr/>
        </p:nvSpPr>
        <p:spPr>
          <a:xfrm>
            <a:off x="683568" y="4941168"/>
            <a:ext cx="1656184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>
                <a:latin typeface="+mj-lt"/>
              </a:rPr>
              <a:t>Igor  </a:t>
            </a:r>
          </a:p>
          <a:p>
            <a:pPr algn="ctr"/>
            <a:r>
              <a:rPr lang="sl-SI" b="1" dirty="0">
                <a:latin typeface="+mj-lt"/>
              </a:rPr>
              <a:t>sprehaja </a:t>
            </a:r>
            <a:r>
              <a:rPr lang="sl-SI" dirty="0">
                <a:latin typeface="+mj-lt"/>
              </a:rPr>
              <a:t> </a:t>
            </a:r>
          </a:p>
          <a:p>
            <a:pPr algn="ctr"/>
            <a:r>
              <a:rPr lang="sl-SI" dirty="0">
                <a:latin typeface="+mj-lt"/>
              </a:rPr>
              <a:t>psa.</a:t>
            </a:r>
          </a:p>
        </p:txBody>
      </p:sp>
      <p:sp>
        <p:nvSpPr>
          <p:cNvPr id="8" name="Pravokotnik 7"/>
          <p:cNvSpPr/>
          <p:nvPr/>
        </p:nvSpPr>
        <p:spPr>
          <a:xfrm>
            <a:off x="3275856" y="4941168"/>
            <a:ext cx="2520280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>
                <a:latin typeface="+mj-lt"/>
              </a:rPr>
              <a:t>Jaka  in  Nik  </a:t>
            </a:r>
          </a:p>
          <a:p>
            <a:pPr algn="ctr"/>
            <a:r>
              <a:rPr lang="sl-SI" b="1" dirty="0">
                <a:latin typeface="+mj-lt"/>
              </a:rPr>
              <a:t>se ukvarjata  </a:t>
            </a:r>
          </a:p>
          <a:p>
            <a:pPr algn="ctr"/>
            <a:r>
              <a:rPr lang="sl-SI" dirty="0">
                <a:latin typeface="+mj-lt"/>
              </a:rPr>
              <a:t>s  psom.</a:t>
            </a:r>
          </a:p>
        </p:txBody>
      </p:sp>
      <p:sp>
        <p:nvSpPr>
          <p:cNvPr id="9" name="Pravokotnik 8"/>
          <p:cNvSpPr/>
          <p:nvPr/>
        </p:nvSpPr>
        <p:spPr>
          <a:xfrm>
            <a:off x="6350021" y="4875854"/>
            <a:ext cx="2376264" cy="9294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>
                <a:latin typeface="+mj-lt"/>
              </a:rPr>
              <a:t>Miha,  Janko  in  Janja  </a:t>
            </a:r>
            <a:r>
              <a:rPr lang="sl-SI" b="1" dirty="0">
                <a:latin typeface="+mj-lt"/>
              </a:rPr>
              <a:t>se  igrajo  </a:t>
            </a:r>
          </a:p>
          <a:p>
            <a:pPr algn="ctr"/>
            <a:r>
              <a:rPr lang="sl-SI" dirty="0">
                <a:latin typeface="+mj-lt"/>
              </a:rPr>
              <a:t>s  psom.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sl-SI" sz="2800" b="1" dirty="0">
                <a:solidFill>
                  <a:srgbClr val="FF0000"/>
                </a:solidFill>
              </a:rPr>
              <a:t>Glagolu  lahko  določimo  število.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sl-SI" b="1" i="1" u="sng" dirty="0">
                <a:latin typeface="+mj-lt"/>
              </a:rPr>
              <a:t>Preberi  naslednje  povedi.</a:t>
            </a:r>
          </a:p>
          <a:p>
            <a:endParaRPr lang="sl-SI" dirty="0">
              <a:latin typeface="+mj-lt"/>
            </a:endParaRPr>
          </a:p>
          <a:p>
            <a:r>
              <a:rPr lang="sl-SI" dirty="0">
                <a:latin typeface="+mj-lt"/>
              </a:rPr>
              <a:t>Anže  </a:t>
            </a:r>
            <a:r>
              <a:rPr lang="sl-SI" b="1" dirty="0">
                <a:solidFill>
                  <a:srgbClr val="C00000"/>
                </a:solidFill>
                <a:latin typeface="+mj-lt"/>
              </a:rPr>
              <a:t>je  oblekel  </a:t>
            </a:r>
            <a:r>
              <a:rPr lang="sl-SI" dirty="0">
                <a:latin typeface="+mj-lt"/>
              </a:rPr>
              <a:t>dolge  hlače.</a:t>
            </a:r>
          </a:p>
          <a:p>
            <a:endParaRPr lang="sl-SI" dirty="0">
              <a:latin typeface="+mj-lt"/>
            </a:endParaRPr>
          </a:p>
          <a:p>
            <a:endParaRPr lang="sl-SI" dirty="0">
              <a:latin typeface="+mj-lt"/>
            </a:endParaRPr>
          </a:p>
          <a:p>
            <a:r>
              <a:rPr lang="sl-SI" dirty="0">
                <a:latin typeface="+mj-lt"/>
              </a:rPr>
              <a:t>Jaka  in  Luka  </a:t>
            </a:r>
            <a:r>
              <a:rPr lang="sl-SI" b="1" dirty="0">
                <a:solidFill>
                  <a:srgbClr val="C00000"/>
                </a:solidFill>
                <a:latin typeface="+mj-lt"/>
              </a:rPr>
              <a:t>sta  oblekla</a:t>
            </a:r>
            <a:r>
              <a:rPr lang="sl-SI" dirty="0">
                <a:latin typeface="+mj-lt"/>
              </a:rPr>
              <a:t>  trenirko.</a:t>
            </a:r>
          </a:p>
          <a:p>
            <a:endParaRPr lang="sl-SI" dirty="0">
              <a:latin typeface="+mj-lt"/>
            </a:endParaRPr>
          </a:p>
          <a:p>
            <a:endParaRPr lang="sl-SI" dirty="0">
              <a:latin typeface="+mj-lt"/>
            </a:endParaRPr>
          </a:p>
          <a:p>
            <a:r>
              <a:rPr lang="sl-SI" dirty="0">
                <a:latin typeface="+mj-lt"/>
              </a:rPr>
              <a:t>Tine,  Marko  in  Igor  </a:t>
            </a:r>
            <a:r>
              <a:rPr lang="sl-SI" b="1" dirty="0">
                <a:solidFill>
                  <a:srgbClr val="C00000"/>
                </a:solidFill>
                <a:latin typeface="+mj-lt"/>
              </a:rPr>
              <a:t>so  oblekli  </a:t>
            </a:r>
            <a:r>
              <a:rPr lang="sl-SI" dirty="0">
                <a:latin typeface="+mj-lt"/>
              </a:rPr>
              <a:t>kratke  hlače.</a:t>
            </a:r>
          </a:p>
        </p:txBody>
      </p:sp>
      <p:sp>
        <p:nvSpPr>
          <p:cNvPr id="4" name="Zaobljeni pravokotnik 3"/>
          <p:cNvSpPr/>
          <p:nvPr/>
        </p:nvSpPr>
        <p:spPr>
          <a:xfrm>
            <a:off x="4427984" y="1916832"/>
            <a:ext cx="424847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>
                <a:latin typeface="+mj-lt"/>
              </a:rPr>
              <a:t>Koliko  oseb  je  obleklo  dolge  hlače?</a:t>
            </a:r>
          </a:p>
        </p:txBody>
      </p:sp>
      <p:sp>
        <p:nvSpPr>
          <p:cNvPr id="5" name="Zaobljeni pravokotnik 4"/>
          <p:cNvSpPr/>
          <p:nvPr/>
        </p:nvSpPr>
        <p:spPr>
          <a:xfrm>
            <a:off x="827584" y="2852936"/>
            <a:ext cx="295232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>
                <a:latin typeface="+mj-lt"/>
              </a:rPr>
              <a:t>Anže = eden,  zato  ednina</a:t>
            </a:r>
          </a:p>
        </p:txBody>
      </p:sp>
      <p:sp>
        <p:nvSpPr>
          <p:cNvPr id="6" name="Zaobljeni pravokotnik 5"/>
          <p:cNvSpPr/>
          <p:nvPr/>
        </p:nvSpPr>
        <p:spPr>
          <a:xfrm>
            <a:off x="4572000" y="3356992"/>
            <a:ext cx="3816424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>
                <a:latin typeface="+mj-lt"/>
              </a:rPr>
              <a:t>Koliko  oseb  je  obleklo  trenirko?</a:t>
            </a:r>
          </a:p>
        </p:txBody>
      </p:sp>
      <p:sp>
        <p:nvSpPr>
          <p:cNvPr id="7" name="Zaobljeni pravokotnik 6"/>
          <p:cNvSpPr/>
          <p:nvPr/>
        </p:nvSpPr>
        <p:spPr>
          <a:xfrm>
            <a:off x="755576" y="4293096"/>
            <a:ext cx="3744416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>
                <a:latin typeface="+mj-lt"/>
              </a:rPr>
              <a:t>Jaka  in  Luka = dva,  zato  dvojina</a:t>
            </a:r>
          </a:p>
        </p:txBody>
      </p:sp>
      <p:sp>
        <p:nvSpPr>
          <p:cNvPr id="9" name="Zaobljeni pravokotnik 8"/>
          <p:cNvSpPr/>
          <p:nvPr/>
        </p:nvSpPr>
        <p:spPr>
          <a:xfrm>
            <a:off x="755576" y="5733256"/>
            <a:ext cx="432048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>
                <a:latin typeface="+mj-lt"/>
              </a:rPr>
              <a:t>Tine,  Marko,  Igor = trije,  zato  množina</a:t>
            </a:r>
          </a:p>
        </p:txBody>
      </p:sp>
      <p:sp>
        <p:nvSpPr>
          <p:cNvPr id="10" name="Zaobljeni pravokotnik 9"/>
          <p:cNvSpPr/>
          <p:nvPr/>
        </p:nvSpPr>
        <p:spPr>
          <a:xfrm>
            <a:off x="4767064" y="4814732"/>
            <a:ext cx="3816424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>
                <a:latin typeface="+mj-lt"/>
              </a:rPr>
              <a:t>Koliko  oseb  je  obleklo  kratke  hlače?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sl-SI" b="1" i="1" u="sng" dirty="0">
                <a:latin typeface="+mj-lt"/>
              </a:rPr>
              <a:t>Pozorno  preberi  naslednje  povedi.</a:t>
            </a:r>
          </a:p>
          <a:p>
            <a:endParaRPr lang="sl-SI" dirty="0">
              <a:latin typeface="+mj-lt"/>
            </a:endParaRPr>
          </a:p>
          <a:p>
            <a:r>
              <a:rPr lang="sl-SI" dirty="0">
                <a:latin typeface="+mj-lt"/>
              </a:rPr>
              <a:t>Glagol  </a:t>
            </a:r>
            <a:r>
              <a:rPr lang="sl-SI" b="1" i="1" dirty="0">
                <a:solidFill>
                  <a:srgbClr val="FF00FF"/>
                </a:solidFill>
                <a:latin typeface="+mj-lt"/>
              </a:rPr>
              <a:t>učim  se  </a:t>
            </a:r>
            <a:r>
              <a:rPr lang="sl-SI" dirty="0">
                <a:latin typeface="+mj-lt"/>
              </a:rPr>
              <a:t>je			v  dvojini.</a:t>
            </a:r>
          </a:p>
          <a:p>
            <a:endParaRPr lang="sl-SI" dirty="0">
              <a:latin typeface="+mj-lt"/>
            </a:endParaRPr>
          </a:p>
          <a:p>
            <a:r>
              <a:rPr lang="sl-SI" dirty="0">
                <a:latin typeface="+mj-lt"/>
              </a:rPr>
              <a:t>Glagol  </a:t>
            </a:r>
            <a:r>
              <a:rPr lang="sl-SI" b="1" i="1" dirty="0">
                <a:solidFill>
                  <a:srgbClr val="0070C0"/>
                </a:solidFill>
                <a:latin typeface="+mj-lt"/>
              </a:rPr>
              <a:t>napišite</a:t>
            </a:r>
            <a:r>
              <a:rPr lang="sl-SI" dirty="0">
                <a:latin typeface="+mj-lt"/>
              </a:rPr>
              <a:t>  je			v  ednini.</a:t>
            </a:r>
          </a:p>
          <a:p>
            <a:endParaRPr lang="sl-SI" dirty="0">
              <a:latin typeface="+mj-lt"/>
            </a:endParaRPr>
          </a:p>
          <a:p>
            <a:r>
              <a:rPr lang="sl-SI" dirty="0">
                <a:latin typeface="+mj-lt"/>
              </a:rPr>
              <a:t>Glagol  </a:t>
            </a:r>
            <a:r>
              <a:rPr lang="sl-SI" b="1" i="1" dirty="0">
                <a:solidFill>
                  <a:srgbClr val="00B050"/>
                </a:solidFill>
                <a:latin typeface="+mj-lt"/>
              </a:rPr>
              <a:t>smejiva  se  </a:t>
            </a:r>
            <a:r>
              <a:rPr lang="sl-SI" dirty="0">
                <a:latin typeface="+mj-lt"/>
              </a:rPr>
              <a:t>je			v  množini</a:t>
            </a:r>
            <a:r>
              <a:rPr lang="sl-SI" dirty="0"/>
              <a:t>.</a:t>
            </a:r>
          </a:p>
        </p:txBody>
      </p:sp>
      <p:cxnSp>
        <p:nvCxnSpPr>
          <p:cNvPr id="5" name="Raven puščični konektor 4"/>
          <p:cNvCxnSpPr/>
          <p:nvPr/>
        </p:nvCxnSpPr>
        <p:spPr>
          <a:xfrm>
            <a:off x="2771800" y="2636912"/>
            <a:ext cx="3168352" cy="792088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Raven puščični konektor 6"/>
          <p:cNvCxnSpPr/>
          <p:nvPr/>
        </p:nvCxnSpPr>
        <p:spPr>
          <a:xfrm>
            <a:off x="2771800" y="3573016"/>
            <a:ext cx="3096344" cy="792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Raven puščični konektor 11"/>
          <p:cNvCxnSpPr/>
          <p:nvPr/>
        </p:nvCxnSpPr>
        <p:spPr>
          <a:xfrm flipV="1">
            <a:off x="3419872" y="2492896"/>
            <a:ext cx="2592288" cy="187220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sl-SI" sz="3200" dirty="0"/>
              <a:t>Reši  naslednji  nalogi.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/>
          <a:lstStyle/>
          <a:p>
            <a:pPr algn="just"/>
            <a:r>
              <a:rPr lang="sl-SI" b="1" u="sng" dirty="0">
                <a:latin typeface="+mj-lt"/>
              </a:rPr>
              <a:t>Izpiši  glagole in  podčrtaj  tiste,  ki  so   v  dvojini.</a:t>
            </a:r>
          </a:p>
          <a:p>
            <a:pPr algn="just"/>
            <a:endParaRPr lang="sl-SI" dirty="0">
              <a:latin typeface="+mj-lt"/>
            </a:endParaRPr>
          </a:p>
          <a:p>
            <a:pPr algn="just"/>
            <a:r>
              <a:rPr lang="sl-SI" i="1" dirty="0">
                <a:latin typeface="+mj-lt"/>
              </a:rPr>
              <a:t>sva  pomagali,  ponudimo,  igrata  se,  piševa,  so  tekli,  je  pozabil,  prepirata  se,  berem</a:t>
            </a:r>
          </a:p>
          <a:p>
            <a:pPr algn="just"/>
            <a:endParaRPr lang="sl-SI" dirty="0">
              <a:latin typeface="+mj-lt"/>
            </a:endParaRPr>
          </a:p>
          <a:p>
            <a:pPr algn="just"/>
            <a:r>
              <a:rPr lang="sl-SI" b="1" u="sng" dirty="0">
                <a:latin typeface="+mj-lt"/>
              </a:rPr>
              <a:t>Izpiši  glagole  in  podčrtaj  tiste,  ko  so  v  množini.</a:t>
            </a:r>
          </a:p>
          <a:p>
            <a:pPr algn="just"/>
            <a:endParaRPr lang="sl-SI" dirty="0">
              <a:latin typeface="+mj-lt"/>
            </a:endParaRPr>
          </a:p>
          <a:p>
            <a:pPr algn="just"/>
            <a:r>
              <a:rPr lang="sl-SI" i="1" dirty="0">
                <a:latin typeface="+mj-lt"/>
              </a:rPr>
              <a:t>učimo  se,  je  preživel,  so  prebrali,  pogledaš,  razmišljajo,  spi,  smučajo,  išče,  klepetamo</a:t>
            </a:r>
          </a:p>
        </p:txBody>
      </p:sp>
      <p:cxnSp>
        <p:nvCxnSpPr>
          <p:cNvPr id="5" name="Raven konektor 4"/>
          <p:cNvCxnSpPr/>
          <p:nvPr/>
        </p:nvCxnSpPr>
        <p:spPr>
          <a:xfrm>
            <a:off x="827584" y="2996952"/>
            <a:ext cx="1800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Raven konektor 7"/>
          <p:cNvCxnSpPr/>
          <p:nvPr/>
        </p:nvCxnSpPr>
        <p:spPr>
          <a:xfrm>
            <a:off x="4499992" y="2996952"/>
            <a:ext cx="12241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Raven konektor 10"/>
          <p:cNvCxnSpPr/>
          <p:nvPr/>
        </p:nvCxnSpPr>
        <p:spPr>
          <a:xfrm>
            <a:off x="6012160" y="2996952"/>
            <a:ext cx="79208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Raven konektor 12"/>
          <p:cNvCxnSpPr/>
          <p:nvPr/>
        </p:nvCxnSpPr>
        <p:spPr>
          <a:xfrm>
            <a:off x="1907704" y="3429000"/>
            <a:ext cx="172819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en konektor 14"/>
          <p:cNvCxnSpPr/>
          <p:nvPr/>
        </p:nvCxnSpPr>
        <p:spPr>
          <a:xfrm>
            <a:off x="827584" y="5301208"/>
            <a:ext cx="15121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Raven konektor 16"/>
          <p:cNvCxnSpPr/>
          <p:nvPr/>
        </p:nvCxnSpPr>
        <p:spPr>
          <a:xfrm>
            <a:off x="5004048" y="5301208"/>
            <a:ext cx="17281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en konektor 18"/>
          <p:cNvCxnSpPr/>
          <p:nvPr/>
        </p:nvCxnSpPr>
        <p:spPr>
          <a:xfrm>
            <a:off x="827584" y="5661248"/>
            <a:ext cx="14401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Raven konektor 21"/>
          <p:cNvCxnSpPr/>
          <p:nvPr/>
        </p:nvCxnSpPr>
        <p:spPr>
          <a:xfrm>
            <a:off x="5076056" y="5661248"/>
            <a:ext cx="15121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en konektor 22"/>
          <p:cNvCxnSpPr/>
          <p:nvPr/>
        </p:nvCxnSpPr>
        <p:spPr>
          <a:xfrm>
            <a:off x="3059832" y="5661248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7" name="Slika 26" descr="Povezana slika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404664"/>
            <a:ext cx="1224136" cy="119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/>
              <a:t>Domača  naloga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l-SI" b="1" dirty="0">
                <a:latin typeface="+mj-lt"/>
              </a:rPr>
              <a:t>Spodnje  glagole  razvrsti  v  tabelo  glede  na  število  (ednina,  dvojina,  množina).</a:t>
            </a:r>
          </a:p>
          <a:p>
            <a:pPr algn="just"/>
            <a:endParaRPr lang="sl-SI" dirty="0">
              <a:latin typeface="+mj-lt"/>
            </a:endParaRPr>
          </a:p>
          <a:p>
            <a:pPr algn="just"/>
            <a:r>
              <a:rPr lang="sl-SI" dirty="0">
                <a:latin typeface="+mj-lt"/>
              </a:rPr>
              <a:t>pregledamo,  je  tekel,  raziskujeva,  iščejo,  bere,  se  bomo  učili,  gledava,  sem  dodal,  sva  sedela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75656" y="4581128"/>
          <a:ext cx="6096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3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latin typeface="+mj-lt"/>
                        </a:rPr>
                        <a:t>ednina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latin typeface="+mj-lt"/>
                        </a:rPr>
                        <a:t>dvojina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latin typeface="+mj-lt"/>
                        </a:rPr>
                        <a:t>množina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latin typeface="+mj-lt"/>
                        </a:rPr>
                        <a:t>je  tekel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latin typeface="+mj-lt"/>
                        </a:rPr>
                        <a:t>raziskujeva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latin typeface="+mj-lt"/>
                        </a:rPr>
                        <a:t>pregledamo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latin typeface="+mj-lt"/>
                        </a:rPr>
                        <a:t>bere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latin typeface="+mj-lt"/>
                        </a:rPr>
                        <a:t>gledava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latin typeface="+mj-lt"/>
                        </a:rPr>
                        <a:t>iščejo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latin typeface="+mj-lt"/>
                        </a:rPr>
                        <a:t>sem  dodal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latin typeface="+mj-lt"/>
                        </a:rPr>
                        <a:t>sva  sedela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latin typeface="+mj-lt"/>
                        </a:rPr>
                        <a:t>se  bomo  učili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Slika 4" descr="Rezultat iskanja slik za smiley teacher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620688"/>
            <a:ext cx="122413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</TotalTime>
  <Words>580</Words>
  <Application>Microsoft Office PowerPoint</Application>
  <PresentationFormat>On-screen Show (4:3)</PresentationFormat>
  <Paragraphs>112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Potek</vt:lpstr>
      <vt:lpstr>GLAGOL </vt:lpstr>
      <vt:lpstr>Najprej  pa  le  ponovimo!</vt:lpstr>
      <vt:lpstr>Reši  naslednjo  nalogo.</vt:lpstr>
      <vt:lpstr>Kot  že  vemo,  je  glagol  lahko sestavljen  tudi  iz  več  besed.</vt:lpstr>
      <vt:lpstr>GLAGOLSKO  ŠTEVILO</vt:lpstr>
      <vt:lpstr>Glagolu  lahko  določimo  število.</vt:lpstr>
      <vt:lpstr>PowerPoint Presentation</vt:lpstr>
      <vt:lpstr>Reši  naslednji  nalogi.</vt:lpstr>
      <vt:lpstr>Domača  naloga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GLAGOL</dc:title>
  <dc:creator>Irena</dc:creator>
  <cp:lastModifiedBy>Jana Špilar Dodič</cp:lastModifiedBy>
  <cp:revision>18</cp:revision>
  <dcterms:created xsi:type="dcterms:W3CDTF">2020-04-15T12:01:09Z</dcterms:created>
  <dcterms:modified xsi:type="dcterms:W3CDTF">2020-04-16T12:34:44Z</dcterms:modified>
</cp:coreProperties>
</file>