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smtClean="0"/>
              <a:t>8b_snov </a:t>
            </a:r>
            <a:r>
              <a:rPr lang="sl-SI" dirty="0" smtClean="0"/>
              <a:t>prepišite v zvezke</a:t>
            </a:r>
          </a:p>
          <a:p>
            <a:r>
              <a:rPr lang="sl-SI" dirty="0" smtClean="0"/>
              <a:t>Sproti si tudi navodila.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224" y="1416605"/>
            <a:ext cx="4007575" cy="51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soli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4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05395" y="1733005"/>
            <a:ext cx="1032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NaCl – natrijev klorid uporabljamo v prehrani, za pripravo infuzijske raztopine in tudi kot sol za pomivalne stroje.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33" y="2261642"/>
            <a:ext cx="2911249" cy="2911249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00730"/>
              </p:ext>
            </p:extLst>
          </p:nvPr>
        </p:nvGraphicFramePr>
        <p:xfrm>
          <a:off x="603795" y="2748763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543252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07700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82448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KATION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ANION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FORMULA SPOJINE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1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Na</a:t>
                      </a:r>
                      <a:r>
                        <a:rPr lang="sl-SI" baseline="30000" dirty="0" smtClean="0"/>
                        <a:t>+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Cl</a:t>
                      </a:r>
                      <a:r>
                        <a:rPr lang="sl-SI" baseline="30000" dirty="0" smtClean="0"/>
                        <a:t>-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NaCl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71069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1846217" y="4293326"/>
            <a:ext cx="143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Na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2838995" y="4754991"/>
            <a:ext cx="209005" cy="156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4144191" y="4371647"/>
            <a:ext cx="1314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Cl</a:t>
            </a:r>
            <a:endParaRPr lang="sl-SI" sz="4400" dirty="0"/>
          </a:p>
        </p:txBody>
      </p:sp>
      <p:sp>
        <p:nvSpPr>
          <p:cNvPr id="9" name="Elipsa 8"/>
          <p:cNvSpPr/>
          <p:nvPr/>
        </p:nvSpPr>
        <p:spPr>
          <a:xfrm>
            <a:off x="4397467" y="4371647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4567646" y="4371647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832712" y="4667626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4832712" y="4911633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083231" y="4911634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4567646" y="5146987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4371703" y="5155640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/>
          <p:cNvSpPr txBox="1"/>
          <p:nvPr/>
        </p:nvSpPr>
        <p:spPr>
          <a:xfrm>
            <a:off x="5747657" y="3805646"/>
            <a:ext cx="27432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PONOVIMO: Natrij je v I. skupini periodnega sistema in tvori katione 1+. Klor je v VII. skupini in tvori ione 1-. Klor ima 7 zunanjih elektronov. Da dobi stabilno zgradbo, sprejme elektron od natrija.</a:t>
            </a:r>
            <a:endParaRPr lang="sl-SI" dirty="0"/>
          </a:p>
        </p:txBody>
      </p:sp>
      <p:sp>
        <p:nvSpPr>
          <p:cNvPr id="17" name="Navzdol ukrivljena puščica 16"/>
          <p:cNvSpPr/>
          <p:nvPr/>
        </p:nvSpPr>
        <p:spPr>
          <a:xfrm>
            <a:off x="2943497" y="4293326"/>
            <a:ext cx="1261654" cy="374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4027170" y="4667625"/>
            <a:ext cx="209005" cy="156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65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58240" y="1140823"/>
            <a:ext cx="959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CaCl</a:t>
            </a:r>
            <a:r>
              <a:rPr lang="sl-SI" baseline="-25000" dirty="0" smtClean="0"/>
              <a:t>2</a:t>
            </a:r>
            <a:r>
              <a:rPr lang="sl-SI" dirty="0" smtClean="0"/>
              <a:t> – kalcijev klorid poleg natrijevega klorida (NaCl) uporabljajo za posipavanje cest.</a:t>
            </a: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52890"/>
              </p:ext>
            </p:extLst>
          </p:nvPr>
        </p:nvGraphicFramePr>
        <p:xfrm>
          <a:off x="1692366" y="1755986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18822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04029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0035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KATION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ANION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FORMULA SPOJINE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7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Ca</a:t>
                      </a:r>
                      <a:r>
                        <a:rPr lang="sl-SI" baseline="30000" dirty="0" smtClean="0"/>
                        <a:t>2+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Cl</a:t>
                      </a:r>
                      <a:r>
                        <a:rPr lang="sl-SI" baseline="30000" dirty="0" smtClean="0"/>
                        <a:t>-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CaCl</a:t>
                      </a:r>
                      <a:r>
                        <a:rPr lang="sl-SI" baseline="-25000" dirty="0" smtClean="0"/>
                        <a:t>2</a:t>
                      </a:r>
                      <a:endParaRPr lang="sl-SI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31320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576251" y="4014651"/>
            <a:ext cx="1323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Ca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2516776" y="4171460"/>
            <a:ext cx="174171" cy="191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2516777" y="4502442"/>
            <a:ext cx="174171" cy="191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3840479" y="3248130"/>
            <a:ext cx="118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Cl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4019005" y="3186600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4271553" y="3186600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4019005" y="3979871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291149" y="3979871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3753393" y="3709795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571999" y="3518206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4571999" y="3805589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4036421" y="4859438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4319449" y="4858646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3840478" y="4859383"/>
            <a:ext cx="97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Cl</a:t>
            </a:r>
            <a:endParaRPr lang="sl-SI" dirty="0"/>
          </a:p>
        </p:txBody>
      </p:sp>
      <p:sp>
        <p:nvSpPr>
          <p:cNvPr id="18" name="Elipsa 17"/>
          <p:cNvSpPr/>
          <p:nvPr/>
        </p:nvSpPr>
        <p:spPr>
          <a:xfrm>
            <a:off x="4563287" y="5390987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4563287" y="5125185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4036420" y="5594741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4310737" y="5591124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3679369" y="5390987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puščični povezovalnik 23"/>
          <p:cNvCxnSpPr/>
          <p:nvPr/>
        </p:nvCxnSpPr>
        <p:spPr>
          <a:xfrm flipV="1">
            <a:off x="2690947" y="3518206"/>
            <a:ext cx="1162593" cy="6532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>
            <a:off x="2701834" y="4598236"/>
            <a:ext cx="1189808" cy="5835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/>
          <p:cNvSpPr txBox="1"/>
          <p:nvPr/>
        </p:nvSpPr>
        <p:spPr>
          <a:xfrm>
            <a:off x="5956663" y="3065417"/>
            <a:ext cx="4032068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PONOVIMO:</a:t>
            </a:r>
          </a:p>
          <a:p>
            <a:r>
              <a:rPr lang="sl-SI" dirty="0" smtClean="0"/>
              <a:t>Kalcij tvori naboje 2+ (</a:t>
            </a:r>
            <a:r>
              <a:rPr lang="sl-SI" dirty="0" err="1" smtClean="0"/>
              <a:t>II.skupina</a:t>
            </a:r>
            <a:r>
              <a:rPr lang="sl-SI" dirty="0" smtClean="0"/>
              <a:t> periodnega sistema). Klor tvori naboje 1- (</a:t>
            </a:r>
            <a:r>
              <a:rPr lang="sl-SI" dirty="0" err="1" smtClean="0"/>
              <a:t>VII.skupina</a:t>
            </a:r>
            <a:r>
              <a:rPr lang="sl-SI" dirty="0" smtClean="0"/>
              <a:t> periodnega sistema). </a:t>
            </a:r>
          </a:p>
          <a:p>
            <a:r>
              <a:rPr lang="sl-SI" dirty="0" smtClean="0"/>
              <a:t>Kalcij dva elektrona odda, dvema atomoma klora – vsak sprejme en elektron.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332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75657" y="1219200"/>
            <a:ext cx="973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Soli so ionske spojine, sestavljene iz kationov (običajno kovinski) in anionov (običajno nekovinski). </a:t>
            </a:r>
          </a:p>
          <a:p>
            <a:r>
              <a:rPr lang="sl-SI" dirty="0" smtClean="0"/>
              <a:t>NaCl in CaCl</a:t>
            </a:r>
            <a:r>
              <a:rPr lang="sl-SI" baseline="-25000" dirty="0" smtClean="0"/>
              <a:t>2</a:t>
            </a:r>
            <a:r>
              <a:rPr lang="sl-SI" dirty="0" smtClean="0"/>
              <a:t> sta binarni spojini.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175657" y="2098766"/>
            <a:ext cx="4362994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CaCl</a:t>
            </a:r>
            <a:r>
              <a:rPr lang="sl-SI" baseline="-25000" dirty="0" smtClean="0"/>
              <a:t>2</a:t>
            </a:r>
            <a:r>
              <a:rPr lang="sl-SI" dirty="0" smtClean="0"/>
              <a:t> – kalcijev </a:t>
            </a:r>
            <a:r>
              <a:rPr lang="sl-SI" dirty="0" err="1" smtClean="0"/>
              <a:t>DIklorid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14506"/>
              </p:ext>
            </p:extLst>
          </p:nvPr>
        </p:nvGraphicFramePr>
        <p:xfrm>
          <a:off x="8577943" y="1793966"/>
          <a:ext cx="2804159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40">
                  <a:extLst>
                    <a:ext uri="{9D8B030D-6E8A-4147-A177-3AD203B41FA5}">
                      <a16:colId xmlns:a16="http://schemas.microsoft.com/office/drawing/2014/main" val="771952351"/>
                    </a:ext>
                  </a:extLst>
                </a:gridCol>
                <a:gridCol w="1504019">
                  <a:extLst>
                    <a:ext uri="{9D8B030D-6E8A-4147-A177-3AD203B41FA5}">
                      <a16:colId xmlns:a16="http://schemas.microsoft.com/office/drawing/2014/main" val="166524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Grški števniki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Simbol/ime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Mono</a:t>
                      </a:r>
                      <a:r>
                        <a:rPr lang="sl-SI" dirty="0" smtClean="0"/>
                        <a:t> -1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 –sulfid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Di -2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 –oksid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56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Tri -3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 –hidrid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8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Tetra -4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 –karbid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3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Penta</a:t>
                      </a:r>
                      <a:r>
                        <a:rPr lang="sl-SI" dirty="0" smtClean="0"/>
                        <a:t> -5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 –nitrid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5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Heksa</a:t>
                      </a:r>
                      <a:r>
                        <a:rPr lang="sl-SI" dirty="0" smtClean="0"/>
                        <a:t> -6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F –fluorid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88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Hepta</a:t>
                      </a:r>
                      <a:r>
                        <a:rPr lang="sl-SI" dirty="0" smtClean="0"/>
                        <a:t> -7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Cl –klorid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3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Okta</a:t>
                      </a:r>
                      <a:r>
                        <a:rPr lang="sl-SI" dirty="0" smtClean="0"/>
                        <a:t> -8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 –fosfid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1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Nona -9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 –jodid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99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Deka -10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Br -bromid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786516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1288869" y="2786743"/>
            <a:ext cx="6479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Ponovi poimenovanje grških števnikov:</a:t>
            </a:r>
          </a:p>
          <a:p>
            <a:r>
              <a:rPr lang="sl-SI" dirty="0" smtClean="0"/>
              <a:t>KI</a:t>
            </a:r>
          </a:p>
          <a:p>
            <a:r>
              <a:rPr lang="sl-SI" dirty="0" smtClean="0"/>
              <a:t>MgH</a:t>
            </a:r>
            <a:r>
              <a:rPr lang="sl-SI" baseline="-25000" dirty="0" smtClean="0"/>
              <a:t>2</a:t>
            </a:r>
          </a:p>
          <a:p>
            <a:r>
              <a:rPr lang="sl-SI" dirty="0" smtClean="0"/>
              <a:t>CaC</a:t>
            </a:r>
            <a:r>
              <a:rPr lang="sl-SI" baseline="-25000" dirty="0" smtClean="0"/>
              <a:t>2</a:t>
            </a:r>
          </a:p>
          <a:p>
            <a:r>
              <a:rPr lang="sl-SI" dirty="0" smtClean="0"/>
              <a:t>P</a:t>
            </a:r>
            <a:r>
              <a:rPr lang="sl-SI" baseline="-25000" dirty="0" smtClean="0"/>
              <a:t>3</a:t>
            </a:r>
            <a:r>
              <a:rPr lang="sl-SI" dirty="0" smtClean="0"/>
              <a:t>N</a:t>
            </a:r>
            <a:r>
              <a:rPr lang="sl-SI" baseline="-25000" dirty="0" smtClean="0"/>
              <a:t>5</a:t>
            </a:r>
          </a:p>
          <a:p>
            <a:r>
              <a:rPr lang="sl-SI" dirty="0" smtClean="0"/>
              <a:t>CaF</a:t>
            </a:r>
            <a:r>
              <a:rPr lang="sl-SI" baseline="-25000" dirty="0" smtClean="0"/>
              <a:t>2</a:t>
            </a:r>
          </a:p>
          <a:p>
            <a:r>
              <a:rPr lang="sl-SI" dirty="0" smtClean="0"/>
              <a:t>SiCl</a:t>
            </a:r>
            <a:r>
              <a:rPr lang="sl-SI" baseline="-25000" dirty="0" smtClean="0"/>
              <a:t>4</a:t>
            </a:r>
          </a:p>
          <a:p>
            <a:endParaRPr lang="sl-SI" baseline="-25000" dirty="0"/>
          </a:p>
          <a:p>
            <a:r>
              <a:rPr lang="sl-SI" baseline="-25000" dirty="0" smtClean="0"/>
              <a:t>Rešitve: učbenik str. 20</a:t>
            </a:r>
            <a:endParaRPr lang="sl-SI" baseline="-25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273143" y="348343"/>
            <a:ext cx="310895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Ni potrebno prepisovati.</a:t>
            </a:r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10537371" y="757646"/>
            <a:ext cx="139338" cy="103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71749" y="844731"/>
            <a:ext cx="9013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4. SOLI OKSOKISLIN</a:t>
            </a:r>
          </a:p>
          <a:p>
            <a:endParaRPr lang="sl-SI" dirty="0"/>
          </a:p>
          <a:p>
            <a:r>
              <a:rPr lang="sl-SI" b="1" dirty="0" smtClean="0">
                <a:solidFill>
                  <a:srgbClr val="FF0000"/>
                </a:solidFill>
              </a:rPr>
              <a:t>Sulfati so soli žveplove kisline H</a:t>
            </a:r>
            <a:r>
              <a:rPr lang="sl-SI" b="1" baseline="-25000" dirty="0" smtClean="0">
                <a:solidFill>
                  <a:srgbClr val="FF0000"/>
                </a:solidFill>
              </a:rPr>
              <a:t>2</a:t>
            </a:r>
            <a:r>
              <a:rPr lang="sl-SI" b="1" dirty="0" smtClean="0">
                <a:solidFill>
                  <a:srgbClr val="FF0000"/>
                </a:solidFill>
              </a:rPr>
              <a:t>SO</a:t>
            </a:r>
            <a:r>
              <a:rPr lang="sl-SI" b="1" baseline="-25000" dirty="0" smtClean="0">
                <a:solidFill>
                  <a:srgbClr val="FF0000"/>
                </a:solidFill>
              </a:rPr>
              <a:t>4</a:t>
            </a:r>
            <a:r>
              <a:rPr lang="sl-SI" b="1" dirty="0" smtClean="0">
                <a:solidFill>
                  <a:srgbClr val="FF0000"/>
                </a:solidFill>
              </a:rPr>
              <a:t>. </a:t>
            </a:r>
            <a:r>
              <a:rPr lang="sl-SI" dirty="0" smtClean="0"/>
              <a:t>Če žveplova kislina odda dva vodikova iona, nastane sulfatni ion </a:t>
            </a:r>
            <a:r>
              <a:rPr lang="sl-SI" b="1" dirty="0" smtClean="0"/>
              <a:t>SO</a:t>
            </a:r>
            <a:r>
              <a:rPr lang="sl-SI" b="1" baseline="-25000" dirty="0" smtClean="0"/>
              <a:t>4</a:t>
            </a:r>
            <a:r>
              <a:rPr lang="sl-SI" b="1" baseline="30000" dirty="0" smtClean="0"/>
              <a:t>2-</a:t>
            </a:r>
            <a:r>
              <a:rPr lang="sl-SI" b="1" dirty="0" smtClean="0"/>
              <a:t> z nabojem 2-. Sulfatni ion ima vedno naboj 2-.</a:t>
            </a:r>
          </a:p>
          <a:p>
            <a:endParaRPr lang="sl-SI" dirty="0" smtClean="0"/>
          </a:p>
          <a:p>
            <a:r>
              <a:rPr lang="sl-SI" b="1" dirty="0" smtClean="0">
                <a:solidFill>
                  <a:srgbClr val="FF0000"/>
                </a:solidFill>
              </a:rPr>
              <a:t>Pravilo: </a:t>
            </a:r>
            <a:r>
              <a:rPr lang="sl-SI" dirty="0" smtClean="0"/>
              <a:t>kolikor </a:t>
            </a:r>
            <a:r>
              <a:rPr lang="sl-SI" b="1" dirty="0" smtClean="0"/>
              <a:t>vodikovih</a:t>
            </a:r>
            <a:r>
              <a:rPr lang="sl-SI" dirty="0" smtClean="0"/>
              <a:t> atomov ima molekula kisline, tolikokrat </a:t>
            </a:r>
            <a:r>
              <a:rPr lang="sl-SI" b="1" dirty="0" smtClean="0"/>
              <a:t>negativen</a:t>
            </a:r>
            <a:r>
              <a:rPr lang="sl-SI" dirty="0" smtClean="0"/>
              <a:t> je njen kislinski ostanek – anion.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518262" y="3039292"/>
            <a:ext cx="384918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b="1" dirty="0" smtClean="0"/>
              <a:t>H</a:t>
            </a:r>
            <a:r>
              <a:rPr lang="sl-SI" sz="2800" b="1" baseline="-25000" dirty="0" smtClean="0"/>
              <a:t>2</a:t>
            </a:r>
            <a:r>
              <a:rPr lang="sl-SI" sz="2800" b="1" dirty="0" smtClean="0"/>
              <a:t>SO</a:t>
            </a:r>
            <a:r>
              <a:rPr lang="sl-SI" sz="2800" b="1" baseline="-25000" dirty="0" smtClean="0"/>
              <a:t>4</a:t>
            </a:r>
            <a:r>
              <a:rPr lang="sl-SI" sz="2800" b="1" dirty="0" smtClean="0"/>
              <a:t>  </a:t>
            </a:r>
            <a:r>
              <a:rPr lang="sl-SI" sz="2800" b="1" dirty="0" smtClean="0">
                <a:sym typeface="Wingdings" panose="05000000000000000000" pitchFamily="2" charset="2"/>
              </a:rPr>
              <a:t>  2H</a:t>
            </a:r>
            <a:r>
              <a:rPr lang="sl-SI" sz="2800" b="1" baseline="30000" dirty="0" smtClean="0">
                <a:sym typeface="Wingdings" panose="05000000000000000000" pitchFamily="2" charset="2"/>
              </a:rPr>
              <a:t>+</a:t>
            </a:r>
            <a:r>
              <a:rPr lang="sl-SI" sz="2800" b="1" dirty="0" smtClean="0">
                <a:sym typeface="Wingdings" panose="05000000000000000000" pitchFamily="2" charset="2"/>
              </a:rPr>
              <a:t>  +  SO</a:t>
            </a:r>
            <a:r>
              <a:rPr lang="sl-SI" sz="2800" b="1" baseline="-25000" dirty="0" smtClean="0">
                <a:sym typeface="Wingdings" panose="05000000000000000000" pitchFamily="2" charset="2"/>
              </a:rPr>
              <a:t>4</a:t>
            </a:r>
            <a:r>
              <a:rPr lang="sl-SI" sz="2800" b="1" baseline="30000" dirty="0" smtClean="0">
                <a:sym typeface="Wingdings" panose="05000000000000000000" pitchFamily="2" charset="2"/>
              </a:rPr>
              <a:t>2-</a:t>
            </a:r>
            <a:endParaRPr lang="sl-SI" sz="2800" b="1" baseline="30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785258" y="3840480"/>
            <a:ext cx="8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H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2227217" y="4148080"/>
            <a:ext cx="117566" cy="92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1785258" y="4855966"/>
            <a:ext cx="64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H</a:t>
            </a: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2225040" y="5190938"/>
            <a:ext cx="117566" cy="92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3801336" y="4286801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dirty="0">
                <a:sym typeface="Wingdings" panose="05000000000000000000" pitchFamily="2" charset="2"/>
              </a:rPr>
              <a:t>SO</a:t>
            </a:r>
            <a:r>
              <a:rPr lang="sl-SI" sz="4000" baseline="-25000" dirty="0">
                <a:sym typeface="Wingdings" panose="05000000000000000000" pitchFamily="2" charset="2"/>
              </a:rPr>
              <a:t>4</a:t>
            </a:r>
            <a:endParaRPr lang="sl-SI" sz="4000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2429693" y="4194423"/>
            <a:ext cx="1371643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>
            <a:stCxn id="6" idx="3"/>
          </p:cNvCxnSpPr>
          <p:nvPr/>
        </p:nvCxnSpPr>
        <p:spPr>
          <a:xfrm flipV="1">
            <a:off x="2429693" y="4763589"/>
            <a:ext cx="1371643" cy="44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3975506" y="4240766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4271596" y="4244672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Elipsa 14"/>
          <p:cNvSpPr/>
          <p:nvPr/>
        </p:nvSpPr>
        <p:spPr>
          <a:xfrm>
            <a:off x="4766619" y="4499019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3984258" y="4932495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4228140" y="4934679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4782712" y="4777925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uščični povezovalnik 20"/>
          <p:cNvCxnSpPr/>
          <p:nvPr/>
        </p:nvCxnSpPr>
        <p:spPr>
          <a:xfrm>
            <a:off x="3605349" y="2556238"/>
            <a:ext cx="304800" cy="731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H="1">
            <a:off x="7175863" y="2483738"/>
            <a:ext cx="984068" cy="695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1907177" y="5838186"/>
            <a:ext cx="3396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Skicirajte tudi prikaz na ravni elektronov.</a:t>
            </a:r>
            <a:endParaRPr lang="sl-SI" dirty="0"/>
          </a:p>
        </p:txBody>
      </p:sp>
      <p:cxnSp>
        <p:nvCxnSpPr>
          <p:cNvPr id="22" name="Raven puščični povezovalnik 21"/>
          <p:cNvCxnSpPr/>
          <p:nvPr/>
        </p:nvCxnSpPr>
        <p:spPr>
          <a:xfrm flipH="1" flipV="1">
            <a:off x="4106178" y="5390606"/>
            <a:ext cx="396153" cy="3744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75360" y="1254034"/>
            <a:ext cx="970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a) NATRIJEV SULFAT – Na</a:t>
            </a:r>
            <a:r>
              <a:rPr lang="sl-SI" b="1" baseline="-25000" dirty="0" smtClean="0">
                <a:solidFill>
                  <a:srgbClr val="FF0000"/>
                </a:solidFill>
              </a:rPr>
              <a:t>2</a:t>
            </a:r>
            <a:r>
              <a:rPr lang="sl-SI" b="1" dirty="0" smtClean="0">
                <a:solidFill>
                  <a:srgbClr val="FF0000"/>
                </a:solidFill>
              </a:rPr>
              <a:t>SO</a:t>
            </a:r>
            <a:r>
              <a:rPr lang="sl-SI" b="1" baseline="-25000" dirty="0" smtClean="0">
                <a:solidFill>
                  <a:srgbClr val="FF0000"/>
                </a:solidFill>
              </a:rPr>
              <a:t>4</a:t>
            </a:r>
            <a:endParaRPr lang="sl-SI" b="1" baseline="-25000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053737" y="1889760"/>
            <a:ext cx="9622972" cy="43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4673934" y="1955856"/>
            <a:ext cx="2031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rgbClr val="00B050"/>
                </a:solidFill>
              </a:rPr>
              <a:t>Na</a:t>
            </a:r>
            <a:r>
              <a:rPr lang="sl-SI" sz="4000" b="1" baseline="-25000" dirty="0">
                <a:solidFill>
                  <a:srgbClr val="00B050"/>
                </a:solidFill>
              </a:rPr>
              <a:t>2</a:t>
            </a:r>
            <a:r>
              <a:rPr lang="sl-SI" sz="4000" b="1" dirty="0">
                <a:solidFill>
                  <a:schemeClr val="accent1"/>
                </a:solidFill>
              </a:rPr>
              <a:t>SO</a:t>
            </a:r>
            <a:r>
              <a:rPr lang="sl-SI" sz="4000" b="1" baseline="-25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905691" y="3169920"/>
            <a:ext cx="45545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1. Natrij tvori naboj 1+. Nastane kation Na</a:t>
            </a:r>
            <a:r>
              <a:rPr lang="sl-SI" baseline="30000" dirty="0" smtClean="0"/>
              <a:t>+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852160" y="3152503"/>
            <a:ext cx="44500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2. Sulfati tvorijo ione z nabojem 2- in so anioni.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865223" y="4004751"/>
            <a:ext cx="400594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3. Če ima sulfatni ion naboj 2-, pomeni, da je okrog njega 6 elektronov. Za zapolnitev lupine, potrebuje še dva elektrona, ki ju bo sprejel od natrija.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96686" y="4127863"/>
            <a:ext cx="75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Na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1441269" y="4405754"/>
            <a:ext cx="148046" cy="1828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50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1415143" y="5362805"/>
            <a:ext cx="148046" cy="1828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5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96686" y="5131970"/>
            <a:ext cx="87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Na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2525486" y="4497194"/>
            <a:ext cx="157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SO</a:t>
            </a:r>
            <a:r>
              <a:rPr lang="sl-SI" sz="4000" baseline="-25000" dirty="0" smtClean="0"/>
              <a:t>4</a:t>
            </a:r>
            <a:endParaRPr lang="sl-SI" baseline="-25000" dirty="0"/>
          </a:p>
        </p:txBody>
      </p:sp>
      <p:cxnSp>
        <p:nvCxnSpPr>
          <p:cNvPr id="15" name="Raven puščični povezovalnik 14"/>
          <p:cNvCxnSpPr>
            <a:endCxn id="13" idx="1"/>
          </p:cNvCxnSpPr>
          <p:nvPr/>
        </p:nvCxnSpPr>
        <p:spPr>
          <a:xfrm>
            <a:off x="1680754" y="4497194"/>
            <a:ext cx="844732" cy="3539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V="1">
            <a:off x="1635034" y="4990011"/>
            <a:ext cx="890452" cy="464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699657" y="4447973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3500844" y="4582308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2669177" y="5111984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2980509" y="5123724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3500845" y="4841593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Elipsa 22"/>
          <p:cNvSpPr/>
          <p:nvPr/>
        </p:nvSpPr>
        <p:spPr>
          <a:xfrm>
            <a:off x="3013165" y="4447973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20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58537" y="1175657"/>
            <a:ext cx="83863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5. ACETATI ALI ETANOATI – OCET</a:t>
            </a:r>
          </a:p>
          <a:p>
            <a:endParaRPr lang="sl-SI" sz="2000" dirty="0"/>
          </a:p>
          <a:p>
            <a:r>
              <a:rPr lang="sl-SI" sz="2000" dirty="0" smtClean="0"/>
              <a:t>To so soli </a:t>
            </a:r>
            <a:r>
              <a:rPr lang="sl-SI" sz="2000" b="1" dirty="0" smtClean="0"/>
              <a:t>ocetne</a:t>
            </a:r>
            <a:r>
              <a:rPr lang="sl-SI" sz="2000" dirty="0" smtClean="0"/>
              <a:t> (</a:t>
            </a:r>
            <a:r>
              <a:rPr lang="sl-SI" sz="2000" dirty="0" err="1" smtClean="0"/>
              <a:t>etanojske</a:t>
            </a:r>
            <a:r>
              <a:rPr lang="sl-SI" sz="2000" dirty="0" smtClean="0"/>
              <a:t>) kisline </a:t>
            </a:r>
            <a:r>
              <a:rPr lang="sl-SI" sz="2000" b="1" dirty="0" smtClean="0"/>
              <a:t>CH</a:t>
            </a:r>
            <a:r>
              <a:rPr lang="sl-SI" sz="2000" b="1" baseline="-25000" dirty="0" smtClean="0"/>
              <a:t>3</a:t>
            </a:r>
            <a:r>
              <a:rPr lang="sl-SI" sz="2000" b="1" dirty="0" smtClean="0"/>
              <a:t>COOH. </a:t>
            </a:r>
            <a:r>
              <a:rPr lang="sl-SI" sz="2000" dirty="0" smtClean="0"/>
              <a:t>Ocetna kislina lahko odda le en vodikov ion (tistega iz </a:t>
            </a:r>
            <a:r>
              <a:rPr lang="sl-SI" sz="2000" b="1" dirty="0" smtClean="0">
                <a:solidFill>
                  <a:srgbClr val="FF0000"/>
                </a:solidFill>
              </a:rPr>
              <a:t>COOH</a:t>
            </a:r>
            <a:r>
              <a:rPr lang="sl-SI" sz="2000" dirty="0" smtClean="0"/>
              <a:t> skupine). Nastane </a:t>
            </a:r>
            <a:r>
              <a:rPr lang="sl-SI" sz="2000" b="1" dirty="0" smtClean="0">
                <a:solidFill>
                  <a:srgbClr val="FF0000"/>
                </a:solidFill>
              </a:rPr>
              <a:t>acetatni</a:t>
            </a:r>
            <a:r>
              <a:rPr lang="sl-SI" sz="2000" dirty="0" smtClean="0"/>
              <a:t> (</a:t>
            </a:r>
            <a:r>
              <a:rPr lang="sl-SI" sz="2000" b="1" dirty="0" err="1" smtClean="0">
                <a:solidFill>
                  <a:srgbClr val="FF0000"/>
                </a:solidFill>
              </a:rPr>
              <a:t>etanoatni</a:t>
            </a:r>
            <a:r>
              <a:rPr lang="sl-SI" sz="2000" dirty="0" smtClean="0"/>
              <a:t>) ion CH</a:t>
            </a:r>
            <a:r>
              <a:rPr lang="sl-SI" sz="2000" baseline="-25000" dirty="0" smtClean="0"/>
              <a:t>3</a:t>
            </a:r>
            <a:r>
              <a:rPr lang="sl-SI" sz="2000" dirty="0" smtClean="0"/>
              <a:t>COO</a:t>
            </a:r>
            <a:r>
              <a:rPr lang="sl-SI" sz="2000" baseline="30000" dirty="0" smtClean="0"/>
              <a:t>-</a:t>
            </a:r>
            <a:r>
              <a:rPr lang="sl-SI" sz="2000" dirty="0" smtClean="0"/>
              <a:t> z nabojem 1-.</a:t>
            </a:r>
          </a:p>
          <a:p>
            <a:endParaRPr lang="sl-SI" sz="2000" dirty="0" smtClean="0"/>
          </a:p>
          <a:p>
            <a:pPr algn="ctr"/>
            <a:r>
              <a:rPr lang="sl-SI" sz="2800" dirty="0" smtClean="0"/>
              <a:t>CH</a:t>
            </a:r>
            <a:r>
              <a:rPr lang="sl-SI" sz="2800" baseline="-25000" dirty="0" smtClean="0"/>
              <a:t>3</a:t>
            </a:r>
            <a:r>
              <a:rPr lang="sl-SI" sz="2800" dirty="0" smtClean="0"/>
              <a:t>COOH </a:t>
            </a:r>
            <a:r>
              <a:rPr lang="sl-SI" sz="2800" dirty="0" smtClean="0">
                <a:sym typeface="Wingdings" panose="05000000000000000000" pitchFamily="2" charset="2"/>
              </a:rPr>
              <a:t> H</a:t>
            </a:r>
            <a:r>
              <a:rPr lang="sl-SI" sz="2800" baseline="30000" dirty="0" smtClean="0">
                <a:sym typeface="Wingdings" panose="05000000000000000000" pitchFamily="2" charset="2"/>
              </a:rPr>
              <a:t>+</a:t>
            </a:r>
            <a:r>
              <a:rPr lang="sl-SI" sz="2800" dirty="0" smtClean="0">
                <a:sym typeface="Wingdings" panose="05000000000000000000" pitchFamily="2" charset="2"/>
              </a:rPr>
              <a:t> + CH</a:t>
            </a:r>
            <a:r>
              <a:rPr lang="sl-SI" sz="2800" baseline="-25000" dirty="0" smtClean="0">
                <a:sym typeface="Wingdings" panose="05000000000000000000" pitchFamily="2" charset="2"/>
              </a:rPr>
              <a:t>3</a:t>
            </a:r>
            <a:r>
              <a:rPr lang="sl-SI" sz="2800" dirty="0" smtClean="0">
                <a:sym typeface="Wingdings" panose="05000000000000000000" pitchFamily="2" charset="2"/>
              </a:rPr>
              <a:t>COO</a:t>
            </a:r>
            <a:r>
              <a:rPr lang="sl-SI" sz="2800" baseline="30000" dirty="0" smtClean="0">
                <a:sym typeface="Wingdings" panose="05000000000000000000" pitchFamily="2" charset="2"/>
              </a:rPr>
              <a:t>-</a:t>
            </a:r>
            <a:endParaRPr lang="sl-SI" sz="2800" baseline="30000" dirty="0"/>
          </a:p>
        </p:txBody>
      </p:sp>
      <p:sp>
        <p:nvSpPr>
          <p:cNvPr id="3" name="Navzdol ukrivljena puščica 2"/>
          <p:cNvSpPr/>
          <p:nvPr/>
        </p:nvSpPr>
        <p:spPr>
          <a:xfrm>
            <a:off x="4815840" y="2865120"/>
            <a:ext cx="879566" cy="226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cxnSp>
        <p:nvCxnSpPr>
          <p:cNvPr id="5" name="Raven povezovalnik 4"/>
          <p:cNvCxnSpPr/>
          <p:nvPr/>
        </p:nvCxnSpPr>
        <p:spPr>
          <a:xfrm>
            <a:off x="4711337" y="2865120"/>
            <a:ext cx="17417" cy="888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vzgor ukrivljena puščica 5"/>
          <p:cNvSpPr/>
          <p:nvPr/>
        </p:nvSpPr>
        <p:spPr>
          <a:xfrm>
            <a:off x="4223657" y="3474720"/>
            <a:ext cx="3187337" cy="53993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1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66354" y="1105989"/>
            <a:ext cx="550381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POMNI.</a:t>
            </a:r>
          </a:p>
          <a:p>
            <a:r>
              <a:rPr lang="sl-SI" dirty="0" smtClean="0"/>
              <a:t>Soli klorovodikove kisline imenujemo kloridi.</a:t>
            </a:r>
          </a:p>
          <a:p>
            <a:r>
              <a:rPr lang="sl-SI" dirty="0" smtClean="0"/>
              <a:t>Soli dušikove kisline imenujemo nitrati.</a:t>
            </a:r>
          </a:p>
          <a:p>
            <a:r>
              <a:rPr lang="sl-SI" dirty="0" smtClean="0"/>
              <a:t>Soli žveplove kisline imenujemo sulfati.</a:t>
            </a:r>
          </a:p>
          <a:p>
            <a:r>
              <a:rPr lang="sl-SI" dirty="0" smtClean="0"/>
              <a:t>Soli fosforjeve kisline so fosfati.</a:t>
            </a:r>
          </a:p>
          <a:p>
            <a:r>
              <a:rPr lang="sl-SI" dirty="0" smtClean="0"/>
              <a:t>Soli ogljikove kisline so karbonati.</a:t>
            </a:r>
          </a:p>
          <a:p>
            <a:r>
              <a:rPr lang="sl-SI" dirty="0" smtClean="0"/>
              <a:t>Soli </a:t>
            </a:r>
            <a:r>
              <a:rPr lang="sl-SI" dirty="0" err="1" smtClean="0"/>
              <a:t>mravljične</a:t>
            </a:r>
            <a:r>
              <a:rPr lang="sl-SI" dirty="0" smtClean="0"/>
              <a:t> (</a:t>
            </a:r>
            <a:r>
              <a:rPr lang="sl-SI" dirty="0" err="1" smtClean="0"/>
              <a:t>metanojske</a:t>
            </a:r>
            <a:r>
              <a:rPr lang="sl-SI" dirty="0" smtClean="0"/>
              <a:t>) kisline so </a:t>
            </a:r>
            <a:r>
              <a:rPr lang="sl-SI" dirty="0" err="1" smtClean="0"/>
              <a:t>metanoati</a:t>
            </a:r>
            <a:r>
              <a:rPr lang="sl-SI" dirty="0" smtClean="0"/>
              <a:t>/formati.</a:t>
            </a:r>
          </a:p>
          <a:p>
            <a:r>
              <a:rPr lang="sl-SI" dirty="0" smtClean="0"/>
              <a:t>Soli ocetne (</a:t>
            </a:r>
            <a:r>
              <a:rPr lang="sl-SI" dirty="0" err="1" smtClean="0"/>
              <a:t>etanojske</a:t>
            </a:r>
            <a:r>
              <a:rPr lang="sl-SI" dirty="0" smtClean="0"/>
              <a:t>) kisline so </a:t>
            </a:r>
            <a:r>
              <a:rPr lang="sl-SI" dirty="0" err="1" smtClean="0"/>
              <a:t>etanoati</a:t>
            </a:r>
            <a:r>
              <a:rPr lang="sl-SI" dirty="0" smtClean="0"/>
              <a:t>/acetati.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44657" t="26192" r="29334" b="28427"/>
          <a:stretch/>
        </p:blipFill>
        <p:spPr>
          <a:xfrm>
            <a:off x="6966856" y="775063"/>
            <a:ext cx="4650378" cy="4564258"/>
          </a:xfrm>
          <a:prstGeom prst="rect">
            <a:avLst/>
          </a:prstGeom>
        </p:spPr>
      </p:pic>
      <p:cxnSp>
        <p:nvCxnSpPr>
          <p:cNvPr id="5" name="Raven puščični povezovalnik 4"/>
          <p:cNvCxnSpPr/>
          <p:nvPr/>
        </p:nvCxnSpPr>
        <p:spPr>
          <a:xfrm flipV="1">
            <a:off x="5590903" y="4214949"/>
            <a:ext cx="1375953" cy="105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2508069" y="5190309"/>
            <a:ext cx="29957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Če imate možnost, si to skopirajte. Ne prepisujte.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3691189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97</TotalTime>
  <Words>506</Words>
  <Application>Microsoft Office PowerPoint</Application>
  <PresentationFormat>Širokozaslonsko</PresentationFormat>
  <Paragraphs>93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Kapljica</vt:lpstr>
      <vt:lpstr>PowerPointova predstavitev</vt:lpstr>
      <vt:lpstr>soli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</dc:title>
  <dc:creator>Anja</dc:creator>
  <cp:lastModifiedBy>Anja</cp:lastModifiedBy>
  <cp:revision>16</cp:revision>
  <dcterms:created xsi:type="dcterms:W3CDTF">2020-03-24T09:20:21Z</dcterms:created>
  <dcterms:modified xsi:type="dcterms:W3CDTF">2020-03-30T08:58:11Z</dcterms:modified>
</cp:coreProperties>
</file>