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VZPOSTAVILI SMO KOMUNIKACIJO PREKO ZOOM-A, UPAM DA BO TO USPELO VSEM.</a:t>
            </a:r>
          </a:p>
          <a:p>
            <a:r>
              <a:rPr lang="sl-SI" dirty="0" smtClean="0"/>
              <a:t>SNOV PREPIŠITE, SKUPAJ PA BOMO REŠEVALI V PETEK, KO SE SLIŠIMO IN VIDIMO.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l="7173" t="11979" r="7366" b="12363"/>
          <a:stretch/>
        </p:blipFill>
        <p:spPr>
          <a:xfrm>
            <a:off x="6914605" y="3396342"/>
            <a:ext cx="3492137" cy="309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2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NEVTRALIZACIJA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819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47126" y="505960"/>
            <a:ext cx="8596668" cy="730657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1. </a:t>
            </a:r>
            <a:r>
              <a:rPr lang="sl-SI" b="1" u="sng" dirty="0" smtClean="0">
                <a:solidFill>
                  <a:srgbClr val="7030A0"/>
                </a:solidFill>
              </a:rPr>
              <a:t>NEVTRALIZACIJA</a:t>
            </a:r>
            <a:r>
              <a:rPr lang="sl-SI" dirty="0" smtClean="0"/>
              <a:t> JE KEMIČNA REAKCIJA MED </a:t>
            </a:r>
            <a:r>
              <a:rPr lang="sl-SI" b="1" dirty="0" smtClean="0">
                <a:solidFill>
                  <a:srgbClr val="0070C0"/>
                </a:solidFill>
              </a:rPr>
              <a:t>BAZO </a:t>
            </a:r>
            <a:r>
              <a:rPr lang="sl-SI" dirty="0" smtClean="0"/>
              <a:t>IN </a:t>
            </a:r>
            <a:r>
              <a:rPr lang="sl-SI" b="1" dirty="0" smtClean="0">
                <a:solidFill>
                  <a:srgbClr val="FF0000"/>
                </a:solidFill>
              </a:rPr>
              <a:t>KISLINO</a:t>
            </a:r>
            <a:r>
              <a:rPr lang="sl-SI" dirty="0" smtClean="0"/>
              <a:t>, PRI KATERI NASTANETA </a:t>
            </a:r>
            <a:r>
              <a:rPr lang="sl-SI" b="1" dirty="0" smtClean="0">
                <a:solidFill>
                  <a:schemeClr val="accent4"/>
                </a:solidFill>
              </a:rPr>
              <a:t>SOL</a:t>
            </a:r>
            <a:r>
              <a:rPr lang="sl-SI" dirty="0" smtClean="0"/>
              <a:t> IN </a:t>
            </a:r>
            <a:r>
              <a:rPr lang="sl-SI" b="1" dirty="0" smtClean="0">
                <a:solidFill>
                  <a:schemeClr val="tx1"/>
                </a:solidFill>
              </a:rPr>
              <a:t>VODA. </a:t>
            </a:r>
            <a:r>
              <a:rPr lang="sl-SI" dirty="0" smtClean="0">
                <a:solidFill>
                  <a:schemeClr val="tx1"/>
                </a:solidFill>
              </a:rPr>
              <a:t>JE REAKCIJA MED IONI: </a:t>
            </a:r>
            <a:r>
              <a:rPr lang="sl-SI" b="1" dirty="0">
                <a:solidFill>
                  <a:srgbClr val="0070C0"/>
                </a:solidFill>
              </a:rPr>
              <a:t>H+(</a:t>
            </a:r>
            <a:r>
              <a:rPr lang="sl-SI" b="1" dirty="0" err="1">
                <a:solidFill>
                  <a:srgbClr val="0070C0"/>
                </a:solidFill>
              </a:rPr>
              <a:t>aq</a:t>
            </a:r>
            <a:r>
              <a:rPr lang="sl-SI" b="1" dirty="0">
                <a:solidFill>
                  <a:srgbClr val="0070C0"/>
                </a:solidFill>
              </a:rPr>
              <a:t>) + OH-(</a:t>
            </a:r>
            <a:r>
              <a:rPr lang="sl-SI" b="1" dirty="0" err="1">
                <a:solidFill>
                  <a:srgbClr val="0070C0"/>
                </a:solidFill>
              </a:rPr>
              <a:t>aq</a:t>
            </a:r>
            <a:r>
              <a:rPr lang="sl-SI" b="1" dirty="0">
                <a:solidFill>
                  <a:srgbClr val="0070C0"/>
                </a:solidFill>
              </a:rPr>
              <a:t>) </a:t>
            </a:r>
            <a:r>
              <a:rPr lang="sl-SI" b="1" dirty="0">
                <a:solidFill>
                  <a:srgbClr val="0070C0"/>
                </a:solidFill>
                <a:sym typeface="Wingdings" panose="05000000000000000000" pitchFamily="2" charset="2"/>
              </a:rPr>
              <a:t> H</a:t>
            </a:r>
            <a:r>
              <a:rPr lang="sl-SI" b="1" baseline="-25000" dirty="0">
                <a:solidFill>
                  <a:srgbClr val="0070C0"/>
                </a:solidFill>
                <a:sym typeface="Wingdings" panose="05000000000000000000" pitchFamily="2" charset="2"/>
              </a:rPr>
              <a:t>2</a:t>
            </a:r>
            <a:r>
              <a:rPr lang="sl-SI" b="1" dirty="0">
                <a:solidFill>
                  <a:srgbClr val="0070C0"/>
                </a:solidFill>
                <a:sym typeface="Wingdings" panose="05000000000000000000" pitchFamily="2" charset="2"/>
              </a:rPr>
              <a:t>O(l)</a:t>
            </a:r>
          </a:p>
          <a:p>
            <a:pPr marL="0" indent="0">
              <a:buNone/>
            </a:pP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971483" y="1687505"/>
            <a:ext cx="594795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400" dirty="0" smtClean="0">
                <a:solidFill>
                  <a:srgbClr val="00B0F0"/>
                </a:solidFill>
              </a:rPr>
              <a:t>BAZA</a:t>
            </a:r>
            <a:r>
              <a:rPr lang="sl-SI" sz="2400" dirty="0" smtClean="0"/>
              <a:t>     +    </a:t>
            </a:r>
            <a:r>
              <a:rPr lang="sl-SI" sz="2400" dirty="0" smtClean="0">
                <a:solidFill>
                  <a:srgbClr val="FF0000"/>
                </a:solidFill>
              </a:rPr>
              <a:t>KISLINA</a:t>
            </a:r>
            <a:r>
              <a:rPr lang="sl-SI" sz="2400" dirty="0" smtClean="0"/>
              <a:t>    </a:t>
            </a:r>
            <a:r>
              <a:rPr lang="sl-SI" sz="2400" dirty="0" smtClean="0">
                <a:sym typeface="Wingdings" panose="05000000000000000000" pitchFamily="2" charset="2"/>
              </a:rPr>
              <a:t>   </a:t>
            </a:r>
            <a:r>
              <a:rPr lang="sl-SI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SOL</a:t>
            </a:r>
            <a:r>
              <a:rPr lang="sl-SI" sz="2400" dirty="0" smtClean="0">
                <a:sym typeface="Wingdings" panose="05000000000000000000" pitchFamily="2" charset="2"/>
              </a:rPr>
              <a:t>   +    VODA</a:t>
            </a:r>
            <a:endParaRPr lang="sl-SI" sz="2400" dirty="0"/>
          </a:p>
        </p:txBody>
      </p:sp>
      <p:sp>
        <p:nvSpPr>
          <p:cNvPr id="6" name="Desni zaviti oklepaj 5"/>
          <p:cNvSpPr/>
          <p:nvPr/>
        </p:nvSpPr>
        <p:spPr>
          <a:xfrm rot="5400000">
            <a:off x="2386148" y="2038076"/>
            <a:ext cx="391886" cy="844732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Desni zaviti oklepaj 6"/>
          <p:cNvSpPr/>
          <p:nvPr/>
        </p:nvSpPr>
        <p:spPr>
          <a:xfrm rot="5400000">
            <a:off x="4114800" y="2020183"/>
            <a:ext cx="391886" cy="844732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Desni zaviti oklepaj 7"/>
          <p:cNvSpPr/>
          <p:nvPr/>
        </p:nvSpPr>
        <p:spPr>
          <a:xfrm rot="5400000">
            <a:off x="6546748" y="1283697"/>
            <a:ext cx="391886" cy="2353491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oljeZBesedilom 9"/>
          <p:cNvSpPr txBox="1"/>
          <p:nvPr/>
        </p:nvSpPr>
        <p:spPr>
          <a:xfrm>
            <a:off x="3985173" y="273124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kislo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2031114" y="2801035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bazično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6066202" y="2801035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nevtralno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624008" y="3882394"/>
            <a:ext cx="10125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a) Pri nevtralizaciji med vodnima raztopinama </a:t>
            </a:r>
            <a:r>
              <a:rPr lang="sl-SI" b="1" dirty="0">
                <a:solidFill>
                  <a:srgbClr val="0070C0"/>
                </a:solidFill>
              </a:rPr>
              <a:t>natrijevega hidroksida </a:t>
            </a:r>
            <a:r>
              <a:rPr lang="sl-SI" b="1" dirty="0" smtClean="0"/>
              <a:t>in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smtClean="0">
                <a:solidFill>
                  <a:srgbClr val="FF0000"/>
                </a:solidFill>
              </a:rPr>
              <a:t>vodikovega klorida </a:t>
            </a:r>
            <a:r>
              <a:rPr lang="sl-SI" dirty="0" smtClean="0"/>
              <a:t>nastaneta </a:t>
            </a:r>
            <a:r>
              <a:rPr lang="sl-SI" b="1" dirty="0" smtClean="0">
                <a:solidFill>
                  <a:schemeClr val="accent5"/>
                </a:solidFill>
              </a:rPr>
              <a:t>natrijev klorid </a:t>
            </a:r>
            <a:r>
              <a:rPr lang="sl-SI" dirty="0" smtClean="0"/>
              <a:t>in </a:t>
            </a:r>
            <a:r>
              <a:rPr lang="sl-SI" b="1" dirty="0" smtClean="0"/>
              <a:t>voda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2159725" y="4474096"/>
            <a:ext cx="6657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err="1">
                <a:solidFill>
                  <a:srgbClr val="0070C0"/>
                </a:solidFill>
              </a:rPr>
              <a:t>NaOH</a:t>
            </a:r>
            <a:r>
              <a:rPr lang="sl-SI" sz="2400" dirty="0"/>
              <a:t>(</a:t>
            </a:r>
            <a:r>
              <a:rPr lang="sl-SI" sz="2400" dirty="0" err="1"/>
              <a:t>aq</a:t>
            </a:r>
            <a:r>
              <a:rPr lang="sl-SI" sz="2400" dirty="0"/>
              <a:t>) </a:t>
            </a:r>
            <a:r>
              <a:rPr lang="sl-SI" sz="2400" dirty="0" smtClean="0"/>
              <a:t> +  </a:t>
            </a:r>
            <a:r>
              <a:rPr lang="sl-SI" sz="2400" dirty="0" smtClean="0">
                <a:solidFill>
                  <a:srgbClr val="FF0000"/>
                </a:solidFill>
              </a:rPr>
              <a:t>HCl</a:t>
            </a:r>
            <a:r>
              <a:rPr lang="sl-SI" sz="2400" dirty="0" smtClean="0"/>
              <a:t>(</a:t>
            </a:r>
            <a:r>
              <a:rPr lang="sl-SI" sz="2400" dirty="0" err="1" smtClean="0"/>
              <a:t>aq</a:t>
            </a:r>
            <a:r>
              <a:rPr lang="sl-SI" sz="2400" dirty="0" smtClean="0"/>
              <a:t>) </a:t>
            </a:r>
            <a:r>
              <a:rPr lang="sl-SI" sz="2400" dirty="0" smtClean="0">
                <a:sym typeface="Wingdings" panose="05000000000000000000" pitchFamily="2" charset="2"/>
              </a:rPr>
              <a:t>  </a:t>
            </a:r>
            <a:r>
              <a:rPr lang="sl-SI" sz="24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NaCl</a:t>
            </a:r>
            <a:r>
              <a:rPr lang="sl-SI" sz="2400" dirty="0" smtClean="0">
                <a:sym typeface="Wingdings" panose="05000000000000000000" pitchFamily="2" charset="2"/>
              </a:rPr>
              <a:t>(</a:t>
            </a:r>
            <a:r>
              <a:rPr lang="sl-SI" sz="2400" dirty="0" err="1" smtClean="0">
                <a:sym typeface="Wingdings" panose="05000000000000000000" pitchFamily="2" charset="2"/>
              </a:rPr>
              <a:t>aq</a:t>
            </a:r>
            <a:r>
              <a:rPr lang="sl-SI" sz="2400" dirty="0" smtClean="0">
                <a:sym typeface="Wingdings" panose="05000000000000000000" pitchFamily="2" charset="2"/>
              </a:rPr>
              <a:t>)  +  H</a:t>
            </a:r>
            <a:r>
              <a:rPr lang="sl-SI" sz="2400" baseline="-25000" dirty="0" smtClean="0">
                <a:sym typeface="Wingdings" panose="05000000000000000000" pitchFamily="2" charset="2"/>
              </a:rPr>
              <a:t>2</a:t>
            </a:r>
            <a:r>
              <a:rPr lang="sl-SI" sz="2400" dirty="0" smtClean="0">
                <a:sym typeface="Wingdings" panose="05000000000000000000" pitchFamily="2" charset="2"/>
              </a:rPr>
              <a:t>O(l)</a:t>
            </a:r>
            <a:endParaRPr lang="sl-SI" sz="2400" dirty="0"/>
          </a:p>
        </p:txBody>
      </p:sp>
      <p:sp>
        <p:nvSpPr>
          <p:cNvPr id="15" name="Pravokotnik 14"/>
          <p:cNvSpPr/>
          <p:nvPr/>
        </p:nvSpPr>
        <p:spPr>
          <a:xfrm>
            <a:off x="2368731" y="5438894"/>
            <a:ext cx="6635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 err="1">
                <a:solidFill>
                  <a:srgbClr val="00B050"/>
                </a:solidFill>
              </a:rPr>
              <a:t>Na</a:t>
            </a:r>
            <a:r>
              <a:rPr lang="sl-SI" sz="2400" dirty="0" err="1">
                <a:solidFill>
                  <a:srgbClr val="FF0000"/>
                </a:solidFill>
              </a:rPr>
              <a:t>OH</a:t>
            </a:r>
            <a:r>
              <a:rPr lang="sl-SI" sz="2400" dirty="0"/>
              <a:t>(</a:t>
            </a:r>
            <a:r>
              <a:rPr lang="sl-SI" sz="2400" dirty="0" err="1"/>
              <a:t>aq</a:t>
            </a:r>
            <a:r>
              <a:rPr lang="sl-SI" sz="2400" dirty="0"/>
              <a:t>) </a:t>
            </a:r>
            <a:r>
              <a:rPr lang="sl-SI" sz="2400" dirty="0" smtClean="0"/>
              <a:t> +  </a:t>
            </a:r>
            <a:r>
              <a:rPr lang="sl-SI" sz="2400" dirty="0" smtClean="0">
                <a:solidFill>
                  <a:srgbClr val="FF0000"/>
                </a:solidFill>
              </a:rPr>
              <a:t>H</a:t>
            </a:r>
            <a:r>
              <a:rPr lang="sl-SI" sz="2400" dirty="0" smtClean="0">
                <a:solidFill>
                  <a:srgbClr val="00B050"/>
                </a:solidFill>
              </a:rPr>
              <a:t>Cl</a:t>
            </a:r>
            <a:r>
              <a:rPr lang="sl-SI" sz="2400" dirty="0" smtClean="0"/>
              <a:t>(</a:t>
            </a:r>
            <a:r>
              <a:rPr lang="sl-SI" sz="2400" dirty="0" err="1" smtClean="0"/>
              <a:t>aq</a:t>
            </a:r>
            <a:r>
              <a:rPr lang="sl-SI" sz="2400" dirty="0"/>
              <a:t>) </a:t>
            </a:r>
            <a:r>
              <a:rPr lang="sl-SI" sz="2400" dirty="0" smtClean="0">
                <a:sym typeface="Wingdings" panose="05000000000000000000" pitchFamily="2" charset="2"/>
              </a:rPr>
              <a:t>  </a:t>
            </a:r>
            <a:r>
              <a:rPr lang="sl-SI" sz="2400" dirty="0">
                <a:solidFill>
                  <a:srgbClr val="00B050"/>
                </a:solidFill>
                <a:sym typeface="Wingdings" panose="05000000000000000000" pitchFamily="2" charset="2"/>
              </a:rPr>
              <a:t>NaCl</a:t>
            </a:r>
            <a:r>
              <a:rPr lang="sl-SI" sz="2400" dirty="0">
                <a:sym typeface="Wingdings" panose="05000000000000000000" pitchFamily="2" charset="2"/>
              </a:rPr>
              <a:t>(</a:t>
            </a:r>
            <a:r>
              <a:rPr lang="sl-SI" sz="2400" dirty="0" err="1">
                <a:sym typeface="Wingdings" panose="05000000000000000000" pitchFamily="2" charset="2"/>
              </a:rPr>
              <a:t>aq</a:t>
            </a:r>
            <a:r>
              <a:rPr lang="sl-SI" sz="2400" dirty="0">
                <a:sym typeface="Wingdings" panose="05000000000000000000" pitchFamily="2" charset="2"/>
              </a:rPr>
              <a:t>)  +  </a:t>
            </a:r>
            <a:r>
              <a:rPr lang="sl-SI" sz="2400" dirty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sl-SI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sl-SI" sz="2400" dirty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sl-SI" sz="2400" dirty="0">
                <a:sym typeface="Wingdings" panose="05000000000000000000" pitchFamily="2" charset="2"/>
              </a:rPr>
              <a:t>(l)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0393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48639" y="383177"/>
            <a:ext cx="9283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b) Zapiši kemijsko formulo soli, ki nastane pri nevtralizaciji med vodnima raztopinama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>
                <a:solidFill>
                  <a:srgbClr val="0070C0"/>
                </a:solidFill>
              </a:rPr>
              <a:t>litijevega </a:t>
            </a:r>
            <a:r>
              <a:rPr lang="sl-SI" dirty="0" smtClean="0">
                <a:solidFill>
                  <a:srgbClr val="0070C0"/>
                </a:solidFill>
              </a:rPr>
              <a:t>hidroksida </a:t>
            </a:r>
            <a:r>
              <a:rPr lang="sl-SI" dirty="0" smtClean="0"/>
              <a:t>in </a:t>
            </a:r>
            <a:r>
              <a:rPr lang="sl-SI" dirty="0" smtClean="0">
                <a:solidFill>
                  <a:srgbClr val="FF0000"/>
                </a:solidFill>
              </a:rPr>
              <a:t>vodikovega bromida. </a:t>
            </a: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820091" y="1497875"/>
            <a:ext cx="7167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err="1">
                <a:solidFill>
                  <a:srgbClr val="00B050"/>
                </a:solidFill>
              </a:rPr>
              <a:t>Li</a:t>
            </a:r>
            <a:r>
              <a:rPr lang="sl-SI" sz="2400" dirty="0" err="1">
                <a:solidFill>
                  <a:srgbClr val="FF0000"/>
                </a:solidFill>
              </a:rPr>
              <a:t>OH</a:t>
            </a:r>
            <a:r>
              <a:rPr lang="sl-SI" sz="2400" dirty="0"/>
              <a:t>(</a:t>
            </a:r>
            <a:r>
              <a:rPr lang="sl-SI" sz="2400" dirty="0" err="1"/>
              <a:t>aq</a:t>
            </a:r>
            <a:r>
              <a:rPr lang="sl-SI" sz="2400" dirty="0"/>
              <a:t>) </a:t>
            </a:r>
            <a:r>
              <a:rPr lang="sl-SI" sz="2400" dirty="0" smtClean="0"/>
              <a:t> +  </a:t>
            </a:r>
            <a:r>
              <a:rPr lang="sl-SI" sz="2400" dirty="0" err="1" smtClean="0">
                <a:solidFill>
                  <a:srgbClr val="FF0000"/>
                </a:solidFill>
              </a:rPr>
              <a:t>H</a:t>
            </a:r>
            <a:r>
              <a:rPr lang="sl-SI" sz="2400" dirty="0" err="1" smtClean="0">
                <a:solidFill>
                  <a:srgbClr val="00B050"/>
                </a:solidFill>
              </a:rPr>
              <a:t>Br</a:t>
            </a:r>
            <a:r>
              <a:rPr lang="sl-SI" sz="2400" dirty="0" smtClean="0"/>
              <a:t>(</a:t>
            </a:r>
            <a:r>
              <a:rPr lang="sl-SI" sz="2400" dirty="0" err="1" smtClean="0"/>
              <a:t>aq</a:t>
            </a:r>
            <a:r>
              <a:rPr lang="sl-SI" sz="2400" dirty="0" smtClean="0"/>
              <a:t>) </a:t>
            </a:r>
            <a:r>
              <a:rPr lang="sl-SI" sz="2400" dirty="0" smtClean="0">
                <a:sym typeface="Wingdings" panose="05000000000000000000" pitchFamily="2" charset="2"/>
              </a:rPr>
              <a:t>  _________ (</a:t>
            </a:r>
            <a:r>
              <a:rPr lang="sl-SI" sz="2400" dirty="0" err="1" smtClean="0">
                <a:sym typeface="Wingdings" panose="05000000000000000000" pitchFamily="2" charset="2"/>
              </a:rPr>
              <a:t>aq</a:t>
            </a:r>
            <a:r>
              <a:rPr lang="sl-SI" sz="2400" dirty="0" smtClean="0">
                <a:sym typeface="Wingdings" panose="05000000000000000000" pitchFamily="2" charset="2"/>
              </a:rPr>
              <a:t>)  +  </a:t>
            </a:r>
            <a:r>
              <a:rPr lang="sl-SI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sl-SI" sz="24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sl-SI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sl-SI" sz="2400" dirty="0" smtClean="0">
                <a:sym typeface="Wingdings" panose="05000000000000000000" pitchFamily="2" charset="2"/>
              </a:rPr>
              <a:t>(l)</a:t>
            </a:r>
            <a:endParaRPr lang="sl-SI" sz="2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001486" y="3500846"/>
            <a:ext cx="4258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REŠITEV: Nastane </a:t>
            </a:r>
            <a:r>
              <a:rPr lang="sl-SI" dirty="0" err="1" smtClean="0"/>
              <a:t>LiBr</a:t>
            </a:r>
            <a:r>
              <a:rPr lang="sl-SI" dirty="0" smtClean="0"/>
              <a:t> – litijev bromid.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153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44137" y="357051"/>
            <a:ext cx="9666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c) Zapiši </a:t>
            </a:r>
            <a:r>
              <a:rPr lang="sl-SI" dirty="0"/>
              <a:t>kemijsko formulo soli, ki nastane pri nevtralizaciji med vodnima raztopinama </a:t>
            </a:r>
            <a:r>
              <a:rPr lang="sl-SI" dirty="0" smtClean="0">
                <a:solidFill>
                  <a:srgbClr val="00B0F0"/>
                </a:solidFill>
              </a:rPr>
              <a:t>natrijevega hidroksida </a:t>
            </a:r>
            <a:r>
              <a:rPr lang="sl-SI" dirty="0" smtClean="0"/>
              <a:t>in </a:t>
            </a:r>
            <a:r>
              <a:rPr lang="sl-SI" dirty="0" smtClean="0">
                <a:solidFill>
                  <a:srgbClr val="FF0000"/>
                </a:solidFill>
              </a:rPr>
              <a:t>žveplove kisline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2185850" y="1471749"/>
            <a:ext cx="729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2</a:t>
            </a:r>
            <a:r>
              <a:rPr lang="sl-SI" sz="2400" b="1" dirty="0" smtClean="0">
                <a:solidFill>
                  <a:srgbClr val="00B050"/>
                </a:solidFill>
              </a:rPr>
              <a:t>Na</a:t>
            </a:r>
            <a:r>
              <a:rPr lang="sl-SI" sz="2400" b="1" dirty="0" smtClean="0">
                <a:solidFill>
                  <a:srgbClr val="FF0000"/>
                </a:solidFill>
              </a:rPr>
              <a:t>OH</a:t>
            </a:r>
            <a:r>
              <a:rPr lang="sl-SI" sz="2400" dirty="0" smtClean="0"/>
              <a:t>(</a:t>
            </a:r>
            <a:r>
              <a:rPr lang="sl-SI" sz="2400" dirty="0" err="1" smtClean="0"/>
              <a:t>aq</a:t>
            </a:r>
            <a:r>
              <a:rPr lang="sl-SI" sz="2400" dirty="0" smtClean="0"/>
              <a:t>)  +  </a:t>
            </a:r>
            <a:r>
              <a:rPr lang="sl-SI" sz="2400" b="1" dirty="0" smtClean="0">
                <a:solidFill>
                  <a:srgbClr val="FF0000"/>
                </a:solidFill>
              </a:rPr>
              <a:t>H</a:t>
            </a:r>
            <a:r>
              <a:rPr lang="sl-SI" sz="2400" b="1" baseline="-25000" dirty="0" smtClean="0">
                <a:solidFill>
                  <a:srgbClr val="FF0000"/>
                </a:solidFill>
              </a:rPr>
              <a:t>2</a:t>
            </a:r>
            <a:r>
              <a:rPr lang="sl-SI" sz="2400" b="1" dirty="0" smtClean="0">
                <a:solidFill>
                  <a:srgbClr val="00B050"/>
                </a:solidFill>
              </a:rPr>
              <a:t>SO</a:t>
            </a:r>
            <a:r>
              <a:rPr lang="sl-SI" sz="2400" b="1" baseline="-25000" dirty="0" smtClean="0">
                <a:solidFill>
                  <a:srgbClr val="00B050"/>
                </a:solidFill>
              </a:rPr>
              <a:t>4</a:t>
            </a:r>
            <a:r>
              <a:rPr lang="sl-SI" sz="2400" dirty="0" smtClean="0"/>
              <a:t>(</a:t>
            </a:r>
            <a:r>
              <a:rPr lang="sl-SI" sz="2400" dirty="0" err="1" smtClean="0"/>
              <a:t>aq</a:t>
            </a:r>
            <a:r>
              <a:rPr lang="sl-SI" sz="2400" dirty="0" smtClean="0"/>
              <a:t>)  </a:t>
            </a:r>
            <a:r>
              <a:rPr lang="sl-SI" sz="2400" dirty="0" smtClean="0">
                <a:sym typeface="Wingdings" panose="05000000000000000000" pitchFamily="2" charset="2"/>
              </a:rPr>
              <a:t> </a:t>
            </a:r>
            <a:r>
              <a:rPr lang="sl-SI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Na</a:t>
            </a:r>
            <a:r>
              <a:rPr lang="sl-SI" sz="2400" b="1" baseline="-25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sl-SI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SO</a:t>
            </a:r>
            <a:r>
              <a:rPr lang="sl-SI" sz="2400" b="1" baseline="-25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4</a:t>
            </a:r>
            <a:r>
              <a:rPr lang="sl-SI" sz="2400" dirty="0" smtClean="0">
                <a:sym typeface="Wingdings" panose="05000000000000000000" pitchFamily="2" charset="2"/>
              </a:rPr>
              <a:t>(</a:t>
            </a:r>
            <a:r>
              <a:rPr lang="sl-SI" sz="2400" dirty="0" err="1" smtClean="0">
                <a:sym typeface="Wingdings" panose="05000000000000000000" pitchFamily="2" charset="2"/>
              </a:rPr>
              <a:t>aq</a:t>
            </a:r>
            <a:r>
              <a:rPr lang="sl-SI" sz="2400" dirty="0" smtClean="0">
                <a:sym typeface="Wingdings" panose="05000000000000000000" pitchFamily="2" charset="2"/>
              </a:rPr>
              <a:t>)  + 2</a:t>
            </a:r>
            <a:r>
              <a:rPr lang="sl-SI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sl-SI" sz="2400" b="1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sl-SI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sl-SI" sz="2400" dirty="0" smtClean="0">
                <a:sym typeface="Wingdings" panose="05000000000000000000" pitchFamily="2" charset="2"/>
              </a:rPr>
              <a:t>(l)</a:t>
            </a:r>
            <a:endParaRPr lang="sl-SI" sz="2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846217" y="2029097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accent2"/>
                </a:solidFill>
              </a:rPr>
              <a:t>Natrijev hidroksid  </a:t>
            </a:r>
            <a:r>
              <a:rPr lang="sl-SI" dirty="0" smtClean="0"/>
              <a:t>+   </a:t>
            </a:r>
            <a:r>
              <a:rPr lang="sl-SI" dirty="0" smtClean="0">
                <a:solidFill>
                  <a:srgbClr val="FF0000"/>
                </a:solidFill>
              </a:rPr>
              <a:t>žveplova kislina  </a:t>
            </a:r>
            <a:r>
              <a:rPr lang="sl-SI" dirty="0" smtClean="0">
                <a:sym typeface="Wingdings" panose="05000000000000000000" pitchFamily="2" charset="2"/>
              </a:rPr>
              <a:t>  </a:t>
            </a:r>
            <a:r>
              <a:rPr lang="sl-SI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natrijev sulfat  </a:t>
            </a:r>
            <a:r>
              <a:rPr lang="sl-SI" dirty="0" smtClean="0">
                <a:sym typeface="Wingdings" panose="05000000000000000000" pitchFamily="2" charset="2"/>
              </a:rPr>
              <a:t>+       voda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4554582" y="3877122"/>
            <a:ext cx="1602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rgbClr val="00B0F0"/>
                </a:solidFill>
              </a:rPr>
              <a:t>Na</a:t>
            </a:r>
            <a:r>
              <a:rPr lang="sl-SI" sz="3200" baseline="-25000" dirty="0" smtClean="0">
                <a:solidFill>
                  <a:srgbClr val="00B0F0"/>
                </a:solidFill>
              </a:rPr>
              <a:t>2</a:t>
            </a:r>
            <a:r>
              <a:rPr lang="sl-SI" sz="3200" dirty="0" smtClean="0">
                <a:solidFill>
                  <a:srgbClr val="FF0000"/>
                </a:solidFill>
              </a:rPr>
              <a:t>SO</a:t>
            </a:r>
            <a:r>
              <a:rPr lang="sl-SI" sz="3200" baseline="-25000" dirty="0" smtClean="0">
                <a:solidFill>
                  <a:srgbClr val="FF0000"/>
                </a:solidFill>
              </a:rPr>
              <a:t>4</a:t>
            </a:r>
            <a:endParaRPr lang="sl-SI" sz="3200" baseline="-25000" dirty="0">
              <a:solidFill>
                <a:srgbClr val="FF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714102" y="3042775"/>
            <a:ext cx="912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2. Ime soli tvorimo iz imen kisline in baze.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4441371" y="3603475"/>
            <a:ext cx="2211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</a:t>
            </a:r>
            <a:r>
              <a:rPr lang="sl-SI" dirty="0" smtClean="0"/>
              <a:t>atrijev sulfat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1985554" y="5120640"/>
            <a:ext cx="1262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err="1" smtClean="0">
                <a:solidFill>
                  <a:srgbClr val="00B0F0"/>
                </a:solidFill>
              </a:rPr>
              <a:t>NaOH</a:t>
            </a:r>
            <a:endParaRPr lang="sl-SI" sz="3200" dirty="0">
              <a:solidFill>
                <a:srgbClr val="00B0F0"/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2081349" y="4833257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baza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1587398" y="5808132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Natrijev hidroksid</a:t>
            </a:r>
            <a:endParaRPr lang="sl-SI" dirty="0"/>
          </a:p>
        </p:txBody>
      </p:sp>
      <p:cxnSp>
        <p:nvCxnSpPr>
          <p:cNvPr id="12" name="Raven puščični povezovalnik 11"/>
          <p:cNvCxnSpPr>
            <a:stCxn id="5" idx="1"/>
            <a:endCxn id="9" idx="3"/>
          </p:cNvCxnSpPr>
          <p:nvPr/>
        </p:nvCxnSpPr>
        <p:spPr>
          <a:xfrm flipH="1">
            <a:off x="3126377" y="4169510"/>
            <a:ext cx="1428205" cy="8484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jeZBesedilom 12"/>
          <p:cNvSpPr txBox="1"/>
          <p:nvPr/>
        </p:nvSpPr>
        <p:spPr>
          <a:xfrm>
            <a:off x="7062651" y="5120640"/>
            <a:ext cx="1480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rgbClr val="FF0000"/>
                </a:solidFill>
              </a:rPr>
              <a:t>H</a:t>
            </a:r>
            <a:r>
              <a:rPr lang="sl-SI" sz="3200" baseline="-25000" dirty="0" smtClean="0">
                <a:solidFill>
                  <a:srgbClr val="FF0000"/>
                </a:solidFill>
              </a:rPr>
              <a:t>2</a:t>
            </a:r>
            <a:r>
              <a:rPr lang="sl-SI" sz="3200" dirty="0" smtClean="0">
                <a:solidFill>
                  <a:srgbClr val="FF0000"/>
                </a:solidFill>
              </a:rPr>
              <a:t>SO</a:t>
            </a:r>
            <a:r>
              <a:rPr lang="sl-SI" sz="3200" baseline="-25000" dirty="0" smtClean="0">
                <a:solidFill>
                  <a:srgbClr val="FF0000"/>
                </a:solidFill>
              </a:rPr>
              <a:t>4</a:t>
            </a:r>
            <a:endParaRPr lang="sl-SI" sz="3200" baseline="-25000" dirty="0">
              <a:solidFill>
                <a:srgbClr val="FF0000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7062651" y="4833257"/>
            <a:ext cx="1332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kislina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6825643" y="5721177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Žveplova kislina</a:t>
            </a:r>
            <a:endParaRPr lang="sl-SI" dirty="0"/>
          </a:p>
        </p:txBody>
      </p:sp>
      <p:cxnSp>
        <p:nvCxnSpPr>
          <p:cNvPr id="17" name="Raven puščični povezovalnik 16"/>
          <p:cNvCxnSpPr>
            <a:stCxn id="5" idx="3"/>
            <a:endCxn id="13" idx="1"/>
          </p:cNvCxnSpPr>
          <p:nvPr/>
        </p:nvCxnSpPr>
        <p:spPr>
          <a:xfrm>
            <a:off x="6156959" y="4169510"/>
            <a:ext cx="905692" cy="12435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8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 flipH="1">
            <a:off x="1099456" y="818606"/>
            <a:ext cx="135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VAJA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254034" y="1428206"/>
            <a:ext cx="8316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Dopolni navedene nevtralizacije. Zapiši formule in stanja produktov ter kemijske enačbe uredi.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341120" y="2664823"/>
            <a:ext cx="7532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lphaLcParenR"/>
            </a:pPr>
            <a:r>
              <a:rPr lang="sl-SI" dirty="0" err="1" smtClean="0"/>
              <a:t>HBr</a:t>
            </a:r>
            <a:r>
              <a:rPr lang="sl-SI" dirty="0" smtClean="0"/>
              <a:t>(</a:t>
            </a:r>
            <a:r>
              <a:rPr lang="sl-SI" dirty="0" err="1" smtClean="0"/>
              <a:t>aq</a:t>
            </a:r>
            <a:r>
              <a:rPr lang="sl-SI" dirty="0" smtClean="0"/>
              <a:t>)  +  </a:t>
            </a:r>
            <a:r>
              <a:rPr lang="sl-SI" dirty="0" err="1" smtClean="0"/>
              <a:t>LiOH</a:t>
            </a:r>
            <a:r>
              <a:rPr lang="sl-SI" dirty="0" smtClean="0"/>
              <a:t>(</a:t>
            </a:r>
            <a:r>
              <a:rPr lang="sl-SI" dirty="0" err="1" smtClean="0"/>
              <a:t>aq</a:t>
            </a:r>
            <a:r>
              <a:rPr lang="sl-SI" dirty="0" smtClean="0"/>
              <a:t>)  </a:t>
            </a:r>
            <a:r>
              <a:rPr lang="sl-SI" dirty="0" smtClean="0">
                <a:sym typeface="Wingdings" panose="05000000000000000000" pitchFamily="2" charset="2"/>
              </a:rPr>
              <a:t>  _____________ +  ___________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sl-SI" dirty="0" smtClean="0">
                <a:sym typeface="Wingdings" panose="05000000000000000000" pitchFamily="2" charset="2"/>
              </a:rPr>
              <a:t>H</a:t>
            </a:r>
            <a:r>
              <a:rPr lang="sl-SI" baseline="-25000" dirty="0" smtClean="0">
                <a:sym typeface="Wingdings" panose="05000000000000000000" pitchFamily="2" charset="2"/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SO</a:t>
            </a:r>
            <a:r>
              <a:rPr lang="sl-SI" baseline="-25000" dirty="0" smtClean="0">
                <a:sym typeface="Wingdings" panose="05000000000000000000" pitchFamily="2" charset="2"/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(</a:t>
            </a:r>
            <a:r>
              <a:rPr lang="sl-SI" dirty="0" err="1" smtClean="0">
                <a:sym typeface="Wingdings" panose="05000000000000000000" pitchFamily="2" charset="2"/>
              </a:rPr>
              <a:t>aq</a:t>
            </a:r>
            <a:r>
              <a:rPr lang="sl-SI" dirty="0" smtClean="0">
                <a:sym typeface="Wingdings" panose="05000000000000000000" pitchFamily="2" charset="2"/>
              </a:rPr>
              <a:t>)  +  Mg(OH)</a:t>
            </a:r>
            <a:r>
              <a:rPr lang="sl-SI" baseline="-25000" dirty="0" smtClean="0">
                <a:sym typeface="Wingdings" panose="05000000000000000000" pitchFamily="2" charset="2"/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(</a:t>
            </a:r>
            <a:r>
              <a:rPr lang="sl-SI" dirty="0" err="1" smtClean="0">
                <a:sym typeface="Wingdings" panose="05000000000000000000" pitchFamily="2" charset="2"/>
              </a:rPr>
              <a:t>aq</a:t>
            </a:r>
            <a:r>
              <a:rPr lang="sl-SI" dirty="0" smtClean="0">
                <a:sym typeface="Wingdings" panose="05000000000000000000" pitchFamily="2" charset="2"/>
              </a:rPr>
              <a:t>)    __________  + _________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sl-SI" dirty="0" smtClean="0">
                <a:sym typeface="Wingdings" panose="05000000000000000000" pitchFamily="2" charset="2"/>
              </a:rPr>
              <a:t>HCl(</a:t>
            </a:r>
            <a:r>
              <a:rPr lang="sl-SI" dirty="0" err="1" smtClean="0">
                <a:sym typeface="Wingdings" panose="05000000000000000000" pitchFamily="2" charset="2"/>
              </a:rPr>
              <a:t>aq</a:t>
            </a:r>
            <a:r>
              <a:rPr lang="sl-SI" dirty="0" smtClean="0">
                <a:sym typeface="Wingdings" panose="05000000000000000000" pitchFamily="2" charset="2"/>
              </a:rPr>
              <a:t>)  +  Ca(OH)</a:t>
            </a:r>
            <a:r>
              <a:rPr lang="sl-SI" baseline="-25000" dirty="0" smtClean="0">
                <a:sym typeface="Wingdings" panose="05000000000000000000" pitchFamily="2" charset="2"/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(</a:t>
            </a:r>
            <a:r>
              <a:rPr lang="sl-SI" dirty="0" err="1" smtClean="0">
                <a:sym typeface="Wingdings" panose="05000000000000000000" pitchFamily="2" charset="2"/>
              </a:rPr>
              <a:t>aq</a:t>
            </a:r>
            <a:r>
              <a:rPr lang="sl-SI" dirty="0" smtClean="0">
                <a:sym typeface="Wingdings" panose="05000000000000000000" pitchFamily="2" charset="2"/>
              </a:rPr>
              <a:t>)      ___________  +  _________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00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57942" y="1564087"/>
            <a:ext cx="81860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AutoNum type="alphaLcParenR"/>
            </a:pPr>
            <a:r>
              <a:rPr lang="sl-SI" dirty="0" err="1">
                <a:solidFill>
                  <a:srgbClr val="FF0000"/>
                </a:solidFill>
              </a:rPr>
              <a:t>H</a:t>
            </a:r>
            <a:r>
              <a:rPr lang="sl-SI" dirty="0" err="1"/>
              <a:t>Br</a:t>
            </a:r>
            <a:r>
              <a:rPr lang="sl-SI" dirty="0"/>
              <a:t>(</a:t>
            </a:r>
            <a:r>
              <a:rPr lang="sl-SI" dirty="0" err="1"/>
              <a:t>aq</a:t>
            </a:r>
            <a:r>
              <a:rPr lang="sl-SI" dirty="0"/>
              <a:t>)  +  </a:t>
            </a:r>
            <a:r>
              <a:rPr lang="sl-SI" dirty="0" err="1"/>
              <a:t>Li</a:t>
            </a:r>
            <a:r>
              <a:rPr lang="sl-SI" dirty="0" err="1">
                <a:solidFill>
                  <a:srgbClr val="FF0000"/>
                </a:solidFill>
              </a:rPr>
              <a:t>OH</a:t>
            </a:r>
            <a:r>
              <a:rPr lang="sl-SI" dirty="0"/>
              <a:t>(</a:t>
            </a:r>
            <a:r>
              <a:rPr lang="sl-SI" dirty="0" err="1"/>
              <a:t>aq</a:t>
            </a:r>
            <a:r>
              <a:rPr lang="sl-SI" dirty="0"/>
              <a:t>)  </a:t>
            </a:r>
            <a:r>
              <a:rPr lang="sl-SI" dirty="0" smtClean="0">
                <a:sym typeface="Wingdings" panose="05000000000000000000" pitchFamily="2" charset="2"/>
              </a:rPr>
              <a:t>  </a:t>
            </a:r>
            <a:r>
              <a:rPr lang="sl-SI" dirty="0" err="1" smtClean="0">
                <a:sym typeface="Wingdings" panose="05000000000000000000" pitchFamily="2" charset="2"/>
              </a:rPr>
              <a:t>LiBr</a:t>
            </a:r>
            <a:r>
              <a:rPr lang="sl-SI" dirty="0" smtClean="0">
                <a:sym typeface="Wingdings" panose="05000000000000000000" pitchFamily="2" charset="2"/>
              </a:rPr>
              <a:t>(</a:t>
            </a:r>
            <a:r>
              <a:rPr lang="sl-SI" dirty="0" err="1" smtClean="0">
                <a:sym typeface="Wingdings" panose="05000000000000000000" pitchFamily="2" charset="2"/>
              </a:rPr>
              <a:t>aq</a:t>
            </a:r>
            <a:r>
              <a:rPr lang="sl-SI" dirty="0" smtClean="0">
                <a:sym typeface="Wingdings" panose="05000000000000000000" pitchFamily="2" charset="2"/>
              </a:rPr>
              <a:t>)  +  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sl-SI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O(l)</a:t>
            </a:r>
            <a:endParaRPr lang="sl-SI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sl-SI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sl-SI" dirty="0">
                <a:sym typeface="Wingdings" panose="05000000000000000000" pitchFamily="2" charset="2"/>
              </a:rPr>
              <a:t>SO</a:t>
            </a:r>
            <a:r>
              <a:rPr lang="sl-SI" baseline="-25000" dirty="0">
                <a:sym typeface="Wingdings" panose="05000000000000000000" pitchFamily="2" charset="2"/>
              </a:rPr>
              <a:t>4</a:t>
            </a:r>
            <a:r>
              <a:rPr lang="sl-SI" dirty="0">
                <a:sym typeface="Wingdings" panose="05000000000000000000" pitchFamily="2" charset="2"/>
              </a:rPr>
              <a:t>(</a:t>
            </a:r>
            <a:r>
              <a:rPr lang="sl-SI" dirty="0" err="1">
                <a:sym typeface="Wingdings" panose="05000000000000000000" pitchFamily="2" charset="2"/>
              </a:rPr>
              <a:t>aq</a:t>
            </a:r>
            <a:r>
              <a:rPr lang="sl-SI" dirty="0">
                <a:sym typeface="Wingdings" panose="05000000000000000000" pitchFamily="2" charset="2"/>
              </a:rPr>
              <a:t>)  +  Mg(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OH</a:t>
            </a:r>
            <a:r>
              <a:rPr lang="sl-SI" dirty="0">
                <a:sym typeface="Wingdings" panose="05000000000000000000" pitchFamily="2" charset="2"/>
              </a:rPr>
              <a:t>)</a:t>
            </a:r>
            <a:r>
              <a:rPr lang="sl-SI" baseline="-25000" dirty="0">
                <a:sym typeface="Wingdings" panose="05000000000000000000" pitchFamily="2" charset="2"/>
              </a:rPr>
              <a:t>2</a:t>
            </a:r>
            <a:r>
              <a:rPr lang="sl-SI" dirty="0">
                <a:sym typeface="Wingdings" panose="05000000000000000000" pitchFamily="2" charset="2"/>
              </a:rPr>
              <a:t>(</a:t>
            </a:r>
            <a:r>
              <a:rPr lang="sl-SI" dirty="0" err="1">
                <a:sym typeface="Wingdings" panose="05000000000000000000" pitchFamily="2" charset="2"/>
              </a:rPr>
              <a:t>aq</a:t>
            </a:r>
            <a:r>
              <a:rPr lang="sl-SI" dirty="0">
                <a:sym typeface="Wingdings" panose="05000000000000000000" pitchFamily="2" charset="2"/>
              </a:rPr>
              <a:t>)    </a:t>
            </a:r>
            <a:r>
              <a:rPr lang="sl-SI" dirty="0" smtClean="0">
                <a:sym typeface="Wingdings" panose="05000000000000000000" pitchFamily="2" charset="2"/>
              </a:rPr>
              <a:t>MgSO</a:t>
            </a:r>
            <a:r>
              <a:rPr lang="sl-SI" baseline="-25000" dirty="0" smtClean="0">
                <a:sym typeface="Wingdings" panose="05000000000000000000" pitchFamily="2" charset="2"/>
              </a:rPr>
              <a:t>4</a:t>
            </a:r>
            <a:r>
              <a:rPr lang="sl-SI" dirty="0" smtClean="0">
                <a:sym typeface="Wingdings" panose="05000000000000000000" pitchFamily="2" charset="2"/>
              </a:rPr>
              <a:t>(</a:t>
            </a:r>
            <a:r>
              <a:rPr lang="sl-SI" dirty="0" err="1" smtClean="0">
                <a:sym typeface="Wingdings" panose="05000000000000000000" pitchFamily="2" charset="2"/>
              </a:rPr>
              <a:t>aq</a:t>
            </a:r>
            <a:r>
              <a:rPr lang="sl-SI" dirty="0" smtClean="0">
                <a:sym typeface="Wingdings" panose="05000000000000000000" pitchFamily="2" charset="2"/>
              </a:rPr>
              <a:t>)  + 2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sl-SI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O(l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endParaRPr lang="sl-SI" dirty="0" smtClean="0">
              <a:sym typeface="Wingdings" panose="05000000000000000000" pitchFamily="2" charset="2"/>
            </a:endParaRP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sl-SI" dirty="0" smtClean="0">
                <a:sym typeface="Wingdings" panose="05000000000000000000" pitchFamily="2" charset="2"/>
              </a:rPr>
              <a:t>2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sl-SI" dirty="0" smtClean="0">
                <a:sym typeface="Wingdings" panose="05000000000000000000" pitchFamily="2" charset="2"/>
              </a:rPr>
              <a:t>Cl(</a:t>
            </a:r>
            <a:r>
              <a:rPr lang="sl-SI" dirty="0" err="1" smtClean="0">
                <a:sym typeface="Wingdings" panose="05000000000000000000" pitchFamily="2" charset="2"/>
              </a:rPr>
              <a:t>aq</a:t>
            </a:r>
            <a:r>
              <a:rPr lang="sl-SI" dirty="0">
                <a:sym typeface="Wingdings" panose="05000000000000000000" pitchFamily="2" charset="2"/>
              </a:rPr>
              <a:t>)  +  Ca(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OH</a:t>
            </a:r>
            <a:r>
              <a:rPr lang="sl-SI" dirty="0">
                <a:sym typeface="Wingdings" panose="05000000000000000000" pitchFamily="2" charset="2"/>
              </a:rPr>
              <a:t>)</a:t>
            </a:r>
            <a:r>
              <a:rPr lang="sl-SI" baseline="-25000" dirty="0">
                <a:sym typeface="Wingdings" panose="05000000000000000000" pitchFamily="2" charset="2"/>
              </a:rPr>
              <a:t>2</a:t>
            </a:r>
            <a:r>
              <a:rPr lang="sl-SI" dirty="0">
                <a:sym typeface="Wingdings" panose="05000000000000000000" pitchFamily="2" charset="2"/>
              </a:rPr>
              <a:t>(</a:t>
            </a:r>
            <a:r>
              <a:rPr lang="sl-SI" dirty="0" err="1">
                <a:sym typeface="Wingdings" panose="05000000000000000000" pitchFamily="2" charset="2"/>
              </a:rPr>
              <a:t>aq</a:t>
            </a:r>
            <a:r>
              <a:rPr lang="sl-SI" dirty="0">
                <a:sym typeface="Wingdings" panose="05000000000000000000" pitchFamily="2" charset="2"/>
              </a:rPr>
              <a:t>)     </a:t>
            </a:r>
            <a:r>
              <a:rPr lang="sl-SI" dirty="0" smtClean="0">
                <a:sym typeface="Wingdings" panose="05000000000000000000" pitchFamily="2" charset="2"/>
              </a:rPr>
              <a:t> CaCl</a:t>
            </a:r>
            <a:r>
              <a:rPr lang="sl-SI" baseline="-25000" dirty="0" smtClean="0">
                <a:sym typeface="Wingdings" panose="05000000000000000000" pitchFamily="2" charset="2"/>
              </a:rPr>
              <a:t>2</a:t>
            </a:r>
            <a:r>
              <a:rPr lang="sl-SI" dirty="0" smtClean="0">
                <a:sym typeface="Wingdings" panose="05000000000000000000" pitchFamily="2" charset="2"/>
              </a:rPr>
              <a:t>(</a:t>
            </a:r>
            <a:r>
              <a:rPr lang="sl-SI" dirty="0" err="1" smtClean="0">
                <a:sym typeface="Wingdings" panose="05000000000000000000" pitchFamily="2" charset="2"/>
              </a:rPr>
              <a:t>aq</a:t>
            </a:r>
            <a:r>
              <a:rPr lang="sl-SI" dirty="0" smtClean="0">
                <a:sym typeface="Wingdings" panose="05000000000000000000" pitchFamily="2" charset="2"/>
              </a:rPr>
              <a:t>)  + 2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sl-SI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sl-SI" dirty="0" smtClean="0">
                <a:solidFill>
                  <a:srgbClr val="FF0000"/>
                </a:solidFill>
                <a:sym typeface="Wingdings" panose="05000000000000000000" pitchFamily="2" charset="2"/>
              </a:rPr>
              <a:t>O(l</a:t>
            </a:r>
            <a:r>
              <a:rPr lang="sl-SI" dirty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428205" y="966651"/>
            <a:ext cx="435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REŠITVE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038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295</Words>
  <Application>Microsoft Office PowerPoint</Application>
  <PresentationFormat>Širokozaslonsko</PresentationFormat>
  <Paragraphs>35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Gladko</vt:lpstr>
      <vt:lpstr>PowerPointova predstavitev</vt:lpstr>
      <vt:lpstr>NEVTRALIZACIJA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NEVTRALIZACIJA</dc:title>
  <dc:creator>Anja</dc:creator>
  <cp:lastModifiedBy>Anja</cp:lastModifiedBy>
  <cp:revision>18</cp:revision>
  <dcterms:created xsi:type="dcterms:W3CDTF">2020-03-30T09:14:57Z</dcterms:created>
  <dcterms:modified xsi:type="dcterms:W3CDTF">2020-04-01T09:39:13Z</dcterms:modified>
</cp:coreProperties>
</file>