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Tahom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3ba94740c_0_5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3ba94740c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3ba94740c_0_16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3ba94740c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2"/>
          <p:cNvGrpSpPr/>
          <p:nvPr/>
        </p:nvGrpSpPr>
        <p:grpSpPr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6" name="Google Shape;26;p2"/>
            <p:cNvGrpSpPr/>
            <p:nvPr/>
          </p:nvGrpSpPr>
          <p:grpSpPr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558" y="1161"/>
                <a:ext cx="5200" cy="3159"/>
              </a:xfrm>
              <a:custGeom>
                <a:rect b="b" l="l" r="r" t="t"/>
                <a:pathLst>
                  <a:path extrusionOk="0" h="3159" w="5184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0" y="1161"/>
                <a:ext cx="558" cy="3159"/>
              </a:xfrm>
              <a:custGeom>
                <a:rect b="b" l="l" r="r" t="t"/>
                <a:pathLst>
                  <a:path extrusionOk="0" h="3159" w="556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552" y="951"/>
              <a:ext cx="12" cy="420"/>
            </a:xfrm>
            <a:custGeom>
              <a:rect b="b" l="l" r="r" t="t"/>
              <a:pathLst>
                <a:path extrusionOk="0" h="420" w="12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7" y="1155"/>
              <a:ext cx="252" cy="12"/>
            </a:xfrm>
            <a:custGeom>
              <a:rect b="b" l="l" r="r" t="t"/>
              <a:pathLst>
                <a:path extrusionOk="0" h="12" w="251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55"/>
              <a:ext cx="351" cy="12"/>
            </a:xfrm>
            <a:custGeom>
              <a:rect b="b" l="l" r="r" t="t"/>
              <a:pathLst>
                <a:path extrusionOk="0" h="12" w="251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3" name="Google Shape;33;p2"/>
              <p:cNvSpPr/>
              <p:nvPr/>
            </p:nvSpPr>
            <p:spPr>
              <a:xfrm>
                <a:off x="552" y="4"/>
                <a:ext cx="12" cy="695"/>
              </a:xfrm>
              <a:custGeom>
                <a:rect b="b" l="l" r="r" t="t"/>
                <a:pathLst>
                  <a:path extrusionOk="0" h="695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52" y="1623"/>
                <a:ext cx="12" cy="2697"/>
              </a:xfrm>
              <a:custGeom>
                <a:rect b="b" l="l" r="r" t="t"/>
                <a:pathLst>
                  <a:path extrusionOk="0" h="2697" w="12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9" y="1155"/>
                <a:ext cx="4739" cy="12"/>
              </a:xfrm>
              <a:custGeom>
                <a:rect b="b" l="l" r="r" t="t"/>
                <a:pathLst>
                  <a:path extrusionOk="0" h="12" w="4724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52" y="1371"/>
                <a:ext cx="12" cy="252"/>
              </a:xfrm>
              <a:custGeom>
                <a:rect b="b" l="l" r="r" t="t"/>
                <a:pathLst>
                  <a:path extrusionOk="0" h="252" w="1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52" y="699"/>
                <a:ext cx="12" cy="252"/>
              </a:xfrm>
              <a:custGeom>
                <a:rect b="b" l="l" r="r" t="t"/>
                <a:pathLst>
                  <a:path extrusionOk="0" h="252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8" y="1155"/>
                <a:ext cx="419" cy="12"/>
              </a:xfrm>
              <a:custGeom>
                <a:rect b="b" l="l" r="r" t="t"/>
                <a:pathLst>
                  <a:path extrusionOk="0" h="12" w="418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2"/>
          <p:cNvSpPr txBox="1"/>
          <p:nvPr>
            <p:ph type="ctrTitle"/>
          </p:nvPr>
        </p:nvSpPr>
        <p:spPr>
          <a:xfrm>
            <a:off x="1066800" y="1997075"/>
            <a:ext cx="70866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41" name="Google Shape;41;p2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"/>
          <p:cNvSpPr txBox="1"/>
          <p:nvPr>
            <p:ph idx="11" type="ftr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0861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indent="-30861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indent="-308609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indent="-308609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0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959520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406786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2366228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2813571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2366228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0" y="342901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2813559" y="342936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406774" y="342901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959520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3773015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4220358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5179801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5627144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5179801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5627132" y="342936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4220346" y="342901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773015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6586515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33859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7993302" y="0"/>
            <a:ext cx="191400" cy="342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8440645" y="0"/>
            <a:ext cx="703500" cy="3428700"/>
          </a:xfrm>
          <a:prstGeom prst="rect">
            <a:avLst/>
          </a:prstGeom>
          <a:solidFill>
            <a:srgbClr val="E4EE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7993302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440633" y="342936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7033847" y="3429019"/>
            <a:ext cx="703500" cy="3428700"/>
          </a:xfrm>
          <a:prstGeom prst="rect">
            <a:avLst/>
          </a:prstGeom>
          <a:solidFill>
            <a:srgbClr val="C1E9CB">
              <a:alpha val="90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6586515" y="3429026"/>
            <a:ext cx="191400" cy="34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2110175" y="1407600"/>
            <a:ext cx="4923600" cy="404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 txBox="1"/>
          <p:nvPr>
            <p:ph type="ctrTitle"/>
          </p:nvPr>
        </p:nvSpPr>
        <p:spPr>
          <a:xfrm>
            <a:off x="2512550" y="1916600"/>
            <a:ext cx="4270500" cy="30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3200"/>
              <a:buNone/>
              <a:defRPr b="1" sz="32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80" name="Google Shape;8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2">
  <p:cSld name="AUTOLAYOUT_4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5"/>
          <p:cNvCxnSpPr/>
          <p:nvPr/>
        </p:nvCxnSpPr>
        <p:spPr>
          <a:xfrm>
            <a:off x="831620" y="820433"/>
            <a:ext cx="59487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5"/>
          <p:cNvSpPr txBox="1"/>
          <p:nvPr>
            <p:ph type="title"/>
          </p:nvPr>
        </p:nvSpPr>
        <p:spPr>
          <a:xfrm>
            <a:off x="832600" y="1125333"/>
            <a:ext cx="58104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5"/>
          <p:cNvSpPr txBox="1"/>
          <p:nvPr>
            <p:ph idx="1" type="body"/>
          </p:nvPr>
        </p:nvSpPr>
        <p:spPr>
          <a:xfrm>
            <a:off x="832600" y="3497441"/>
            <a:ext cx="5810400" cy="23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1pPr>
            <a:lvl2pPr indent="-4064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1400">
                <a:solidFill>
                  <a:schemeClr val="lt1"/>
                </a:solidFill>
              </a:defRPr>
            </a:lvl2pPr>
            <a:lvl3pPr indent="-33528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80"/>
              <a:buChar char="■"/>
              <a:defRPr sz="1400"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4">
  <p:cSld name="AUTOLAYOUT_5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6"/>
          <p:cNvGrpSpPr/>
          <p:nvPr/>
        </p:nvGrpSpPr>
        <p:grpSpPr>
          <a:xfrm>
            <a:off x="386075" y="537401"/>
            <a:ext cx="1354500" cy="183595"/>
            <a:chOff x="386075" y="419725"/>
            <a:chExt cx="1354500" cy="137700"/>
          </a:xfrm>
        </p:grpSpPr>
        <p:sp>
          <p:nvSpPr>
            <p:cNvPr id="90" name="Google Shape;90;p6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cap="flat" cmpd="sng" w="9525">
              <a:solidFill>
                <a:srgbClr val="92C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844300"/>
            <a:ext cx="3127500" cy="10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Google Shape;94;p6"/>
          <p:cNvSpPr txBox="1"/>
          <p:nvPr>
            <p:ph idx="1" type="body"/>
          </p:nvPr>
        </p:nvSpPr>
        <p:spPr>
          <a:xfrm>
            <a:off x="311700" y="1909900"/>
            <a:ext cx="31275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E8FDFE"/>
              </a:buClr>
              <a:buSzPts val="1200"/>
              <a:buChar char="■"/>
              <a:defRPr sz="1200">
                <a:solidFill>
                  <a:srgbClr val="E8FDFE"/>
                </a:solidFill>
              </a:defRPr>
            </a:lvl1pPr>
            <a:lvl2pPr indent="-2921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–"/>
              <a:defRPr sz="1000">
                <a:solidFill>
                  <a:srgbClr val="E8FDFE"/>
                </a:solidFill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3pPr>
            <a:lvl4pPr indent="-2921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–"/>
              <a:defRPr sz="1000">
                <a:solidFill>
                  <a:srgbClr val="E8FDFE"/>
                </a:solidFill>
              </a:defRPr>
            </a:lvl4pPr>
            <a:lvl5pPr indent="-2921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5pPr>
            <a:lvl6pPr indent="-2921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6pPr>
            <a:lvl7pPr indent="-2921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7pPr>
            <a:lvl8pPr indent="-2921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8pPr>
            <a:lvl9pPr indent="-2921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8FDFE"/>
              </a:buClr>
              <a:buSzPts val="1000"/>
              <a:buChar char="■"/>
              <a:defRPr sz="1000">
                <a:solidFill>
                  <a:srgbClr val="E8FDFE"/>
                </a:solidFill>
              </a:defRPr>
            </a:lvl9pPr>
          </a:lstStyle>
          <a:p/>
        </p:txBody>
      </p:sp>
      <p:sp>
        <p:nvSpPr>
          <p:cNvPr id="95" name="Google Shape;9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1">
  <p:cSld name="AUTOLAYOUT_6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7"/>
          <p:cNvGrpSpPr/>
          <p:nvPr/>
        </p:nvGrpSpPr>
        <p:grpSpPr>
          <a:xfrm>
            <a:off x="4870649" y="2829008"/>
            <a:ext cx="3764843" cy="86000"/>
            <a:chOff x="595675" y="2820050"/>
            <a:chExt cx="7952774" cy="64502"/>
          </a:xfrm>
        </p:grpSpPr>
        <p:sp>
          <p:nvSpPr>
            <p:cNvPr id="99" name="Google Shape;99;p7"/>
            <p:cNvSpPr/>
            <p:nvPr/>
          </p:nvSpPr>
          <p:spPr>
            <a:xfrm>
              <a:off x="2186208" y="2820050"/>
              <a:ext cx="1620000" cy="64500"/>
            </a:xfrm>
            <a:prstGeom prst="rect">
              <a:avLst/>
            </a:prstGeom>
            <a:solidFill>
              <a:srgbClr val="D6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3776784" y="2820050"/>
              <a:ext cx="1620000" cy="64500"/>
            </a:xfrm>
            <a:prstGeom prst="rect">
              <a:avLst/>
            </a:prstGeom>
            <a:solidFill>
              <a:srgbClr val="F77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373056" y="2820052"/>
              <a:ext cx="1596300" cy="64500"/>
            </a:xfrm>
            <a:prstGeom prst="rect">
              <a:avLst/>
            </a:prstGeom>
            <a:solidFill>
              <a:srgbClr val="FCBF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95675" y="2820050"/>
              <a:ext cx="1590600" cy="64500"/>
            </a:xfrm>
            <a:prstGeom prst="rect">
              <a:avLst/>
            </a:prstGeom>
            <a:solidFill>
              <a:srgbClr val="0030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6957849" y="2820050"/>
              <a:ext cx="1590600" cy="64500"/>
            </a:xfrm>
            <a:prstGeom prst="rect">
              <a:avLst/>
            </a:prstGeom>
            <a:solidFill>
              <a:srgbClr val="EAE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7"/>
          <p:cNvSpPr txBox="1"/>
          <p:nvPr>
            <p:ph type="title"/>
          </p:nvPr>
        </p:nvSpPr>
        <p:spPr>
          <a:xfrm>
            <a:off x="4771875" y="726700"/>
            <a:ext cx="3880800" cy="191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4771875" y="3099700"/>
            <a:ext cx="3880800" cy="30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 sz="1400">
                <a:solidFill>
                  <a:srgbClr val="434343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–"/>
              <a:defRPr sz="1200">
                <a:solidFill>
                  <a:srgbClr val="434343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–"/>
              <a:defRPr sz="1200">
                <a:solidFill>
                  <a:srgbClr val="434343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" name="Google Shape;106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5">
  <p:cSld name="AUTOLAYOUT_7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 txBox="1"/>
          <p:nvPr>
            <p:ph type="title"/>
          </p:nvPr>
        </p:nvSpPr>
        <p:spPr>
          <a:xfrm>
            <a:off x="4852825" y="310867"/>
            <a:ext cx="40164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4852900" y="2230303"/>
            <a:ext cx="4016400" cy="3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1400">
                <a:solidFill>
                  <a:schemeClr val="dk2"/>
                </a:solidFill>
              </a:defRPr>
            </a:lvl2pPr>
            <a:lvl3pPr indent="-33528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80"/>
              <a:buChar char="■"/>
              <a:defRPr sz="1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3">
  <p:cSld name="AUTOLAYOUT_8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149" y="-36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521314" y="-36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192078" y="3015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 rot="10800000">
            <a:off x="191890" y="3012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/>
          <p:nvPr/>
        </p:nvSpPr>
        <p:spPr>
          <a:xfrm>
            <a:off x="1042802" y="-36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1564118" y="-36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"/>
          <p:cNvSpPr/>
          <p:nvPr/>
        </p:nvSpPr>
        <p:spPr>
          <a:xfrm>
            <a:off x="1234882" y="3015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"/>
          <p:cNvSpPr/>
          <p:nvPr/>
        </p:nvSpPr>
        <p:spPr>
          <a:xfrm rot="10800000">
            <a:off x="1234694" y="3012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"/>
          <p:cNvSpPr/>
          <p:nvPr/>
        </p:nvSpPr>
        <p:spPr>
          <a:xfrm>
            <a:off x="149" y="1371564"/>
            <a:ext cx="5214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521377" y="1371564"/>
            <a:ext cx="5214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"/>
          <p:cNvSpPr/>
          <p:nvPr/>
        </p:nvSpPr>
        <p:spPr>
          <a:xfrm>
            <a:off x="192078" y="16731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>
            <a:off x="191890" y="16728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"/>
          <p:cNvSpPr/>
          <p:nvPr/>
        </p:nvSpPr>
        <p:spPr>
          <a:xfrm>
            <a:off x="1042802" y="1371564"/>
            <a:ext cx="5214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1564181" y="1371564"/>
            <a:ext cx="5214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9"/>
          <p:cNvSpPr/>
          <p:nvPr/>
        </p:nvSpPr>
        <p:spPr>
          <a:xfrm>
            <a:off x="1234882" y="16731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"/>
          <p:cNvSpPr/>
          <p:nvPr/>
        </p:nvSpPr>
        <p:spPr>
          <a:xfrm rot="10800000">
            <a:off x="1234694" y="16728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"/>
          <p:cNvSpPr/>
          <p:nvPr/>
        </p:nvSpPr>
        <p:spPr>
          <a:xfrm>
            <a:off x="149" y="2743164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"/>
          <p:cNvSpPr/>
          <p:nvPr/>
        </p:nvSpPr>
        <p:spPr>
          <a:xfrm>
            <a:off x="521314" y="2743164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"/>
          <p:cNvSpPr/>
          <p:nvPr/>
        </p:nvSpPr>
        <p:spPr>
          <a:xfrm>
            <a:off x="192078" y="30447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 rot="10800000">
            <a:off x="191890" y="30444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"/>
          <p:cNvSpPr/>
          <p:nvPr/>
        </p:nvSpPr>
        <p:spPr>
          <a:xfrm>
            <a:off x="1042802" y="2743164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"/>
          <p:cNvSpPr/>
          <p:nvPr/>
        </p:nvSpPr>
        <p:spPr>
          <a:xfrm>
            <a:off x="1564118" y="2743164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234882" y="30447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>
            <a:off x="1234694" y="30444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149" y="4114764"/>
            <a:ext cx="5214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21314" y="4114764"/>
            <a:ext cx="5214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92078" y="44163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 rot="10800000">
            <a:off x="191890" y="44160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1042802" y="4114764"/>
            <a:ext cx="521400" cy="137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1564118" y="4114764"/>
            <a:ext cx="521400" cy="1371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34882" y="44163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 rot="10800000">
            <a:off x="1234694" y="44160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149" y="5486364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521314" y="5486364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192078" y="57879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 rot="10800000">
            <a:off x="191890" y="57876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1042802" y="5486364"/>
            <a:ext cx="521400" cy="13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1564118" y="5486364"/>
            <a:ext cx="521400" cy="13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1234882" y="5787952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/>
          <p:nvPr/>
        </p:nvSpPr>
        <p:spPr>
          <a:xfrm rot="10800000">
            <a:off x="1234694" y="5787614"/>
            <a:ext cx="662100" cy="8829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2739225" y="816517"/>
            <a:ext cx="5696400" cy="5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1pPr>
            <a:lvl2pPr indent="-4064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1400">
                <a:solidFill>
                  <a:schemeClr val="dk2"/>
                </a:solidFill>
              </a:defRPr>
            </a:lvl2pPr>
            <a:lvl3pPr indent="-33528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80"/>
              <a:buChar char="■"/>
              <a:defRPr sz="1400">
                <a:solidFill>
                  <a:schemeClr val="dk2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stavitev po meri 6">
  <p:cSld name="AUTOLAYOUT_9"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 rot="5400000">
            <a:off x="-190350" y="247620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 rot="5400000">
            <a:off x="-190350" y="19035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-5400000">
            <a:off x="-190216" y="76209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 rot="5400000">
            <a:off x="1333578" y="247620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 rot="-5400000">
            <a:off x="1619350" y="6191051"/>
            <a:ext cx="5715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 rot="-5400000">
            <a:off x="1333712" y="76209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flipH="1" rot="-5400000">
            <a:off x="571748" y="247620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5400000">
            <a:off x="-190350" y="133334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-5400000">
            <a:off x="1333712" y="190508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 flipH="1" rot="-5400000">
            <a:off x="571748" y="19035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 flipH="1" rot="-5400000">
            <a:off x="571748" y="133334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/>
          <p:nvPr/>
        </p:nvSpPr>
        <p:spPr>
          <a:xfrm rot="-5400000">
            <a:off x="95384" y="6191051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"/>
          <p:cNvSpPr/>
          <p:nvPr/>
        </p:nvSpPr>
        <p:spPr>
          <a:xfrm flipH="1" rot="-5400000">
            <a:off x="95307" y="-94977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 flipH="1" rot="-5400000">
            <a:off x="1619235" y="-94977"/>
            <a:ext cx="5715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 flipH="1" rot="5400000">
            <a:off x="571537" y="76209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 flipH="1" rot="5400000">
            <a:off x="571537" y="190508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"/>
          <p:cNvSpPr/>
          <p:nvPr/>
        </p:nvSpPr>
        <p:spPr>
          <a:xfrm rot="-5400000">
            <a:off x="-190216" y="190508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"/>
          <p:cNvSpPr/>
          <p:nvPr/>
        </p:nvSpPr>
        <p:spPr>
          <a:xfrm rot="5400000">
            <a:off x="1333578" y="190350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 rot="5400000">
            <a:off x="1333578" y="1333343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 flipH="1" rot="5400000">
            <a:off x="857214" y="6191051"/>
            <a:ext cx="5715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"/>
          <p:cNvSpPr/>
          <p:nvPr/>
        </p:nvSpPr>
        <p:spPr>
          <a:xfrm rot="5400000">
            <a:off x="857214" y="-94977"/>
            <a:ext cx="5715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 rot="5400000">
            <a:off x="-190350" y="476210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"/>
          <p:cNvSpPr/>
          <p:nvPr/>
        </p:nvSpPr>
        <p:spPr>
          <a:xfrm rot="-5400000">
            <a:off x="-190216" y="3047991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 rot="5400000">
            <a:off x="1333578" y="476210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 rot="-5400000">
            <a:off x="1333712" y="3047991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"/>
          <p:cNvSpPr/>
          <p:nvPr/>
        </p:nvSpPr>
        <p:spPr>
          <a:xfrm flipH="1" rot="-5400000">
            <a:off x="571748" y="476210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"/>
          <p:cNvSpPr/>
          <p:nvPr/>
        </p:nvSpPr>
        <p:spPr>
          <a:xfrm rot="5400000">
            <a:off x="-190350" y="361924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0"/>
          <p:cNvSpPr/>
          <p:nvPr/>
        </p:nvSpPr>
        <p:spPr>
          <a:xfrm rot="-5400000">
            <a:off x="1333712" y="419098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 flipH="1" rot="-5400000">
            <a:off x="571748" y="361924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"/>
          <p:cNvSpPr/>
          <p:nvPr/>
        </p:nvSpPr>
        <p:spPr>
          <a:xfrm flipH="1" rot="5400000">
            <a:off x="571537" y="3047991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/>
          <p:nvPr/>
        </p:nvSpPr>
        <p:spPr>
          <a:xfrm flipH="1" rot="5400000">
            <a:off x="571537" y="419098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 rot="-5400000">
            <a:off x="-190216" y="419098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 rot="5400000">
            <a:off x="1333578" y="3619244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 rot="-5400000">
            <a:off x="-190216" y="5334152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 rot="-5400000">
            <a:off x="1333712" y="5334152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 rot="5400000">
            <a:off x="-190350" y="590540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 flipH="1" rot="-5400000">
            <a:off x="571748" y="590540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 flipH="1" rot="5400000">
            <a:off x="571537" y="5334152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 rot="5400000">
            <a:off x="1333616" y="5905015"/>
            <a:ext cx="1142700" cy="7620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"/>
          <p:cNvSpPr txBox="1"/>
          <p:nvPr>
            <p:ph type="title"/>
          </p:nvPr>
        </p:nvSpPr>
        <p:spPr>
          <a:xfrm>
            <a:off x="2894475" y="601295"/>
            <a:ext cx="57408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99" name="Google Shape;199;p10"/>
          <p:cNvSpPr txBox="1"/>
          <p:nvPr>
            <p:ph idx="1" type="body"/>
          </p:nvPr>
        </p:nvSpPr>
        <p:spPr>
          <a:xfrm>
            <a:off x="2894475" y="2585267"/>
            <a:ext cx="5740800" cy="3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616161"/>
              </a:buClr>
              <a:buSzPts val="2000"/>
              <a:buChar char="■"/>
              <a:defRPr sz="2000">
                <a:solidFill>
                  <a:srgbClr val="61616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–"/>
              <a:defRPr sz="1600">
                <a:solidFill>
                  <a:srgbClr val="61616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–"/>
              <a:defRPr sz="1600">
                <a:solidFill>
                  <a:srgbClr val="61616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200" name="Google Shape;200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" name="Google Shape;7;p1"/>
            <p:cNvSpPr/>
            <p:nvPr/>
          </p:nvSpPr>
          <p:spPr>
            <a:xfrm>
              <a:off x="558" y="1161"/>
              <a:ext cx="5200" cy="3159"/>
            </a:xfrm>
            <a:custGeom>
              <a:rect b="b" l="l" r="r" t="t"/>
              <a:pathLst>
                <a:path extrusionOk="0" h="3159" w="5184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1161"/>
              <a:ext cx="558" cy="3159"/>
            </a:xfrm>
            <a:custGeom>
              <a:rect b="b" l="l" r="r" t="t"/>
              <a:pathLst>
                <a:path extrusionOk="0" h="3159" w="556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9;p1"/>
            <p:cNvGrpSpPr/>
            <p:nvPr/>
          </p:nvGrpSpPr>
          <p:grpSpPr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" name="Google Shape;10;p1"/>
              <p:cNvSpPr/>
              <p:nvPr/>
            </p:nvSpPr>
            <p:spPr>
              <a:xfrm>
                <a:off x="552" y="4"/>
                <a:ext cx="12" cy="695"/>
              </a:xfrm>
              <a:custGeom>
                <a:rect b="b" l="l" r="r" t="t"/>
                <a:pathLst>
                  <a:path extrusionOk="0" h="695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552" y="1623"/>
                <a:ext cx="12" cy="2697"/>
              </a:xfrm>
              <a:custGeom>
                <a:rect b="b" l="l" r="r" t="t"/>
                <a:pathLst>
                  <a:path extrusionOk="0" h="2697" w="12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1019" y="1155"/>
                <a:ext cx="4739" cy="12"/>
              </a:xfrm>
              <a:custGeom>
                <a:rect b="b" l="l" r="r" t="t"/>
                <a:pathLst>
                  <a:path extrusionOk="0" h="12" w="4724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552" y="1371"/>
                <a:ext cx="12" cy="252"/>
              </a:xfrm>
              <a:custGeom>
                <a:rect b="b" l="l" r="r" t="t"/>
                <a:pathLst>
                  <a:path extrusionOk="0" h="252" w="1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52" y="699"/>
                <a:ext cx="12" cy="252"/>
              </a:xfrm>
              <a:custGeom>
                <a:rect b="b" l="l" r="r" t="t"/>
                <a:pathLst>
                  <a:path extrusionOk="0" h="252"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552" y="951"/>
                <a:ext cx="12" cy="420"/>
              </a:xfrm>
              <a:custGeom>
                <a:rect b="b" l="l" r="r" t="t"/>
                <a:pathLst>
                  <a:path extrusionOk="0" h="420" w="12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155"/>
                <a:ext cx="351" cy="12"/>
              </a:xfrm>
              <a:custGeom>
                <a:rect b="b" l="l" r="r" t="t"/>
                <a:pathLst>
                  <a:path extrusionOk="0" h="12" w="251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l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767" y="1155"/>
                <a:ext cx="252" cy="12"/>
              </a:xfrm>
              <a:custGeom>
                <a:rect b="b" l="l" r="r" t="t"/>
                <a:pathLst>
                  <a:path extrusionOk="0" h="12" w="251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48" y="1155"/>
                <a:ext cx="419" cy="12"/>
              </a:xfrm>
              <a:custGeom>
                <a:rect b="b" l="l" r="r" t="t"/>
                <a:pathLst>
                  <a:path extrusionOk="0" h="12" w="418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19;p1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528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type="ctrTitle"/>
          </p:nvPr>
        </p:nvSpPr>
        <p:spPr>
          <a:xfrm>
            <a:off x="2512550" y="1916600"/>
            <a:ext cx="4270500" cy="302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/>
              <a:t>MI TUJEGA NOČEMO, A SVOJEGA NE DAMO</a:t>
            </a:r>
            <a:endParaRPr b="1" i="0" u="non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000"/>
              <a:t>Učbenik stran 120 - 122</a:t>
            </a:r>
            <a:endParaRPr b="0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20081" r="20081" t="0"/>
          <a:stretch/>
        </p:blipFill>
        <p:spPr>
          <a:xfrm>
            <a:off x="3615001" y="0"/>
            <a:ext cx="5528997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/>
          <p:nvPr>
            <p:ph type="title"/>
          </p:nvPr>
        </p:nvSpPr>
        <p:spPr>
          <a:xfrm>
            <a:off x="323600" y="889425"/>
            <a:ext cx="3127500" cy="1056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/>
              <a:t>1. OSVOBODITEV ALI </a:t>
            </a:r>
            <a:endParaRPr b="1" i="0" sz="2400" u="non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/>
              <a:t>OKUPACIJA TRSTA?</a:t>
            </a:r>
            <a:endParaRPr sz="2400"/>
          </a:p>
        </p:txBody>
      </p:sp>
      <p:sp>
        <p:nvSpPr>
          <p:cNvPr id="212" name="Google Shape;212;p12"/>
          <p:cNvSpPr txBox="1"/>
          <p:nvPr>
            <p:ph idx="1" type="body"/>
          </p:nvPr>
        </p:nvSpPr>
        <p:spPr>
          <a:xfrm>
            <a:off x="159800" y="2102150"/>
            <a:ext cx="3455100" cy="429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b="1" i="0" lang="en-US" sz="2400" u="sng" cap="none" strike="noStrike"/>
              <a:t>Maja 1945</a:t>
            </a:r>
            <a:r>
              <a:rPr i="0" lang="en-US" sz="2400" u="none" cap="none" strike="noStrike"/>
              <a:t> je jugoslovanska armada osvobodila  </a:t>
            </a:r>
            <a:r>
              <a:rPr lang="en-US" sz="2400"/>
              <a:t>Benečijo, Istro, Primorsko in </a:t>
            </a:r>
            <a:r>
              <a:rPr b="1" lang="en-US" sz="2400"/>
              <a:t>TRST.</a:t>
            </a:r>
            <a:endParaRPr b="1"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Ob prihodu zaveznikov se mora j</a:t>
            </a:r>
            <a:r>
              <a:rPr i="0" lang="en-US" sz="2400" u="none" cap="none" strike="noStrike"/>
              <a:t>ugoslovanska vojska kmalu umakniti.</a:t>
            </a:r>
            <a:endParaRPr sz="2400"/>
          </a:p>
          <a:p>
            <a:pPr indent="0" lvl="0" marL="34290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8440" lvl="0" marL="34290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i="0" u="none"/>
          </a:p>
        </p:txBody>
      </p:sp>
      <p:sp>
        <p:nvSpPr>
          <p:cNvPr id="213" name="Google Shape;213;p12"/>
          <p:cNvSpPr txBox="1"/>
          <p:nvPr/>
        </p:nvSpPr>
        <p:spPr>
          <a:xfrm>
            <a:off x="3859500" y="6141750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Osvoboditev Trsta.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/>
          <p:nvPr>
            <p:ph idx="1" type="body"/>
          </p:nvPr>
        </p:nvSpPr>
        <p:spPr>
          <a:xfrm>
            <a:off x="832600" y="1494550"/>
            <a:ext cx="7629000" cy="432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Pogajanja o poteku meje med Italijo in Jugoslavijo so bila zapletena. Na koncu nobena stran ni prav zadovoljna.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/>
              <a:t>         Italijani želijo velik del slovenskega ozemlja.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400"/>
              <a:t>Zaradi jugoslovanskega komunističnega sistema so bili </a:t>
            </a:r>
            <a:r>
              <a:rPr b="1" lang="en-US" sz="2400"/>
              <a:t>z</a:t>
            </a:r>
            <a:r>
              <a:rPr b="1" lang="en-US" sz="2400"/>
              <a:t>avezniki bolj naklonjeni Italiji.</a:t>
            </a:r>
            <a:endParaRPr sz="2400"/>
          </a:p>
        </p:txBody>
      </p:sp>
      <p:sp>
        <p:nvSpPr>
          <p:cNvPr id="219" name="Google Shape;219;p13"/>
          <p:cNvSpPr/>
          <p:nvPr/>
        </p:nvSpPr>
        <p:spPr>
          <a:xfrm>
            <a:off x="985000" y="2870700"/>
            <a:ext cx="613200" cy="558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13550" r="13557" t="0"/>
          <a:stretch/>
        </p:blipFill>
        <p:spPr>
          <a:xfrm>
            <a:off x="0" y="0"/>
            <a:ext cx="4280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/>
          <p:nvPr>
            <p:ph type="title"/>
          </p:nvPr>
        </p:nvSpPr>
        <p:spPr>
          <a:xfrm>
            <a:off x="4771875" y="726700"/>
            <a:ext cx="3880800" cy="1917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/>
              <a:t>2. V ČEM STA SE RAZLIKOVALI CONI A IN B</a:t>
            </a:r>
            <a:endParaRPr/>
          </a:p>
        </p:txBody>
      </p:sp>
      <p:sp>
        <p:nvSpPr>
          <p:cNvPr id="226" name="Google Shape;226;p14"/>
          <p:cNvSpPr txBox="1"/>
          <p:nvPr>
            <p:ph idx="1" type="body"/>
          </p:nvPr>
        </p:nvSpPr>
        <p:spPr>
          <a:xfrm>
            <a:off x="4280450" y="2936825"/>
            <a:ext cx="4745100" cy="35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1" marL="742950" marR="0" rtl="0" algn="l">
              <a:spcBef>
                <a:spcPts val="560"/>
              </a:spcBef>
              <a:spcAft>
                <a:spcPts val="0"/>
              </a:spcAft>
              <a:buSzPts val="2200"/>
              <a:buChar char="–"/>
            </a:pPr>
            <a:r>
              <a:rPr b="1" i="0" lang="en-US" sz="2200" u="none" cap="none" strike="noStrike"/>
              <a:t>Julijsko krajino</a:t>
            </a:r>
            <a:r>
              <a:rPr i="0" lang="en-US" sz="2200" u="none" cap="none" strike="noStrike"/>
              <a:t> so razdelili na cono A (nadzor anglo-ameriških enot) in B (nadzor jugoslovanskih enot).</a:t>
            </a:r>
            <a:endParaRPr sz="2200"/>
          </a:p>
          <a:p>
            <a:pPr indent="-247650" lvl="1" marL="742950" marR="0" rtl="0" algn="l">
              <a:spcBef>
                <a:spcPts val="1600"/>
              </a:spcBef>
              <a:spcAft>
                <a:spcPts val="0"/>
              </a:spcAft>
              <a:buSzPts val="2200"/>
              <a:buChar char="–"/>
            </a:pPr>
            <a:r>
              <a:rPr i="0" lang="en-US" sz="2200" u="none" cap="none" strike="noStrike"/>
              <a:t>Na mirovni konferenci se državi ne moreta dogovoriti glede meje.</a:t>
            </a:r>
            <a:endParaRPr sz="2200"/>
          </a:p>
          <a:p>
            <a:pPr indent="0" lvl="0" marL="74295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8440" lvl="0" marL="34290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0" u="none" cap="none" strike="noStrik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 rotWithShape="1">
          <a:blip r:embed="rId3">
            <a:alphaModFix/>
          </a:blip>
          <a:srcRect b="0" l="14773" r="14773" t="0"/>
          <a:stretch/>
        </p:blipFill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4807000" y="501950"/>
            <a:ext cx="4128300" cy="57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 sz="2400"/>
              <a:t>Na najbolj spornem ozemlju ustanovijo </a:t>
            </a:r>
            <a:r>
              <a:rPr b="1" lang="en-US" sz="2400"/>
              <a:t>STO – svobodno tržaško ozemlje </a:t>
            </a:r>
            <a:r>
              <a:rPr lang="en-US" sz="2400"/>
              <a:t>(od Devina do Novigrada</a:t>
            </a:r>
            <a:r>
              <a:rPr lang="en-US"/>
              <a:t>).</a:t>
            </a:r>
            <a:endParaRPr/>
          </a:p>
          <a:p>
            <a:pPr indent="-260350" lvl="1" marL="7429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</a:pPr>
            <a:r>
              <a:rPr lang="en-US" sz="2400">
                <a:solidFill>
                  <a:schemeClr val="dk1"/>
                </a:solidFill>
              </a:rPr>
              <a:t>STO razdeljen na: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cono A (anglo-ameriška)</a:t>
            </a:r>
            <a:r>
              <a:rPr lang="en-US" sz="2400"/>
              <a:t> - Trst z okolico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cona</a:t>
            </a:r>
            <a:r>
              <a:rPr lang="en-US" sz="2400"/>
              <a:t> </a:t>
            </a:r>
            <a:r>
              <a:rPr b="1" lang="en-US" sz="2400"/>
              <a:t>B (jugoslovanska uprava) - </a:t>
            </a:r>
            <a:r>
              <a:rPr lang="en-US" sz="2400"/>
              <a:t>Koprski in Bujski okraj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idx="1" type="body"/>
          </p:nvPr>
        </p:nvSpPr>
        <p:spPr>
          <a:xfrm>
            <a:off x="2393150" y="568125"/>
            <a:ext cx="6271500" cy="549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b="1" i="0" lang="en-US" sz="2400" u="none" cap="none" strike="noStrike"/>
              <a:t>1954 LONDONSKI MEMORANDUM:</a:t>
            </a:r>
            <a:r>
              <a:rPr i="0" lang="en-US" sz="2400" u="none" cap="none" strike="noStrike"/>
              <a:t> </a:t>
            </a:r>
            <a:endParaRPr i="0" sz="2400" u="none" cap="none" strike="noStrike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2400" u="none" cap="none" strike="noStrike"/>
              <a:t>Trst in večina cone A </a:t>
            </a:r>
            <a:r>
              <a:rPr b="1" i="0" lang="en-US" sz="2400" u="none" cap="none" strike="noStrike"/>
              <a:t>pripad</a:t>
            </a:r>
            <a:r>
              <a:rPr b="1" lang="en-US" sz="2400"/>
              <a:t>a </a:t>
            </a:r>
            <a:r>
              <a:rPr b="1" i="0" lang="en-US" sz="2400" u="none" cap="none" strike="noStrike"/>
              <a:t>Italiji, </a:t>
            </a:r>
            <a:endParaRPr b="1" i="0" sz="2400" u="none" cap="none" strike="noStrike"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0" lang="en-US" sz="2400" u="none" cap="none" strike="noStrike"/>
              <a:t>cona B in delček cone A pa k </a:t>
            </a:r>
            <a:r>
              <a:rPr b="1" i="0" lang="en-US" sz="2400" u="none" cap="none" strike="noStrike"/>
              <a:t>Jugoslaviji</a:t>
            </a:r>
            <a:r>
              <a:rPr b="1" lang="en-US" sz="2400"/>
              <a:t>.</a:t>
            </a:r>
            <a:endParaRPr b="1" sz="2400"/>
          </a:p>
          <a:p>
            <a:pPr indent="-260350" lvl="1" marL="742950" marR="0" rtl="0" algn="l">
              <a:spcBef>
                <a:spcPts val="1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Slovenija dobi </a:t>
            </a:r>
            <a:r>
              <a:rPr i="0" lang="en-US" sz="2400" u="none" cap="none" strike="noStrike"/>
              <a:t>izhod na morje.</a:t>
            </a:r>
            <a:endParaRPr sz="2400"/>
          </a:p>
          <a:p>
            <a:pPr indent="-260350" lvl="1" marL="742950" marR="0" rtl="0" algn="l">
              <a:spcBef>
                <a:spcPts val="1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M</a:t>
            </a:r>
            <a:r>
              <a:rPr i="0" lang="en-US" sz="2400" u="none" cap="none" strike="noStrike"/>
              <a:t>eja je bila dokončno določena leta </a:t>
            </a:r>
            <a:r>
              <a:rPr b="1" i="0" lang="en-US" sz="2400" u="none" cap="none" strike="noStrike"/>
              <a:t>1975 z OSIMSKIMI SPORAZUMI.</a:t>
            </a:r>
            <a:endParaRPr b="1" sz="2400"/>
          </a:p>
          <a:p>
            <a:pPr indent="-260350" lvl="1" marL="742950" marR="0" rtl="0" algn="l">
              <a:spcBef>
                <a:spcPts val="1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</a:t>
            </a:r>
            <a:r>
              <a:rPr i="0" lang="en-US" sz="2400" u="none" cap="none" strike="noStrike"/>
              <a:t>porazumi o zaščiti narodnostnih manjšin.</a:t>
            </a:r>
            <a:endParaRPr sz="2400"/>
          </a:p>
          <a:p>
            <a:pPr indent="-218440" lvl="0" marL="342900" marR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0" u="none" cap="none" strike="noStrik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2894475" y="601295"/>
            <a:ext cx="5740800" cy="192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/>
              <a:t>3. KAKŠNA JE BILA USODA SLOVENSKEGA DELA KOROŠKE</a:t>
            </a:r>
            <a:endParaRPr/>
          </a:p>
        </p:txBody>
      </p:sp>
      <p:sp>
        <p:nvSpPr>
          <p:cNvPr id="243" name="Google Shape;243;p17"/>
          <p:cNvSpPr txBox="1"/>
          <p:nvPr>
            <p:ph idx="1" type="body"/>
          </p:nvPr>
        </p:nvSpPr>
        <p:spPr>
          <a:xfrm>
            <a:off x="2528500" y="2801475"/>
            <a:ext cx="6316500" cy="37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1" marL="742950" marR="0" rtl="0" algn="l"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Jugoslovanska vojska zasede tudi Koroško - na zahtevo zaveznikov se mora umakniti.</a:t>
            </a:r>
            <a:endParaRPr sz="2400"/>
          </a:p>
          <a:p>
            <a:pPr indent="-260350" lvl="1" marL="742950" marR="0" rtl="0" algn="l">
              <a:spcBef>
                <a:spcPts val="1600"/>
              </a:spcBef>
              <a:spcAft>
                <a:spcPts val="0"/>
              </a:spcAft>
              <a:buSzPts val="2400"/>
              <a:buChar char="–"/>
            </a:pPr>
            <a:r>
              <a:rPr b="1" lang="en-US" sz="2400"/>
              <a:t>Meja na Karavankah,</a:t>
            </a:r>
            <a:r>
              <a:rPr lang="en-US" sz="2400"/>
              <a:t> določila za zaščito slovenske in hrvaške manjšine.</a:t>
            </a:r>
            <a:endParaRPr sz="2400"/>
          </a:p>
          <a:p>
            <a:pPr indent="-260350" lvl="1" marL="742950" marR="0" rtl="0" algn="l">
              <a:spcBef>
                <a:spcPts val="1600"/>
              </a:spcBef>
              <a:spcAft>
                <a:spcPts val="1600"/>
              </a:spcAft>
              <a:buSzPts val="2400"/>
              <a:buChar char="–"/>
            </a:pPr>
            <a:r>
              <a:rPr i="0" lang="en-US" sz="2400" u="none" cap="none" strike="noStrike"/>
              <a:t>1958 Avstrija </a:t>
            </a:r>
            <a:r>
              <a:rPr b="1" i="0" lang="en-US" sz="2400" u="none" cap="none" strike="noStrike"/>
              <a:t>ukinila manjšinske pravice </a:t>
            </a:r>
            <a:r>
              <a:rPr i="0" lang="en-US" sz="2400" u="none" cap="none" strike="noStrike"/>
              <a:t>koroških Slovencev</a:t>
            </a:r>
            <a:r>
              <a:rPr lang="en-US" sz="2400"/>
              <a:t>.</a:t>
            </a:r>
            <a:endParaRPr b="1" i="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gljanje">
  <a:themeElements>
    <a:clrScheme name="default">
      <a:dk1>
        <a:srgbClr val="FFFFFF"/>
      </a:dk1>
      <a:lt1>
        <a:srgbClr val="000066"/>
      </a:lt1>
      <a:dk2>
        <a:srgbClr val="EAEAEA"/>
      </a:dk2>
      <a:lt2>
        <a:srgbClr val="000099"/>
      </a:lt2>
      <a:accent1>
        <a:srgbClr val="66CCFF"/>
      </a:accent1>
      <a:accent2>
        <a:srgbClr val="0066FF"/>
      </a:accent2>
      <a:accent3>
        <a:srgbClr val="000066"/>
      </a:accent3>
      <a:accent4>
        <a:srgbClr val="66CCFF"/>
      </a:accent4>
      <a:accent5>
        <a:srgbClr val="0066FF"/>
      </a:accent5>
      <a:accent6>
        <a:srgbClr val="000066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